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34" r:id="rId2"/>
    <p:sldId id="279" r:id="rId3"/>
    <p:sldId id="287" r:id="rId4"/>
    <p:sldId id="278" r:id="rId5"/>
    <p:sldId id="338" r:id="rId6"/>
    <p:sldId id="339" r:id="rId7"/>
    <p:sldId id="341" r:id="rId8"/>
    <p:sldId id="340" r:id="rId9"/>
    <p:sldId id="273" r:id="rId10"/>
    <p:sldId id="300" r:id="rId11"/>
    <p:sldId id="301" r:id="rId12"/>
    <p:sldId id="297" r:id="rId13"/>
    <p:sldId id="319" r:id="rId14"/>
    <p:sldId id="320" r:id="rId15"/>
    <p:sldId id="336" r:id="rId16"/>
    <p:sldId id="315" r:id="rId17"/>
    <p:sldId id="316" r:id="rId18"/>
    <p:sldId id="317" r:id="rId19"/>
    <p:sldId id="318" r:id="rId20"/>
    <p:sldId id="327" r:id="rId21"/>
    <p:sldId id="311" r:id="rId22"/>
    <p:sldId id="312" r:id="rId23"/>
    <p:sldId id="313" r:id="rId24"/>
    <p:sldId id="333" r:id="rId25"/>
    <p:sldId id="321" r:id="rId26"/>
    <p:sldId id="322" r:id="rId27"/>
    <p:sldId id="323" r:id="rId28"/>
    <p:sldId id="324" r:id="rId29"/>
    <p:sldId id="325" r:id="rId30"/>
    <p:sldId id="326" r:id="rId31"/>
    <p:sldId id="335" r:id="rId32"/>
    <p:sldId id="329" r:id="rId33"/>
    <p:sldId id="276" r:id="rId34"/>
    <p:sldId id="283" r:id="rId35"/>
    <p:sldId id="330" r:id="rId36"/>
  </p:sldIdLst>
  <p:sldSz cx="9144000" cy="6858000" type="screen4x3"/>
  <p:notesSz cx="6858000" cy="9144000"/>
  <p:defaultTextStyle>
    <a:defPPr>
      <a:defRPr lang="pt-B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7" d="100"/>
          <a:sy n="107" d="100"/>
        </p:scale>
        <p:origin x="-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97BA0BF-5174-4F53-8A3C-0891A494ADAC}" type="datetimeFigureOut">
              <a:rPr lang="pt-BR"/>
              <a:pPr>
                <a:defRPr/>
              </a:pPr>
              <a:t>24/05/2011</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Click to edit Master text styles</a:t>
            </a:r>
          </a:p>
          <a:p>
            <a:pPr lvl="1"/>
            <a:r>
              <a:rPr lang="pt-BR" noProof="0" smtClean="0"/>
              <a:t>Second level</a:t>
            </a:r>
          </a:p>
          <a:p>
            <a:pPr lvl="2"/>
            <a:r>
              <a:rPr lang="pt-BR" noProof="0" smtClean="0"/>
              <a:t>Third level</a:t>
            </a:r>
          </a:p>
          <a:p>
            <a:pPr lvl="3"/>
            <a:r>
              <a:rPr lang="pt-BR" noProof="0" smtClean="0"/>
              <a:t>Fourth level</a:t>
            </a:r>
          </a:p>
          <a:p>
            <a:pPr lvl="4"/>
            <a:r>
              <a:rPr lang="pt-BR" noProof="0" smtClean="0"/>
              <a:t>Fifth level</a:t>
            </a:r>
            <a:endParaRPr lang="pt-B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99E89A6-60F7-429B-8CC0-BCC0848F5EFE}" type="slidenum">
              <a:rPr lang="pt-BR"/>
              <a:pPr>
                <a:defRPr/>
              </a:pPr>
              <a:t>‹#›</a:t>
            </a:fld>
            <a:endParaRPr lang="pt-B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6A9895-3D28-4339-8B8E-BD417E997ACE}" type="slidenum">
              <a:rPr lang="en-US">
                <a:cs typeface="Arial" charset="0"/>
              </a:rPr>
              <a:pPr fontAlgn="base">
                <a:spcBef>
                  <a:spcPct val="0"/>
                </a:spcBef>
                <a:spcAft>
                  <a:spcPct val="0"/>
                </a:spcAft>
              </a:pPr>
              <a:t>1</a:t>
            </a:fld>
            <a:endParaRPr lang="en-US">
              <a:cs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083" name="Rectangle 3"/>
          <p:cNvSpPr>
            <a:spLocks noGrp="1" noChangeArrowheads="1"/>
          </p:cNvSpPr>
          <p:nvPr>
            <p:ph type="body" idx="1"/>
          </p:nvPr>
        </p:nvSpPr>
        <p:spPr/>
        <p:txBody>
          <a:bodyPr/>
          <a:lstStyle/>
          <a:p>
            <a:pPr fontAlgn="auto">
              <a:spcBef>
                <a:spcPts val="0"/>
              </a:spcBef>
              <a:spcAft>
                <a:spcPts val="0"/>
              </a:spcAft>
              <a:defRPr/>
            </a:pPr>
            <a:r>
              <a:rPr lang="pt-BR">
                <a:latin typeface="Times" pitchFamily="-106" charset="0"/>
              </a:rPr>
              <a:t>A cultura vista como um valor, um recurso permite somar, multiplicart nossos potenciais de crescimento eresoluçnao de nossos problemas sociais. Os primeiros passos na construçnao de redes sociais nos permite descobrir soluç</a:t>
            </a:r>
            <a:r>
              <a:rPr lang="pt-BR" altLang="ja-JP">
                <a:latin typeface="Times" pitchFamily="-106" charset="0"/>
                <a:cs typeface="ＭＳ Ｐゴシック" pitchFamily="-106" charset="-128"/>
              </a:rPr>
              <a:t>ões a partrir das competencias das familias. Qual o referencial da rede? Conferencia apresentada na Prefeitura Municipal de curitiba - Pa. Por ocasinao do lan</a:t>
            </a:r>
            <a:r>
              <a:rPr lang="pt-BR" altLang="ja-JP">
                <a:latin typeface="Arial" pitchFamily="-106" charset="0"/>
                <a:cs typeface="ＭＳ Ｐゴシック" pitchFamily="-106" charset="-128"/>
              </a:rPr>
              <a:t>ç</a:t>
            </a:r>
            <a:r>
              <a:rPr lang="pt-BR" altLang="ja-JP">
                <a:latin typeface="Times" pitchFamily="-106" charset="0"/>
                <a:cs typeface="ＭＳ Ｐゴシック" pitchFamily="-106" charset="-128"/>
              </a:rPr>
              <a:t>amento do programaq Curitiba minha casa . Apresenta</a:t>
            </a:r>
            <a:r>
              <a:rPr lang="pt-BR" altLang="ja-JP">
                <a:latin typeface="Arial" pitchFamily="-106" charset="0"/>
                <a:cs typeface="ＭＳ Ｐゴシック" pitchFamily="-106" charset="-128"/>
              </a:rPr>
              <a:t>ç</a:t>
            </a:r>
            <a:r>
              <a:rPr lang="pt-BR" altLang="ja-JP">
                <a:latin typeface="Times" pitchFamily="-106" charset="0"/>
                <a:cs typeface="ＭＳ Ｐゴシック" pitchFamily="-106" charset="-128"/>
              </a:rPr>
              <a:t>ão em Power Point com 51 slides)</a:t>
            </a:r>
            <a:endParaRPr lang="pt-BR" sz="3600" baseline="30000">
              <a:solidFill>
                <a:srgbClr val="4524CA"/>
              </a:solidFill>
              <a:effectLst>
                <a:outerShdw blurRad="38100" dist="38100" dir="2700000" algn="tl">
                  <a:srgbClr val="DDDDDD"/>
                </a:outerShdw>
              </a:effectLst>
              <a:latin typeface="Arial"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DEBFA1-201D-49E8-A606-2BE8AEFC1EAC}" type="slidenum">
              <a:rPr lang="en-US">
                <a:latin typeface="Times" pitchFamily="18" charset="0"/>
                <a:cs typeface="Arial" charset="0"/>
              </a:rPr>
              <a:pPr fontAlgn="base">
                <a:spcBef>
                  <a:spcPct val="0"/>
                </a:spcBef>
                <a:spcAft>
                  <a:spcPct val="0"/>
                </a:spcAft>
              </a:pPr>
              <a:t>18</a:t>
            </a:fld>
            <a:endParaRPr lang="en-US">
              <a:latin typeface="Times" pitchFamily="18" charset="0"/>
              <a:cs typeface="Arial" charset="0"/>
            </a:endParaRPr>
          </a:p>
        </p:txBody>
      </p:sp>
      <p:sp>
        <p:nvSpPr>
          <p:cNvPr id="430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pt-BR" smtClean="0">
                <a:latin typeface="Times" pitchFamily="18" charset="0"/>
                <a:ea typeface="MS PGothic" pitchFamily="34" charset="-128"/>
              </a:rPr>
              <a:t>Esta pr</a:t>
            </a:r>
            <a:r>
              <a:rPr lang="pt-BR" altLang="ja-JP" smtClean="0">
                <a:latin typeface="Arial" charset="0"/>
              </a:rPr>
              <a:t>á</a:t>
            </a:r>
            <a:r>
              <a:rPr lang="pt-BR" smtClean="0">
                <a:latin typeface="Times" pitchFamily="18" charset="0"/>
                <a:ea typeface="MS PGothic" pitchFamily="34" charset="-128"/>
              </a:rPr>
              <a:t>tica exige uma revis</a:t>
            </a:r>
            <a:r>
              <a:rPr lang="pt-BR" altLang="ja-JP" smtClean="0">
                <a:latin typeface="Times" pitchFamily="18" charset="0"/>
              </a:rPr>
              <a:t>ão de nossos modelos terapeuticos onde o especialista </a:t>
            </a:r>
            <a:r>
              <a:rPr lang="pt-BR" altLang="ja-JP" smtClean="0">
                <a:latin typeface="Arial" charset="0"/>
              </a:rPr>
              <a:t>é</a:t>
            </a:r>
            <a:r>
              <a:rPr lang="pt-BR" altLang="ja-JP" smtClean="0">
                <a:latin typeface="Times" pitchFamily="18" charset="0"/>
              </a:rPr>
              <a:t> aquele que prove respostas, saidas para os probloemas dos outros</a:t>
            </a:r>
            <a:endParaRPr lang="pt-BR" smtClean="0">
              <a:latin typeface="Times" pitchFamily="18"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D5F6E6-9423-46A3-A89D-6F17CC6F350D}" type="slidenum">
              <a:rPr lang="en-US">
                <a:latin typeface="Times" pitchFamily="18" charset="0"/>
                <a:cs typeface="Arial" charset="0"/>
              </a:rPr>
              <a:pPr fontAlgn="base">
                <a:spcBef>
                  <a:spcPct val="0"/>
                </a:spcBef>
                <a:spcAft>
                  <a:spcPct val="0"/>
                </a:spcAft>
              </a:pPr>
              <a:t>19</a:t>
            </a:fld>
            <a:endParaRPr lang="en-US">
              <a:latin typeface="Times" pitchFamily="18" charset="0"/>
              <a:cs typeface="Arial" charset="0"/>
            </a:endParaRPr>
          </a:p>
        </p:txBody>
      </p:sp>
      <p:sp>
        <p:nvSpPr>
          <p:cNvPr id="450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E94A75-8DD6-4189-8BAB-0741453AAA61}" type="slidenum">
              <a:rPr lang="en-US">
                <a:latin typeface="Times" pitchFamily="18" charset="0"/>
                <a:cs typeface="Arial" charset="0"/>
              </a:rPr>
              <a:pPr fontAlgn="base">
                <a:spcBef>
                  <a:spcPct val="0"/>
                </a:spcBef>
                <a:spcAft>
                  <a:spcPct val="0"/>
                </a:spcAft>
              </a:pPr>
              <a:t>20</a:t>
            </a:fld>
            <a:endParaRPr lang="en-US">
              <a:latin typeface="Times" pitchFamily="18" charset="0"/>
              <a:cs typeface="Arial" charset="0"/>
            </a:endParaRPr>
          </a:p>
        </p:txBody>
      </p:sp>
      <p:sp>
        <p:nvSpPr>
          <p:cNvPr id="4710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471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340B08-08CE-4D44-8C76-D86B8CF4CA1A}" type="slidenum">
              <a:rPr lang="en-US">
                <a:latin typeface="Times" pitchFamily="18" charset="0"/>
                <a:cs typeface="Arial" charset="0"/>
              </a:rPr>
              <a:pPr fontAlgn="base">
                <a:spcBef>
                  <a:spcPct val="0"/>
                </a:spcBef>
                <a:spcAft>
                  <a:spcPct val="0"/>
                </a:spcAft>
              </a:pPr>
              <a:t>25</a:t>
            </a:fld>
            <a:endParaRPr lang="en-US">
              <a:latin typeface="Times" pitchFamily="18" charset="0"/>
              <a:cs typeface="Arial" charset="0"/>
            </a:endParaRPr>
          </a:p>
        </p:txBody>
      </p:sp>
      <p:sp>
        <p:nvSpPr>
          <p:cNvPr id="53250"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78F95A-C7C3-4673-B688-CFB50E344B29}" type="slidenum">
              <a:rPr lang="en-US">
                <a:latin typeface="Times" pitchFamily="18" charset="0"/>
                <a:cs typeface="Arial" charset="0"/>
              </a:rPr>
              <a:pPr fontAlgn="base">
                <a:spcBef>
                  <a:spcPct val="0"/>
                </a:spcBef>
                <a:spcAft>
                  <a:spcPct val="0"/>
                </a:spcAft>
              </a:pPr>
              <a:t>26</a:t>
            </a:fld>
            <a:endParaRPr lang="en-US">
              <a:latin typeface="Times" pitchFamily="18" charset="0"/>
              <a:cs typeface="Arial" charset="0"/>
            </a:endParaRPr>
          </a:p>
        </p:txBody>
      </p:sp>
      <p:sp>
        <p:nvSpPr>
          <p:cNvPr id="552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316E1B-95CD-4D0C-8D2C-024BA242C11E}" type="slidenum">
              <a:rPr lang="en-US">
                <a:latin typeface="Times" pitchFamily="18" charset="0"/>
                <a:cs typeface="Arial" charset="0"/>
              </a:rPr>
              <a:pPr fontAlgn="base">
                <a:spcBef>
                  <a:spcPct val="0"/>
                </a:spcBef>
                <a:spcAft>
                  <a:spcPct val="0"/>
                </a:spcAft>
              </a:pPr>
              <a:t>27</a:t>
            </a:fld>
            <a:endParaRPr lang="en-US">
              <a:latin typeface="Times" pitchFamily="18" charset="0"/>
              <a:cs typeface="Arial" charset="0"/>
            </a:endParaRPr>
          </a:p>
        </p:txBody>
      </p:sp>
      <p:sp>
        <p:nvSpPr>
          <p:cNvPr id="573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pt-BR" b="1" smtClean="0">
                <a:solidFill>
                  <a:srgbClr val="000000"/>
                </a:solidFill>
                <a:latin typeface="Times New Roman" pitchFamily="18" charset="0"/>
                <a:ea typeface="MS PGothic" pitchFamily="34" charset="-128"/>
              </a:rPr>
              <a:t>O encaminhamento para a rede de apoio social é um dos indicadores de saúde comunitária. As pessoas que são atendidas nas rodas de terapia comunitária, para trabalhar seu sofrimento, precisam se beneficiar da rede de apoio médico-psicossocial formal e informal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CCE5BD-687F-4BED-B780-6B7716ABD9F7}" type="slidenum">
              <a:rPr lang="en-US">
                <a:latin typeface="Times" pitchFamily="18" charset="0"/>
                <a:cs typeface="Arial" charset="0"/>
              </a:rPr>
              <a:pPr fontAlgn="base">
                <a:spcBef>
                  <a:spcPct val="0"/>
                </a:spcBef>
                <a:spcAft>
                  <a:spcPct val="0"/>
                </a:spcAft>
              </a:pPr>
              <a:t>29</a:t>
            </a:fld>
            <a:endParaRPr lang="en-US">
              <a:latin typeface="Times" pitchFamily="18" charset="0"/>
              <a:cs typeface="Arial" charset="0"/>
            </a:endParaRPr>
          </a:p>
        </p:txBody>
      </p:sp>
      <p:sp>
        <p:nvSpPr>
          <p:cNvPr id="14745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07A724-DCCC-468A-9966-BB45E06C21F4}" type="slidenum">
              <a:rPr lang="en-US">
                <a:latin typeface="Times" pitchFamily="18" charset="0"/>
                <a:cs typeface="Arial" charset="0"/>
              </a:rPr>
              <a:pPr fontAlgn="base">
                <a:spcBef>
                  <a:spcPct val="0"/>
                </a:spcBef>
                <a:spcAft>
                  <a:spcPct val="0"/>
                </a:spcAft>
              </a:pPr>
              <a:t>30</a:t>
            </a:fld>
            <a:endParaRPr lang="en-US">
              <a:latin typeface="Times" pitchFamily="18" charset="0"/>
              <a:cs typeface="Arial" charset="0"/>
            </a:endParaRPr>
          </a:p>
        </p:txBody>
      </p:sp>
      <p:sp>
        <p:nvSpPr>
          <p:cNvPr id="14950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eaLnBrk="0" hangingPunct="0"/>
            <a:fld id="{3C018EA8-9044-49D0-8F9C-2FDAAFAFB922}" type="slidenum">
              <a:rPr lang="en-US" sz="1200">
                <a:latin typeface="Times" pitchFamily="18" charset="0"/>
              </a:rPr>
              <a:pPr eaLnBrk="0" hangingPunct="0"/>
              <a:t>32</a:t>
            </a:fld>
            <a:endParaRPr lang="en-US" sz="1200">
              <a:latin typeface="Times" pitchFamily="18" charset="0"/>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2003 -  Abarret1@fla.matrix.com.br</a:t>
            </a: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2003 -  Abarret1@fla.matrix.com.br</a:t>
            </a: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2003 -  Abarret1@fla.matrix.com.br</a:t>
            </a: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2003 -  Abarret1@fla.matrix.com.br</a:t>
            </a: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pt-BR" b="1" baseline="30000" smtClean="0">
                <a:solidFill>
                  <a:srgbClr val="FF7518"/>
                </a:solidFill>
                <a:latin typeface="Arial" charset="0"/>
              </a:rPr>
              <a:t>A exclusão do seu saber e as condições contextuais geram a “síndrome da miséria psiquica’, resultado da perda de confiança em si, levando ao isolamento, a uma atitude de fracasso, a auto-desvalorização e à dependência.</a:t>
            </a:r>
            <a:endParaRPr lang="en-US" sz="1400" b="1" baseline="30000" smtClean="0">
              <a:solidFill>
                <a:schemeClr val="hlink"/>
              </a:solidFill>
              <a:latin typeface="Arial" charset="0"/>
            </a:endParaRPr>
          </a:p>
          <a:p>
            <a:pPr>
              <a:spcBef>
                <a:spcPct val="0"/>
              </a:spcBef>
            </a:pPr>
            <a:endParaRPr lang="pt-BR"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43B4C9-1FCD-44DD-B9D7-47D8288BCAB7}" type="slidenum">
              <a:rPr lang="en-US">
                <a:latin typeface="Times" pitchFamily="18" charset="0"/>
                <a:cs typeface="Arial" charset="0"/>
              </a:rPr>
              <a:pPr fontAlgn="base">
                <a:spcBef>
                  <a:spcPct val="0"/>
                </a:spcBef>
                <a:spcAft>
                  <a:spcPct val="0"/>
                </a:spcAft>
              </a:pPr>
              <a:t>13</a:t>
            </a:fld>
            <a:endParaRPr lang="en-US">
              <a:latin typeface="Times" pitchFamily="18"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C66AD4-C9E3-4805-882D-04A222A64AB6}" type="slidenum">
              <a:rPr lang="en-US">
                <a:latin typeface="Times" pitchFamily="18" charset="0"/>
                <a:cs typeface="Arial" charset="0"/>
              </a:rPr>
              <a:pPr fontAlgn="base">
                <a:spcBef>
                  <a:spcPct val="0"/>
                </a:spcBef>
                <a:spcAft>
                  <a:spcPct val="0"/>
                </a:spcAft>
              </a:pPr>
              <a:t>14</a:t>
            </a:fld>
            <a:endParaRPr lang="en-US">
              <a:latin typeface="Times" pitchFamily="18" charset="0"/>
              <a:cs typeface="Arial" charset="0"/>
            </a:endParaRPr>
          </a:p>
        </p:txBody>
      </p:sp>
      <p:sp>
        <p:nvSpPr>
          <p:cNvPr id="348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cs typeface="Arial" charset="0"/>
              </a:rPr>
              <a:t>copyright 2003 -  Abarret1@fla.matrix.com.br</a:t>
            </a: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86D499-CD36-486C-BCBC-7AAF432BA85A}" type="slidenum">
              <a:rPr lang="en-US">
                <a:latin typeface="Times" pitchFamily="18" charset="0"/>
                <a:cs typeface="Arial" charset="0"/>
              </a:rPr>
              <a:pPr fontAlgn="base">
                <a:spcBef>
                  <a:spcPct val="0"/>
                </a:spcBef>
                <a:spcAft>
                  <a:spcPct val="0"/>
                </a:spcAft>
              </a:pPr>
              <a:t>16</a:t>
            </a:fld>
            <a:endParaRPr lang="en-US">
              <a:latin typeface="Times" pitchFamily="18" charset="0"/>
              <a:cs typeface="Arial" charset="0"/>
            </a:endParaRPr>
          </a:p>
        </p:txBody>
      </p:sp>
      <p:sp>
        <p:nvSpPr>
          <p:cNvPr id="3891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pt-BR" smtClean="0">
              <a:latin typeface="Times" pitchFamily="18"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737B1-3C17-47AC-B958-86879735A0BB}" type="slidenum">
              <a:rPr lang="en-US">
                <a:latin typeface="Times" pitchFamily="18" charset="0"/>
                <a:cs typeface="Arial" charset="0"/>
              </a:rPr>
              <a:pPr fontAlgn="base">
                <a:spcBef>
                  <a:spcPct val="0"/>
                </a:spcBef>
                <a:spcAft>
                  <a:spcPct val="0"/>
                </a:spcAft>
              </a:pPr>
              <a:t>17</a:t>
            </a:fld>
            <a:endParaRPr lang="en-US">
              <a:latin typeface="Times" pitchFamily="18" charset="0"/>
              <a:cs typeface="Arial" charset="0"/>
            </a:endParaRPr>
          </a:p>
        </p:txBody>
      </p:sp>
      <p:sp>
        <p:nvSpPr>
          <p:cNvPr id="4096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09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fr-FR" smtClean="0">
              <a:latin typeface="Times" pitchFamily="18"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BR"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Click to edit Master subtitle style</a:t>
            </a:r>
            <a:endParaRPr lang="pt-BR"/>
          </a:p>
        </p:txBody>
      </p:sp>
      <p:sp>
        <p:nvSpPr>
          <p:cNvPr id="4" name="Date Placeholder 3"/>
          <p:cNvSpPr>
            <a:spLocks noGrp="1"/>
          </p:cNvSpPr>
          <p:nvPr>
            <p:ph type="dt" sz="half" idx="10"/>
          </p:nvPr>
        </p:nvSpPr>
        <p:spPr/>
        <p:txBody>
          <a:bodyPr/>
          <a:lstStyle>
            <a:lvl1pPr>
              <a:defRPr/>
            </a:lvl1pPr>
          </a:lstStyle>
          <a:p>
            <a:pPr>
              <a:defRPr/>
            </a:pPr>
            <a:fld id="{451A5C43-B19F-49EC-82A9-07481084B3CA}" type="datetimeFigureOut">
              <a:rPr lang="pt-BR"/>
              <a:pPr>
                <a:defRPr/>
              </a:pPr>
              <a:t>24/05/2011</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430A1EB9-AB1D-4E72-8BEE-02B131D5E9A3}"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4" name="Date Placeholder 3"/>
          <p:cNvSpPr>
            <a:spLocks noGrp="1"/>
          </p:cNvSpPr>
          <p:nvPr>
            <p:ph type="dt" sz="half" idx="10"/>
          </p:nvPr>
        </p:nvSpPr>
        <p:spPr/>
        <p:txBody>
          <a:bodyPr/>
          <a:lstStyle>
            <a:lvl1pPr>
              <a:defRPr/>
            </a:lvl1pPr>
          </a:lstStyle>
          <a:p>
            <a:pPr>
              <a:defRPr/>
            </a:pPr>
            <a:fld id="{A57AC4E7-6937-4B80-AE81-55CF5AAA3DCF}" type="datetimeFigureOut">
              <a:rPr lang="pt-BR"/>
              <a:pPr>
                <a:defRPr/>
              </a:pPr>
              <a:t>24/05/2011</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7B17525-7530-4191-87EF-576D6282D147}"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4" name="Date Placeholder 3"/>
          <p:cNvSpPr>
            <a:spLocks noGrp="1"/>
          </p:cNvSpPr>
          <p:nvPr>
            <p:ph type="dt" sz="half" idx="10"/>
          </p:nvPr>
        </p:nvSpPr>
        <p:spPr/>
        <p:txBody>
          <a:bodyPr/>
          <a:lstStyle>
            <a:lvl1pPr>
              <a:defRPr/>
            </a:lvl1pPr>
          </a:lstStyle>
          <a:p>
            <a:pPr>
              <a:defRPr/>
            </a:pPr>
            <a:fld id="{9D98BBF4-87F4-47C1-9AA6-EB5228CCCCF3}" type="datetimeFigureOut">
              <a:rPr lang="pt-BR"/>
              <a:pPr>
                <a:defRPr/>
              </a:pPr>
              <a:t>24/05/2011</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ED557771-C383-43D8-BA60-EEF76C160136}" type="slidenum">
              <a:rPr lang="pt-BR"/>
              <a:pPr>
                <a:defRPr/>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pt-BR" smtClean="0"/>
              <a:t>Click to edit Master title style</a:t>
            </a:r>
            <a:endParaRPr lang="pt-BR"/>
          </a:p>
        </p:txBody>
      </p:sp>
      <p:sp>
        <p:nvSpPr>
          <p:cNvPr id="3" name="Text Placeholder 2"/>
          <p:cNvSpPr>
            <a:spLocks noGrp="1"/>
          </p:cNvSpPr>
          <p:nvPr>
            <p:ph type="body" sz="half" idx="1"/>
          </p:nvPr>
        </p:nvSpPr>
        <p:spPr>
          <a:xfrm>
            <a:off x="457200" y="1600200"/>
            <a:ext cx="8229600" cy="2185988"/>
          </a:xfrm>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4" name="Content Placeholder 3"/>
          <p:cNvSpPr>
            <a:spLocks noGrp="1"/>
          </p:cNvSpPr>
          <p:nvPr>
            <p:ph sz="half" idx="2"/>
          </p:nvPr>
        </p:nvSpPr>
        <p:spPr>
          <a:xfrm>
            <a:off x="457200" y="3938588"/>
            <a:ext cx="8229600" cy="2187575"/>
          </a:xfrm>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5" name="Rectangle 2"/>
          <p:cNvSpPr>
            <a:spLocks noGrp="1" noChangeArrowheads="1"/>
          </p:cNvSpPr>
          <p:nvPr>
            <p:ph type="dt" sz="half" idx="10"/>
          </p:nvPr>
        </p:nvSpPr>
        <p:spPr/>
        <p:txBody>
          <a:bodyPr/>
          <a:lstStyle>
            <a:lvl1pPr>
              <a:defRPr/>
            </a:lvl1pPr>
          </a:lstStyle>
          <a:p>
            <a:pPr>
              <a:defRPr/>
            </a:pPr>
            <a:endParaRPr lang="pt-BR"/>
          </a:p>
        </p:txBody>
      </p:sp>
      <p:sp>
        <p:nvSpPr>
          <p:cNvPr id="6" name="Rectangle 3"/>
          <p:cNvSpPr>
            <a:spLocks noGrp="1" noChangeArrowheads="1"/>
          </p:cNvSpPr>
          <p:nvPr>
            <p:ph type="sldNum" sz="quarter" idx="11"/>
          </p:nvPr>
        </p:nvSpPr>
        <p:spPr/>
        <p:txBody>
          <a:bodyPr/>
          <a:lstStyle>
            <a:lvl1pPr>
              <a:defRPr/>
            </a:lvl1pPr>
          </a:lstStyle>
          <a:p>
            <a:pPr>
              <a:defRPr/>
            </a:pPr>
            <a:fld id="{FC73BFD3-3EFA-4A64-8B3A-F611C26FE57F}" type="slidenum">
              <a:rPr lang="pt-BR"/>
              <a:pPr>
                <a:defRPr/>
              </a:pPr>
              <a:t>‹#›</a:t>
            </a:fld>
            <a:endParaRPr lang="pt-BR"/>
          </a:p>
        </p:txBody>
      </p:sp>
      <p:sp>
        <p:nvSpPr>
          <p:cNvPr id="7" name="Rectangle 14"/>
          <p:cNvSpPr>
            <a:spLocks noGrp="1" noChangeArrowheads="1"/>
          </p:cNvSpPr>
          <p:nvPr>
            <p:ph type="ftr" sz="quarter" idx="12"/>
          </p:nvPr>
        </p:nvSpPr>
        <p:spPr/>
        <p:txBody>
          <a:bodyPr/>
          <a:lstStyle>
            <a:lvl1pPr>
              <a:defRPr/>
            </a:lvl1pPr>
          </a:lstStyle>
          <a:p>
            <a:pPr>
              <a:defRPr/>
            </a:pP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pt-BR"/>
          </a:p>
        </p:txBody>
      </p:sp>
      <p:sp>
        <p:nvSpPr>
          <p:cNvPr id="3" name="Content Placeholder 2"/>
          <p:cNvSpPr>
            <a:spLocks noGrp="1"/>
          </p:cNvSpPr>
          <p:nvPr>
            <p:ph idx="1"/>
          </p:nvPr>
        </p:nvSpPr>
        <p:spPr/>
        <p:txBody>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4" name="Date Placeholder 3"/>
          <p:cNvSpPr>
            <a:spLocks noGrp="1"/>
          </p:cNvSpPr>
          <p:nvPr>
            <p:ph type="dt" sz="half" idx="10"/>
          </p:nvPr>
        </p:nvSpPr>
        <p:spPr/>
        <p:txBody>
          <a:bodyPr/>
          <a:lstStyle>
            <a:lvl1pPr>
              <a:defRPr/>
            </a:lvl1pPr>
          </a:lstStyle>
          <a:p>
            <a:pPr>
              <a:defRPr/>
            </a:pPr>
            <a:fld id="{055F29A2-3183-4B26-8041-4CE4BD21E0B1}" type="datetimeFigureOut">
              <a:rPr lang="pt-BR"/>
              <a:pPr>
                <a:defRPr/>
              </a:pPr>
              <a:t>24/05/2011</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AFAFBC92-A1F3-4AE6-BAB7-E7FCF0F03D79}"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BR"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A730CC-C389-4EEC-9CFE-B166CDD71334}" type="datetimeFigureOut">
              <a:rPr lang="pt-BR"/>
              <a:pPr>
                <a:defRPr/>
              </a:pPr>
              <a:t>24/05/2011</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E167DDE-CC41-4DA4-BEA0-B2590E60C8C9}"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5" name="Date Placeholder 3"/>
          <p:cNvSpPr>
            <a:spLocks noGrp="1"/>
          </p:cNvSpPr>
          <p:nvPr>
            <p:ph type="dt" sz="half" idx="10"/>
          </p:nvPr>
        </p:nvSpPr>
        <p:spPr/>
        <p:txBody>
          <a:bodyPr/>
          <a:lstStyle>
            <a:lvl1pPr>
              <a:defRPr/>
            </a:lvl1pPr>
          </a:lstStyle>
          <a:p>
            <a:pPr>
              <a:defRPr/>
            </a:pPr>
            <a:fld id="{4B16EFC0-6604-4552-9142-270A0B9A3AF6}" type="datetimeFigureOut">
              <a:rPr lang="pt-BR"/>
              <a:pPr>
                <a:defRPr/>
              </a:pPr>
              <a:t>24/05/2011</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3AAC91D6-0335-4537-9134-D19DFAC49294}"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7" name="Date Placeholder 3"/>
          <p:cNvSpPr>
            <a:spLocks noGrp="1"/>
          </p:cNvSpPr>
          <p:nvPr>
            <p:ph type="dt" sz="half" idx="10"/>
          </p:nvPr>
        </p:nvSpPr>
        <p:spPr/>
        <p:txBody>
          <a:bodyPr/>
          <a:lstStyle>
            <a:lvl1pPr>
              <a:defRPr/>
            </a:lvl1pPr>
          </a:lstStyle>
          <a:p>
            <a:pPr>
              <a:defRPr/>
            </a:pPr>
            <a:fld id="{A3B74C27-294C-44D4-833F-DCF9CC7032AE}" type="datetimeFigureOut">
              <a:rPr lang="pt-BR"/>
              <a:pPr>
                <a:defRPr/>
              </a:pPr>
              <a:t>24/05/2011</a:t>
            </a:fld>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pPr>
              <a:defRPr/>
            </a:pPr>
            <a:fld id="{319CEBA5-7C3B-4235-8579-4DA02DF170C7}"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Click to edit Master title style</a:t>
            </a:r>
            <a:endParaRPr lang="pt-BR"/>
          </a:p>
        </p:txBody>
      </p:sp>
      <p:sp>
        <p:nvSpPr>
          <p:cNvPr id="3" name="Date Placeholder 3"/>
          <p:cNvSpPr>
            <a:spLocks noGrp="1"/>
          </p:cNvSpPr>
          <p:nvPr>
            <p:ph type="dt" sz="half" idx="10"/>
          </p:nvPr>
        </p:nvSpPr>
        <p:spPr/>
        <p:txBody>
          <a:bodyPr/>
          <a:lstStyle>
            <a:lvl1pPr>
              <a:defRPr/>
            </a:lvl1pPr>
          </a:lstStyle>
          <a:p>
            <a:pPr>
              <a:defRPr/>
            </a:pPr>
            <a:fld id="{16335514-DD3A-49DB-86AD-3373980CBC57}" type="datetimeFigureOut">
              <a:rPr lang="pt-BR"/>
              <a:pPr>
                <a:defRPr/>
              </a:pPr>
              <a:t>24/05/2011</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E1CF10CE-5FF2-4B7F-9045-A4D4B33B0632}"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6A5EBA-3BED-4EEE-A7A5-1F73295D9466}" type="datetimeFigureOut">
              <a:rPr lang="pt-BR"/>
              <a:pPr>
                <a:defRPr/>
              </a:pPr>
              <a:t>24/05/2011</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F70B5A84-B9EF-403D-9FCF-57897B183E96}"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BR"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56A6F9-509E-4636-AB0E-BF0AC8DFD1A1}" type="datetimeFigureOut">
              <a:rPr lang="pt-BR"/>
              <a:pPr>
                <a:defRPr/>
              </a:pPr>
              <a:t>24/05/2011</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2E5A7476-0EAF-43EB-BDE4-04829F0A8695}"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BR"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71488E-2D4F-4830-B3D9-62DFAFEA8CFA}" type="datetimeFigureOut">
              <a:rPr lang="pt-BR"/>
              <a:pPr>
                <a:defRPr/>
              </a:pPr>
              <a:t>24/05/2011</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94D6463F-EFD7-4AF6-9F21-81357A4B6C1E}"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CAFC25-8772-4BCE-BD3D-B287E12B0DB2}" type="datetimeFigureOut">
              <a:rPr lang="pt-BR"/>
              <a:pPr>
                <a:defRPr/>
              </a:pPr>
              <a:t>24/05/2011</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0C76B5-44DD-46A1-8CE6-EE05C44CD37C}" type="slidenum">
              <a:rPr lang="pt-BR"/>
              <a:pPr>
                <a:defRPr/>
              </a:pPr>
              <a:t>‹#›</a:t>
            </a:fld>
            <a:endParaRPr lang="pt-BR"/>
          </a:p>
        </p:txBody>
      </p:sp>
    </p:spTree>
  </p:cSld>
  <p:clrMap bg1="dk1" tx1="lt1" bg2="dk2"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B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4varas.com.b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hyperlink" Target="mailto:projeto@4varas.com.br" TargetMode="External"/><Relationship Id="rId2" Type="http://schemas.openxmlformats.org/officeDocument/2006/relationships/hyperlink" Target="http://www.4varas.com.br"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p:cNvSpPr>
          <p:nvPr/>
        </p:nvSpPr>
        <p:spPr bwMode="auto">
          <a:xfrm>
            <a:off x="1601788" y="1084263"/>
            <a:ext cx="184150" cy="457200"/>
          </a:xfrm>
          <a:prstGeom prst="rect">
            <a:avLst/>
          </a:prstGeom>
          <a:noFill/>
          <a:ln w="9525">
            <a:noFill/>
            <a:miter lim="800000"/>
            <a:headEnd/>
            <a:tailEnd/>
          </a:ln>
        </p:spPr>
        <p:txBody>
          <a:bodyPr wrap="none">
            <a:spAutoFit/>
          </a:bodyPr>
          <a:lstStyle/>
          <a:p>
            <a:pPr eaLnBrk="0" hangingPunct="0"/>
            <a:endParaRPr lang="pt-BR">
              <a:latin typeface="Times" pitchFamily="18" charset="0"/>
            </a:endParaRPr>
          </a:p>
        </p:txBody>
      </p:sp>
      <p:sp>
        <p:nvSpPr>
          <p:cNvPr id="15362" name="Rectangle 3"/>
          <p:cNvSpPr>
            <a:spLocks noGrp="1" noRot="1" noChangeArrowheads="1"/>
          </p:cNvSpPr>
          <p:nvPr>
            <p:ph type="title" idx="4294967295"/>
          </p:nvPr>
        </p:nvSpPr>
        <p:spPr>
          <a:xfrm>
            <a:off x="228600" y="4800600"/>
            <a:ext cx="8763000" cy="1295400"/>
          </a:xfrm>
        </p:spPr>
        <p:txBody>
          <a:bodyPr/>
          <a:lstStyle/>
          <a:p>
            <a:r>
              <a:rPr lang="en-US" sz="2800" b="1" smtClean="0"/>
              <a:t>Educação como processo de redução de </a:t>
            </a:r>
            <a:br>
              <a:rPr lang="en-US" sz="2800" b="1" smtClean="0"/>
            </a:br>
            <a:r>
              <a:rPr lang="en-US" sz="2800" b="1" smtClean="0"/>
              <a:t>vulnerabilidades relacionadas ao uso de drogas:</a:t>
            </a:r>
            <a:endParaRPr lang="pt-BR" sz="4000" smtClean="0">
              <a:solidFill>
                <a:srgbClr val="FF7518"/>
              </a:solidFill>
              <a:latin typeface="Charcoal"/>
            </a:endParaRPr>
          </a:p>
        </p:txBody>
      </p:sp>
      <p:sp>
        <p:nvSpPr>
          <p:cNvPr id="429061" name="Text Box 5"/>
          <p:cNvSpPr txBox="1">
            <a:spLocks noChangeArrowheads="1"/>
          </p:cNvSpPr>
          <p:nvPr/>
        </p:nvSpPr>
        <p:spPr bwMode="auto">
          <a:xfrm>
            <a:off x="228600" y="5876925"/>
            <a:ext cx="4271963" cy="762000"/>
          </a:xfrm>
          <a:prstGeom prst="rect">
            <a:avLst/>
          </a:prstGeom>
          <a:noFill/>
          <a:ln w="9525">
            <a:noFill/>
            <a:miter lim="800000"/>
            <a:headEnd/>
            <a:tailEnd/>
          </a:ln>
        </p:spPr>
        <p:txBody>
          <a:bodyPr>
            <a:spAutoFit/>
          </a:bodyPr>
          <a:lstStyle/>
          <a:p>
            <a:pPr eaLnBrk="0" hangingPunct="0"/>
            <a:r>
              <a:rPr lang="en-US">
                <a:solidFill>
                  <a:srgbClr val="FFFF03"/>
                </a:solidFill>
                <a:latin typeface="Calibri" pitchFamily="34" charset="0"/>
              </a:rPr>
              <a:t>Prof. Dr. Adalberto Barreto</a:t>
            </a:r>
          </a:p>
          <a:p>
            <a:pPr eaLnBrk="0" hangingPunct="0"/>
            <a:r>
              <a:rPr lang="en-US" sz="2000">
                <a:solidFill>
                  <a:srgbClr val="FFFF03"/>
                </a:solidFill>
                <a:latin typeface="Calibri" pitchFamily="34" charset="0"/>
              </a:rPr>
              <a:t>Depto. Saude Comunitária - UFC</a:t>
            </a:r>
          </a:p>
        </p:txBody>
      </p:sp>
      <p:sp>
        <p:nvSpPr>
          <p:cNvPr id="429063" name="Rectangle 7"/>
          <p:cNvSpPr>
            <a:spLocks noChangeArrowheads="1"/>
          </p:cNvSpPr>
          <p:nvPr/>
        </p:nvSpPr>
        <p:spPr bwMode="auto">
          <a:xfrm>
            <a:off x="5572125" y="5480050"/>
            <a:ext cx="3419475" cy="1200150"/>
          </a:xfrm>
          <a:prstGeom prst="rect">
            <a:avLst/>
          </a:prstGeom>
          <a:noFill/>
          <a:ln w="9525">
            <a:noFill/>
            <a:miter lim="800000"/>
            <a:headEnd/>
            <a:tailEnd/>
          </a:ln>
        </p:spPr>
        <p:txBody>
          <a:bodyPr>
            <a:spAutoFit/>
          </a:bodyPr>
          <a:lstStyle/>
          <a:p>
            <a:pPr algn="ctr" eaLnBrk="0" hangingPunct="0"/>
            <a:endParaRPr lang="en-US" i="1">
              <a:solidFill>
                <a:schemeClr val="bg1"/>
              </a:solidFill>
            </a:endParaRPr>
          </a:p>
          <a:p>
            <a:pPr algn="ctr" eaLnBrk="0" hangingPunct="0"/>
            <a:endParaRPr lang="en-US" i="1">
              <a:solidFill>
                <a:schemeClr val="bg1"/>
              </a:solidFill>
            </a:endParaRPr>
          </a:p>
          <a:p>
            <a:pPr algn="ctr" eaLnBrk="0" hangingPunct="0"/>
            <a:r>
              <a:rPr lang="en-US" i="1">
                <a:solidFill>
                  <a:srgbClr val="FFFFFF"/>
                </a:solidFill>
              </a:rPr>
              <a:t>E-mail: </a:t>
            </a:r>
            <a:r>
              <a:rPr lang="en-US" i="1">
                <a:solidFill>
                  <a:srgbClr val="FFFFFF"/>
                </a:solidFill>
                <a:latin typeface="Calibri" pitchFamily="34" charset="0"/>
                <a:hlinkClick r:id="rId3"/>
              </a:rPr>
              <a:t>abarret1@matrix.com.br</a:t>
            </a:r>
            <a:endParaRPr lang="en-US" i="1">
              <a:solidFill>
                <a:srgbClr val="FFFFFF"/>
              </a:solidFill>
              <a:latin typeface="Calibri" pitchFamily="34" charset="0"/>
            </a:endParaRPr>
          </a:p>
          <a:p>
            <a:pPr algn="ctr" eaLnBrk="0" hangingPunct="0"/>
            <a:r>
              <a:rPr lang="en-US" i="1">
                <a:solidFill>
                  <a:srgbClr val="FFFF00"/>
                </a:solidFill>
              </a:rPr>
              <a:t>www.4varas.com.br</a:t>
            </a:r>
          </a:p>
        </p:txBody>
      </p:sp>
      <p:sp>
        <p:nvSpPr>
          <p:cNvPr id="429066" name="Text Box 10"/>
          <p:cNvSpPr txBox="1">
            <a:spLocks noChangeArrowheads="1"/>
          </p:cNvSpPr>
          <p:nvPr/>
        </p:nvSpPr>
        <p:spPr bwMode="auto">
          <a:xfrm>
            <a:off x="228600" y="463550"/>
            <a:ext cx="8637588" cy="1035050"/>
          </a:xfrm>
          <a:prstGeom prst="rect">
            <a:avLst/>
          </a:prstGeom>
          <a:noFill/>
          <a:ln w="9525">
            <a:noFill/>
            <a:miter lim="800000"/>
            <a:headEnd/>
            <a:tailEnd/>
          </a:ln>
          <a:effectLst/>
        </p:spPr>
        <p:txBody>
          <a:bodyPr>
            <a:spAutoFit/>
          </a:bodyPr>
          <a:lstStyle/>
          <a:p>
            <a:pPr algn="ctr" fontAlgn="auto">
              <a:spcBef>
                <a:spcPts val="0"/>
              </a:spcBef>
              <a:spcAft>
                <a:spcPts val="0"/>
              </a:spcAft>
              <a:defRPr/>
            </a:pPr>
            <a:endParaRPr lang="pt-BR" sz="1400" b="1">
              <a:solidFill>
                <a:srgbClr val="C00000"/>
              </a:solidFill>
              <a:effectLst>
                <a:outerShdw blurRad="38100" dist="38100" dir="2700000" algn="tl">
                  <a:srgbClr val="000000"/>
                </a:outerShdw>
              </a:effectLst>
              <a:latin typeface="+mn-lt"/>
              <a:cs typeface="+mn-cs"/>
            </a:endParaRPr>
          </a:p>
          <a:p>
            <a:pPr algn="ctr" fontAlgn="auto">
              <a:spcBef>
                <a:spcPts val="0"/>
              </a:spcBef>
              <a:spcAft>
                <a:spcPts val="0"/>
              </a:spcAft>
              <a:defRPr/>
            </a:pPr>
            <a:r>
              <a:rPr lang="pt-BR" b="1">
                <a:solidFill>
                  <a:srgbClr val="FFFF00"/>
                </a:solidFill>
                <a:effectLst>
                  <a:outerShdw blurRad="38100" dist="38100" dir="2700000" algn="tl">
                    <a:srgbClr val="000000"/>
                  </a:outerShdw>
                </a:effectLst>
                <a:latin typeface="+mn-lt"/>
                <a:cs typeface="+mn-cs"/>
              </a:rPr>
              <a:t/>
            </a:r>
            <a:br>
              <a:rPr lang="pt-BR" b="1">
                <a:solidFill>
                  <a:srgbClr val="FFFF00"/>
                </a:solidFill>
                <a:effectLst>
                  <a:outerShdw blurRad="38100" dist="38100" dir="2700000" algn="tl">
                    <a:srgbClr val="000000"/>
                  </a:outerShdw>
                </a:effectLst>
                <a:latin typeface="+mn-lt"/>
                <a:cs typeface="+mn-cs"/>
              </a:rPr>
            </a:br>
            <a:endParaRPr lang="pt-BR" b="1">
              <a:solidFill>
                <a:srgbClr val="FFFF00"/>
              </a:solidFill>
              <a:effectLst>
                <a:outerShdw blurRad="38100" dist="38100" dir="2700000" algn="tl">
                  <a:srgbClr val="000000"/>
                </a:outerShdw>
              </a:effectLst>
              <a:latin typeface="+mn-lt"/>
              <a:cs typeface="+mn-cs"/>
            </a:endParaRPr>
          </a:p>
        </p:txBody>
      </p:sp>
      <p:sp>
        <p:nvSpPr>
          <p:cNvPr id="15366" name="Rectangle 9"/>
          <p:cNvSpPr>
            <a:spLocks noChangeArrowheads="1"/>
          </p:cNvSpPr>
          <p:nvPr/>
        </p:nvSpPr>
        <p:spPr bwMode="auto">
          <a:xfrm>
            <a:off x="228600" y="0"/>
            <a:ext cx="8637588" cy="646113"/>
          </a:xfrm>
          <a:prstGeom prst="rect">
            <a:avLst/>
          </a:prstGeom>
          <a:noFill/>
          <a:ln w="9525">
            <a:noFill/>
            <a:miter lim="800000"/>
            <a:headEnd/>
            <a:tailEnd/>
          </a:ln>
        </p:spPr>
        <p:txBody>
          <a:bodyPr>
            <a:spAutoFit/>
          </a:bodyPr>
          <a:lstStyle/>
          <a:p>
            <a:pPr algn="ctr"/>
            <a:r>
              <a:rPr lang="pt-BR" sz="3600">
                <a:latin typeface="Calibri" pitchFamily="34" charset="0"/>
              </a:rPr>
              <a:t>TERAPIA COMUNITARIA</a:t>
            </a:r>
          </a:p>
        </p:txBody>
      </p:sp>
      <p:pic>
        <p:nvPicPr>
          <p:cNvPr id="15367" name="Picture 10" descr="P1010636"/>
          <p:cNvPicPr>
            <a:picLocks noChangeAspect="1" noChangeArrowheads="1"/>
          </p:cNvPicPr>
          <p:nvPr/>
        </p:nvPicPr>
        <p:blipFill>
          <a:blip r:embed="rId4"/>
          <a:srcRect/>
          <a:stretch>
            <a:fillRect/>
          </a:stretch>
        </p:blipFill>
        <p:spPr bwMode="auto">
          <a:xfrm>
            <a:off x="457200" y="838200"/>
            <a:ext cx="7924800" cy="411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29063"/>
                                        </p:tgtEl>
                                        <p:attrNameLst>
                                          <p:attrName>style.visibility</p:attrName>
                                        </p:attrNameLst>
                                      </p:cBhvr>
                                      <p:to>
                                        <p:strVal val="visible"/>
                                      </p:to>
                                    </p:set>
                                    <p:animEffect transition="in" filter="fade">
                                      <p:cBhvr>
                                        <p:cTn id="7" dur="800" decel="100000"/>
                                        <p:tgtEl>
                                          <p:spTgt spid="429063"/>
                                        </p:tgtEl>
                                      </p:cBhvr>
                                    </p:animEffect>
                                    <p:anim calcmode="lin" valueType="num">
                                      <p:cBhvr>
                                        <p:cTn id="8" dur="800" decel="100000" fill="hold"/>
                                        <p:tgtEl>
                                          <p:spTgt spid="429063"/>
                                        </p:tgtEl>
                                        <p:attrNameLst>
                                          <p:attrName>style.rotation</p:attrName>
                                        </p:attrNameLst>
                                      </p:cBhvr>
                                      <p:tavLst>
                                        <p:tav tm="0">
                                          <p:val>
                                            <p:fltVal val="-90"/>
                                          </p:val>
                                        </p:tav>
                                        <p:tav tm="100000">
                                          <p:val>
                                            <p:fltVal val="0"/>
                                          </p:val>
                                        </p:tav>
                                      </p:tavLst>
                                    </p:anim>
                                    <p:anim calcmode="lin" valueType="num">
                                      <p:cBhvr>
                                        <p:cTn id="9" dur="800" decel="100000" fill="hold"/>
                                        <p:tgtEl>
                                          <p:spTgt spid="429063"/>
                                        </p:tgtEl>
                                        <p:attrNameLst>
                                          <p:attrName>ppt_x</p:attrName>
                                        </p:attrNameLst>
                                      </p:cBhvr>
                                      <p:tavLst>
                                        <p:tav tm="0">
                                          <p:val>
                                            <p:strVal val="#ppt_x+0.4"/>
                                          </p:val>
                                        </p:tav>
                                        <p:tav tm="100000">
                                          <p:val>
                                            <p:strVal val="#ppt_x-0.05"/>
                                          </p:val>
                                        </p:tav>
                                      </p:tavLst>
                                    </p:anim>
                                    <p:anim calcmode="lin" valueType="num">
                                      <p:cBhvr>
                                        <p:cTn id="10" dur="800" decel="100000" fill="hold"/>
                                        <p:tgtEl>
                                          <p:spTgt spid="42906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2906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2906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29061"/>
                                        </p:tgtEl>
                                        <p:attrNameLst>
                                          <p:attrName>style.visibility</p:attrName>
                                        </p:attrNameLst>
                                      </p:cBhvr>
                                      <p:to>
                                        <p:strVal val="visible"/>
                                      </p:to>
                                    </p:set>
                                    <p:animEffect transition="in" filter="fade">
                                      <p:cBhvr>
                                        <p:cTn id="17" dur="800" decel="100000"/>
                                        <p:tgtEl>
                                          <p:spTgt spid="429061"/>
                                        </p:tgtEl>
                                      </p:cBhvr>
                                    </p:animEffect>
                                    <p:anim calcmode="lin" valueType="num">
                                      <p:cBhvr>
                                        <p:cTn id="18" dur="800" decel="100000" fill="hold"/>
                                        <p:tgtEl>
                                          <p:spTgt spid="429061"/>
                                        </p:tgtEl>
                                        <p:attrNameLst>
                                          <p:attrName>style.rotation</p:attrName>
                                        </p:attrNameLst>
                                      </p:cBhvr>
                                      <p:tavLst>
                                        <p:tav tm="0">
                                          <p:val>
                                            <p:fltVal val="-90"/>
                                          </p:val>
                                        </p:tav>
                                        <p:tav tm="100000">
                                          <p:val>
                                            <p:fltVal val="0"/>
                                          </p:val>
                                        </p:tav>
                                      </p:tavLst>
                                    </p:anim>
                                    <p:anim calcmode="lin" valueType="num">
                                      <p:cBhvr>
                                        <p:cTn id="19" dur="800" decel="100000" fill="hold"/>
                                        <p:tgtEl>
                                          <p:spTgt spid="429061"/>
                                        </p:tgtEl>
                                        <p:attrNameLst>
                                          <p:attrName>ppt_x</p:attrName>
                                        </p:attrNameLst>
                                      </p:cBhvr>
                                      <p:tavLst>
                                        <p:tav tm="0">
                                          <p:val>
                                            <p:strVal val="#ppt_x+0.4"/>
                                          </p:val>
                                        </p:tav>
                                        <p:tav tm="100000">
                                          <p:val>
                                            <p:strVal val="#ppt_x-0.05"/>
                                          </p:val>
                                        </p:tav>
                                      </p:tavLst>
                                    </p:anim>
                                    <p:anim calcmode="lin" valueType="num">
                                      <p:cBhvr>
                                        <p:cTn id="20" dur="800" decel="100000" fill="hold"/>
                                        <p:tgtEl>
                                          <p:spTgt spid="429061"/>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29061"/>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290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1" grpId="0"/>
      <p:bldP spid="4290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WordArt 5"/>
          <p:cNvSpPr>
            <a:spLocks noChangeArrowheads="1" noChangeShapeType="1" noTextEdit="1"/>
          </p:cNvSpPr>
          <p:nvPr/>
        </p:nvSpPr>
        <p:spPr bwMode="auto">
          <a:xfrm>
            <a:off x="990600" y="1052513"/>
            <a:ext cx="6432550" cy="990600"/>
          </a:xfrm>
          <a:prstGeom prst="rect">
            <a:avLst/>
          </a:prstGeom>
        </p:spPr>
        <p:txBody>
          <a:bodyPr wrap="none" fromWordArt="1">
            <a:prstTxWarp prst="textPlain">
              <a:avLst>
                <a:gd name="adj" fmla="val 50000"/>
              </a:avLst>
            </a:prstTxWarp>
          </a:bodyPr>
          <a:lstStyle/>
          <a:p>
            <a:pPr algn="ctr"/>
            <a:r>
              <a:rPr lang="pt-BR" sz="2800" kern="10">
                <a:ln w="9525">
                  <a:solidFill>
                    <a:srgbClr val="0000FF"/>
                  </a:solidFill>
                  <a:round/>
                  <a:headEnd/>
                  <a:tailEnd/>
                </a:ln>
                <a:solidFill>
                  <a:srgbClr val="00FFFF"/>
                </a:solidFill>
                <a:latin typeface="Arial Black"/>
              </a:rPr>
              <a:t>ESCOLA PUBLICA</a:t>
            </a:r>
          </a:p>
        </p:txBody>
      </p:sp>
      <p:sp>
        <p:nvSpPr>
          <p:cNvPr id="28674" name="Rectangle 6"/>
          <p:cNvSpPr>
            <a:spLocks noChangeArrowheads="1"/>
          </p:cNvSpPr>
          <p:nvPr/>
        </p:nvSpPr>
        <p:spPr bwMode="auto">
          <a:xfrm>
            <a:off x="1331913" y="2492375"/>
            <a:ext cx="6091237" cy="369888"/>
          </a:xfrm>
          <a:prstGeom prst="rect">
            <a:avLst/>
          </a:prstGeom>
          <a:noFill/>
          <a:ln w="9525">
            <a:noFill/>
            <a:miter lim="800000"/>
            <a:headEnd/>
            <a:tailEnd/>
          </a:ln>
        </p:spPr>
        <p:txBody>
          <a:bodyPr wrap="none" anchor="ctr">
            <a:spAutoFit/>
          </a:bodyPr>
          <a:lstStyle/>
          <a:p>
            <a:r>
              <a:rPr lang="pt-BR" b="1">
                <a:solidFill>
                  <a:srgbClr val="FFFF00"/>
                </a:solidFill>
                <a:latin typeface="Calibri" pitchFamily="34" charset="0"/>
              </a:rPr>
              <a:t>IBGE (Fundação Instituto Brasileiro  de Geografia e Estatística) </a:t>
            </a:r>
          </a:p>
        </p:txBody>
      </p:sp>
      <p:sp>
        <p:nvSpPr>
          <p:cNvPr id="28675" name="Rectangle 7"/>
          <p:cNvSpPr>
            <a:spLocks noChangeArrowheads="1"/>
          </p:cNvSpPr>
          <p:nvPr/>
        </p:nvSpPr>
        <p:spPr bwMode="auto">
          <a:xfrm>
            <a:off x="539750" y="3357563"/>
            <a:ext cx="8926513" cy="3292475"/>
          </a:xfrm>
          <a:prstGeom prst="rect">
            <a:avLst/>
          </a:prstGeom>
          <a:noFill/>
          <a:ln w="9525">
            <a:noFill/>
            <a:miter lim="800000"/>
            <a:headEnd/>
            <a:tailEnd/>
          </a:ln>
        </p:spPr>
        <p:txBody>
          <a:bodyPr wrap="none" anchor="ctr">
            <a:spAutoFit/>
          </a:bodyPr>
          <a:lstStyle/>
          <a:p>
            <a:pPr>
              <a:buFontTx/>
              <a:buChar char="•"/>
            </a:pPr>
            <a:r>
              <a:rPr lang="pt-BR" sz="2400">
                <a:solidFill>
                  <a:srgbClr val="FF6600"/>
                </a:solidFill>
                <a:latin typeface="Calibri" pitchFamily="34" charset="0"/>
              </a:rPr>
              <a:t>Os professores sentem-se ameaçados  pelos alunos, além</a:t>
            </a:r>
          </a:p>
          <a:p>
            <a:r>
              <a:rPr lang="pt-BR" sz="2400">
                <a:solidFill>
                  <a:srgbClr val="FF6600"/>
                </a:solidFill>
                <a:latin typeface="Calibri" pitchFamily="34" charset="0"/>
              </a:rPr>
              <a:t> de não se  sentirem atendidos quanto ás regras disciplinares.</a:t>
            </a:r>
          </a:p>
          <a:p>
            <a:pPr>
              <a:buFontTx/>
              <a:buChar char="•"/>
            </a:pPr>
            <a:endParaRPr lang="pt-BR" sz="2400">
              <a:solidFill>
                <a:srgbClr val="FF6600"/>
              </a:solidFill>
              <a:latin typeface="Calibri" pitchFamily="34" charset="0"/>
            </a:endParaRPr>
          </a:p>
          <a:p>
            <a:pPr>
              <a:buFontTx/>
              <a:buChar char="•"/>
            </a:pPr>
            <a:r>
              <a:rPr lang="pt-BR" sz="2000" b="1">
                <a:solidFill>
                  <a:srgbClr val="FFFF00"/>
                </a:solidFill>
                <a:latin typeface="Calibri" pitchFamily="34" charset="0"/>
              </a:rPr>
              <a:t>Aulas chatas, monótonas, repetitivas e descontextualizadas também </a:t>
            </a:r>
          </a:p>
          <a:p>
            <a:pPr>
              <a:buFontTx/>
              <a:buChar char="•"/>
            </a:pPr>
            <a:r>
              <a:rPr lang="pt-BR" sz="2000" b="1">
                <a:solidFill>
                  <a:srgbClr val="FFFF00"/>
                </a:solidFill>
                <a:latin typeface="Calibri" pitchFamily="34" charset="0"/>
              </a:rPr>
              <a:t>integram o repertorio de insatisfações dos alunos.</a:t>
            </a:r>
          </a:p>
          <a:p>
            <a:endParaRPr lang="pt-BR" sz="2400" b="1">
              <a:solidFill>
                <a:srgbClr val="FFFFFF"/>
              </a:solidFill>
              <a:latin typeface="Calibri" pitchFamily="34" charset="0"/>
            </a:endParaRPr>
          </a:p>
          <a:p>
            <a:pPr>
              <a:buFontTx/>
              <a:buChar char="•"/>
            </a:pPr>
            <a:r>
              <a:rPr lang="pt-BR" sz="2400" b="1">
                <a:solidFill>
                  <a:srgbClr val="FFFFFF"/>
                </a:solidFill>
                <a:latin typeface="Calibri" pitchFamily="34" charset="0"/>
              </a:rPr>
              <a:t>índice de reprovação é alarmante, uma vez que o estudante</a:t>
            </a:r>
          </a:p>
          <a:p>
            <a:r>
              <a:rPr lang="pt-BR" sz="2400" b="1">
                <a:solidFill>
                  <a:srgbClr val="FFFFFF"/>
                </a:solidFill>
                <a:latin typeface="Calibri" pitchFamily="34" charset="0"/>
              </a:rPr>
              <a:t>brasileiro leva,em media, dois anos a mais do que o esperado</a:t>
            </a:r>
          </a:p>
          <a:p>
            <a:r>
              <a:rPr lang="pt-BR" sz="2400" b="1">
                <a:solidFill>
                  <a:srgbClr val="FFFFFF"/>
                </a:solidFill>
                <a:latin typeface="Calibri" pitchFamily="34" charset="0"/>
              </a:rPr>
              <a:t>para concluir o ensino fundamental - custo de R$ 6,4 bilhões por ano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4"/>
          <p:cNvSpPr>
            <a:spLocks noChangeArrowheads="1" noChangeShapeType="1" noTextEdit="1"/>
          </p:cNvSpPr>
          <p:nvPr/>
        </p:nvSpPr>
        <p:spPr bwMode="auto">
          <a:xfrm>
            <a:off x="3276600" y="1052513"/>
            <a:ext cx="2714625" cy="990600"/>
          </a:xfrm>
          <a:prstGeom prst="rect">
            <a:avLst/>
          </a:prstGeom>
        </p:spPr>
        <p:txBody>
          <a:bodyPr wrap="none" fromWordArt="1">
            <a:prstTxWarp prst="textPlain">
              <a:avLst>
                <a:gd name="adj" fmla="val 50000"/>
              </a:avLst>
            </a:prstTxWarp>
          </a:bodyPr>
          <a:lstStyle/>
          <a:p>
            <a:pPr algn="ctr"/>
            <a:endParaRPr lang="pt-BR" sz="2800" kern="10">
              <a:ln w="9525">
                <a:solidFill>
                  <a:srgbClr val="FF0000"/>
                </a:solidFill>
                <a:round/>
                <a:headEnd/>
                <a:tailEnd/>
              </a:ln>
              <a:solidFill>
                <a:srgbClr val="FFFF00"/>
              </a:solidFill>
              <a:latin typeface="Arial Black"/>
            </a:endParaRPr>
          </a:p>
        </p:txBody>
      </p:sp>
      <p:sp>
        <p:nvSpPr>
          <p:cNvPr id="29698" name="Rectangle 5"/>
          <p:cNvSpPr>
            <a:spLocks noChangeArrowheads="1"/>
          </p:cNvSpPr>
          <p:nvPr/>
        </p:nvSpPr>
        <p:spPr bwMode="auto">
          <a:xfrm>
            <a:off x="0" y="381000"/>
            <a:ext cx="9132888" cy="8278813"/>
          </a:xfrm>
          <a:prstGeom prst="rect">
            <a:avLst/>
          </a:prstGeom>
          <a:noFill/>
          <a:ln w="9525">
            <a:noFill/>
            <a:miter lim="800000"/>
            <a:headEnd/>
            <a:tailEnd/>
          </a:ln>
        </p:spPr>
        <p:txBody>
          <a:bodyPr anchor="ctr">
            <a:spAutoFit/>
          </a:bodyPr>
          <a:lstStyle/>
          <a:p>
            <a:pPr algn="just">
              <a:buFontTx/>
              <a:buChar char="•"/>
            </a:pPr>
            <a:r>
              <a:rPr lang="pt-BR" sz="2800" b="1">
                <a:latin typeface="Calibri" pitchFamily="34" charset="0"/>
              </a:rPr>
              <a:t>agravante é que esta reprovação em massa dificulta a</a:t>
            </a:r>
          </a:p>
          <a:p>
            <a:pPr algn="just"/>
            <a:r>
              <a:rPr lang="pt-BR" sz="2800" b="1">
                <a:latin typeface="Calibri" pitchFamily="34" charset="0"/>
              </a:rPr>
              <a:t>construção do aprendizado.</a:t>
            </a:r>
          </a:p>
          <a:p>
            <a:pPr algn="just"/>
            <a:endParaRPr lang="pt-BR" sz="2800" b="1">
              <a:latin typeface="Calibri" pitchFamily="34" charset="0"/>
            </a:endParaRPr>
          </a:p>
          <a:p>
            <a:pPr algn="just"/>
            <a:r>
              <a:rPr lang="pt-BR" sz="2800" b="1">
                <a:latin typeface="Calibri" pitchFamily="34" charset="0"/>
              </a:rPr>
              <a:t>94% dos alunos do ultimo ano do curso escolar demonstram</a:t>
            </a:r>
          </a:p>
          <a:p>
            <a:pPr algn="just"/>
            <a:r>
              <a:rPr lang="pt-BR" sz="2800" b="1">
                <a:latin typeface="Calibri" pitchFamily="34" charset="0"/>
              </a:rPr>
              <a:t>um nível de leitura inferior ao esperado.</a:t>
            </a:r>
          </a:p>
          <a:p>
            <a:pPr algn="just"/>
            <a:endParaRPr lang="pt-BR" sz="2800" b="1">
              <a:latin typeface="Calibri" pitchFamily="34" charset="0"/>
            </a:endParaRPr>
          </a:p>
          <a:p>
            <a:pPr>
              <a:buFontTx/>
              <a:buChar char="•"/>
            </a:pPr>
            <a:r>
              <a:rPr lang="pt-BR" sz="2800" b="1">
                <a:solidFill>
                  <a:srgbClr val="FFFFFF"/>
                </a:solidFill>
                <a:latin typeface="Calibri" pitchFamily="34" charset="0"/>
              </a:rPr>
              <a:t> violência expressa em palavrões</a:t>
            </a:r>
          </a:p>
          <a:p>
            <a:pPr>
              <a:buFontTx/>
              <a:buChar char="•"/>
            </a:pPr>
            <a:r>
              <a:rPr lang="pt-BR" sz="2800" b="1">
                <a:solidFill>
                  <a:srgbClr val="FFFFFF"/>
                </a:solidFill>
                <a:latin typeface="Calibri" pitchFamily="34" charset="0"/>
              </a:rPr>
              <a:t> roubos</a:t>
            </a:r>
          </a:p>
          <a:p>
            <a:pPr>
              <a:buFontTx/>
              <a:buChar char="•"/>
            </a:pPr>
            <a:r>
              <a:rPr lang="pt-BR" sz="2800" b="1">
                <a:solidFill>
                  <a:srgbClr val="FFFFFF"/>
                </a:solidFill>
                <a:latin typeface="Calibri" pitchFamily="34" charset="0"/>
              </a:rPr>
              <a:t> apelidos</a:t>
            </a:r>
          </a:p>
          <a:p>
            <a:pPr>
              <a:buFontTx/>
              <a:buChar char="•"/>
            </a:pPr>
            <a:r>
              <a:rPr lang="pt-BR" sz="2800" b="1">
                <a:solidFill>
                  <a:srgbClr val="FFFFFF"/>
                </a:solidFill>
                <a:latin typeface="Calibri" pitchFamily="34" charset="0"/>
              </a:rPr>
              <a:t> brigas de gangues </a:t>
            </a:r>
          </a:p>
          <a:p>
            <a:r>
              <a:rPr lang="pt-BR" sz="2800" b="1">
                <a:solidFill>
                  <a:srgbClr val="FFFFFF"/>
                </a:solidFill>
                <a:latin typeface="Calibri" pitchFamily="34" charset="0"/>
              </a:rPr>
              <a:t>Integram o repertorio da relação entre os alunos e entre estes e os professores e a direção da escola </a:t>
            </a:r>
          </a:p>
          <a:p>
            <a:pPr algn="just"/>
            <a:r>
              <a:rPr lang="pt-BR" sz="2800" b="1">
                <a:solidFill>
                  <a:srgbClr val="FF6600"/>
                </a:solidFill>
                <a:latin typeface="Calibri" pitchFamily="34" charset="0"/>
              </a:rPr>
              <a:t>Essa realidade contribui para deixar o estudante vulnerável </a:t>
            </a:r>
          </a:p>
          <a:p>
            <a:pPr algn="just"/>
            <a:r>
              <a:rPr lang="en-US" sz="2800" b="1">
                <a:solidFill>
                  <a:srgbClr val="FF6600"/>
                </a:solidFill>
                <a:latin typeface="Calibri" pitchFamily="34" charset="0"/>
              </a:rPr>
              <a:t>A</a:t>
            </a:r>
            <a:r>
              <a:rPr lang="pt-BR" sz="2800" b="1">
                <a:solidFill>
                  <a:srgbClr val="FF6600"/>
                </a:solidFill>
                <a:latin typeface="Calibri" pitchFamily="34" charset="0"/>
              </a:rPr>
              <a:t> toda sorte de violencia  e dependencias</a:t>
            </a:r>
          </a:p>
          <a:p>
            <a:pPr algn="just"/>
            <a:endParaRPr lang="pt-BR" sz="2800" b="1">
              <a:latin typeface="Calibri" pitchFamily="34" charset="0"/>
            </a:endParaRPr>
          </a:p>
          <a:p>
            <a:pPr algn="just"/>
            <a:endParaRPr lang="pt-BR" sz="2800" b="1">
              <a:latin typeface="Calibri" pitchFamily="34" charset="0"/>
            </a:endParaRPr>
          </a:p>
          <a:p>
            <a:pPr algn="just"/>
            <a:r>
              <a:rPr lang="pt-BR" sz="2800" b="1">
                <a:latin typeface="Calibri" pitchFamily="34" charset="0"/>
              </a:rPr>
              <a:t>Existem aqui graduações de analfabetismo:</a:t>
            </a:r>
          </a:p>
          <a:p>
            <a:pPr algn="just"/>
            <a:r>
              <a:rPr lang="pt-BR" sz="2800" b="1">
                <a:latin typeface="Calibri" pitchFamily="34" charset="0"/>
              </a:rPr>
              <a:t> há desde os que não sabem ler até os que lêem, </a:t>
            </a:r>
          </a:p>
          <a:p>
            <a:pPr algn="just"/>
            <a:r>
              <a:rPr lang="pt-BR" sz="2800" b="1">
                <a:latin typeface="Calibri" pitchFamily="34" charset="0"/>
              </a:rPr>
              <a:t>mas entendem pouco.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WordArt 4"/>
          <p:cNvSpPr>
            <a:spLocks noChangeArrowheads="1" noChangeShapeType="1" noTextEdit="1"/>
          </p:cNvSpPr>
          <p:nvPr/>
        </p:nvSpPr>
        <p:spPr bwMode="auto">
          <a:xfrm>
            <a:off x="1979613" y="1196975"/>
            <a:ext cx="4876800" cy="914400"/>
          </a:xfrm>
          <a:prstGeom prst="rect">
            <a:avLst/>
          </a:prstGeom>
        </p:spPr>
        <p:txBody>
          <a:bodyPr wrap="none" fromWordArt="1">
            <a:prstTxWarp prst="textPlain">
              <a:avLst>
                <a:gd name="adj" fmla="val 50000"/>
              </a:avLst>
            </a:prstTxWarp>
          </a:bodyPr>
          <a:lstStyle/>
          <a:p>
            <a:pPr algn="ctr"/>
            <a:r>
              <a:rPr lang="pt-BR" sz="2000" kern="10">
                <a:ln w="9525">
                  <a:solidFill>
                    <a:srgbClr val="FFFF00"/>
                  </a:solidFill>
                  <a:round/>
                  <a:headEnd/>
                  <a:tailEnd/>
                </a:ln>
                <a:solidFill>
                  <a:srgbClr val="33CC33"/>
                </a:solidFill>
                <a:latin typeface="Arial Black"/>
              </a:rPr>
              <a:t>Algumas Inquietações acerca da </a:t>
            </a:r>
          </a:p>
          <a:p>
            <a:pPr algn="ctr"/>
            <a:r>
              <a:rPr lang="pt-BR" sz="2000" kern="10">
                <a:ln w="9525">
                  <a:solidFill>
                    <a:srgbClr val="FFFF00"/>
                  </a:solidFill>
                  <a:round/>
                  <a:headEnd/>
                  <a:tailEnd/>
                </a:ln>
                <a:solidFill>
                  <a:srgbClr val="33CC33"/>
                </a:solidFill>
                <a:latin typeface="Arial Black"/>
              </a:rPr>
              <a:t>Realidade da Instituição Escolar Brasileira</a:t>
            </a:r>
          </a:p>
        </p:txBody>
      </p:sp>
      <p:sp>
        <p:nvSpPr>
          <p:cNvPr id="30722" name="Rectangle 5"/>
          <p:cNvSpPr>
            <a:spLocks noChangeArrowheads="1"/>
          </p:cNvSpPr>
          <p:nvPr/>
        </p:nvSpPr>
        <p:spPr bwMode="auto">
          <a:xfrm>
            <a:off x="755650" y="2781300"/>
            <a:ext cx="7994650" cy="3540125"/>
          </a:xfrm>
          <a:prstGeom prst="rect">
            <a:avLst/>
          </a:prstGeom>
          <a:noFill/>
          <a:ln w="9525">
            <a:noFill/>
            <a:miter lim="800000"/>
            <a:headEnd/>
            <a:tailEnd/>
          </a:ln>
        </p:spPr>
        <p:txBody>
          <a:bodyPr wrap="none" anchor="ctr">
            <a:spAutoFit/>
          </a:bodyPr>
          <a:lstStyle/>
          <a:p>
            <a:r>
              <a:rPr lang="pt-BR" sz="2800" b="1">
                <a:latin typeface="Calibri" pitchFamily="34" charset="0"/>
              </a:rPr>
              <a:t>Outros aspectos é quanto á infra-estrutura</a:t>
            </a:r>
          </a:p>
          <a:p>
            <a:r>
              <a:rPr lang="pt-BR" sz="2800" b="1">
                <a:latin typeface="Calibri" pitchFamily="34" charset="0"/>
              </a:rPr>
              <a:t>das instituições escolares especialmente as publicas: </a:t>
            </a:r>
          </a:p>
          <a:p>
            <a:endParaRPr lang="pt-BR" sz="2800" b="1">
              <a:solidFill>
                <a:srgbClr val="0000FF"/>
              </a:solidFill>
              <a:latin typeface="Calibri" pitchFamily="34" charset="0"/>
            </a:endParaRPr>
          </a:p>
          <a:p>
            <a:pPr>
              <a:buFontTx/>
              <a:buChar char="•"/>
            </a:pPr>
            <a:r>
              <a:rPr lang="pt-BR" sz="2800" b="1">
                <a:solidFill>
                  <a:srgbClr val="FFFF00"/>
                </a:solidFill>
                <a:latin typeface="Calibri" pitchFamily="34" charset="0"/>
              </a:rPr>
              <a:t> banheiros sujos, </a:t>
            </a:r>
          </a:p>
          <a:p>
            <a:pPr>
              <a:buFontTx/>
              <a:buChar char="•"/>
            </a:pPr>
            <a:r>
              <a:rPr lang="pt-BR" sz="2800" b="1">
                <a:solidFill>
                  <a:srgbClr val="FFFF00"/>
                </a:solidFill>
                <a:latin typeface="Calibri" pitchFamily="34" charset="0"/>
              </a:rPr>
              <a:t> salas de aula abafadas, </a:t>
            </a:r>
          </a:p>
          <a:p>
            <a:pPr>
              <a:buFontTx/>
              <a:buChar char="•"/>
            </a:pPr>
            <a:r>
              <a:rPr lang="pt-BR" sz="2800" b="1">
                <a:solidFill>
                  <a:srgbClr val="FFFF00"/>
                </a:solidFill>
                <a:latin typeface="Calibri" pitchFamily="34" charset="0"/>
              </a:rPr>
              <a:t> carteiras quebrada ou insuficientes, </a:t>
            </a:r>
          </a:p>
          <a:p>
            <a:pPr>
              <a:buFontTx/>
              <a:buChar char="•"/>
            </a:pPr>
            <a:r>
              <a:rPr lang="pt-BR" sz="2800" b="1">
                <a:solidFill>
                  <a:srgbClr val="FFFF00"/>
                </a:solidFill>
                <a:latin typeface="Calibri" pitchFamily="34" charset="0"/>
              </a:rPr>
              <a:t> ausência de material pedagógico, </a:t>
            </a:r>
          </a:p>
          <a:p>
            <a:pPr>
              <a:buFontTx/>
              <a:buChar char="•"/>
            </a:pPr>
            <a:r>
              <a:rPr lang="pt-BR" sz="2800" b="1">
                <a:solidFill>
                  <a:srgbClr val="FFFF00"/>
                </a:solidFill>
                <a:latin typeface="Calibri" pitchFamily="34" charset="0"/>
              </a:rPr>
              <a:t> bibliotecas sucateadas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066800" y="685800"/>
            <a:ext cx="8839200" cy="1143000"/>
          </a:xfrm>
        </p:spPr>
        <p:txBody>
          <a:bodyPr rtlCol="0">
            <a:normAutofit fontScale="90000"/>
          </a:bodyPr>
          <a:lstStyle/>
          <a:p>
            <a:pPr fontAlgn="auto">
              <a:spcAft>
                <a:spcPts val="0"/>
              </a:spcAft>
              <a:defRPr/>
            </a:pPr>
            <a:r>
              <a:rPr lang="pt-BR" dirty="0" smtClean="0">
                <a:solidFill>
                  <a:schemeClr val="bg1"/>
                </a:solidFill>
                <a:latin typeface="Times New Roman" pitchFamily="-106" charset="0"/>
              </a:rPr>
              <a:t/>
            </a:r>
            <a:br>
              <a:rPr lang="pt-BR" dirty="0" smtClean="0">
                <a:solidFill>
                  <a:schemeClr val="bg1"/>
                </a:solidFill>
                <a:latin typeface="Times New Roman" pitchFamily="-106" charset="0"/>
              </a:rPr>
            </a:br>
            <a:r>
              <a:rPr lang="pt-BR" dirty="0" smtClean="0">
                <a:solidFill>
                  <a:schemeClr val="bg1"/>
                </a:solidFill>
                <a:latin typeface="Times New Roman" pitchFamily="-106" charset="0"/>
              </a:rPr>
              <a:t/>
            </a:r>
            <a:br>
              <a:rPr lang="pt-BR" dirty="0" smtClean="0">
                <a:solidFill>
                  <a:schemeClr val="bg1"/>
                </a:solidFill>
                <a:latin typeface="Times New Roman" pitchFamily="-106" charset="0"/>
              </a:rPr>
            </a:br>
            <a:r>
              <a:rPr lang="en-US" sz="2222" kern="10" dirty="0" smtClean="0">
                <a:ln w="9525">
                  <a:solidFill>
                    <a:srgbClr val="000080"/>
                  </a:solidFill>
                  <a:round/>
                  <a:headEnd/>
                  <a:tailEnd/>
                </a:ln>
                <a:solidFill>
                  <a:srgbClr val="FF6600"/>
                </a:solidFill>
                <a:latin typeface="Arial Black"/>
                <a:ea typeface="Arial Black"/>
                <a:cs typeface="Arial Black"/>
              </a:rPr>
              <a:t>NOSSA PROPOSTA</a:t>
            </a:r>
            <a:br>
              <a:rPr lang="en-US" sz="2222" kern="10" dirty="0" smtClean="0">
                <a:ln w="9525">
                  <a:solidFill>
                    <a:srgbClr val="000080"/>
                  </a:solidFill>
                  <a:round/>
                  <a:headEnd/>
                  <a:tailEnd/>
                </a:ln>
                <a:solidFill>
                  <a:srgbClr val="FF6600"/>
                </a:solidFill>
                <a:latin typeface="Arial Black"/>
                <a:ea typeface="Arial Black"/>
                <a:cs typeface="Arial Black"/>
              </a:rPr>
            </a:br>
            <a:r>
              <a:rPr lang="en-US" sz="2222" kern="10" dirty="0" smtClean="0">
                <a:ln w="9525">
                  <a:solidFill>
                    <a:srgbClr val="000080"/>
                  </a:solidFill>
                  <a:round/>
                  <a:headEnd/>
                  <a:tailEnd/>
                </a:ln>
                <a:solidFill>
                  <a:srgbClr val="FF6600"/>
                </a:solidFill>
                <a:latin typeface="Arial Black"/>
                <a:ea typeface="Arial Black"/>
                <a:cs typeface="Arial Black"/>
              </a:rPr>
              <a:t>a  </a:t>
            </a:r>
            <a:r>
              <a:rPr lang="en-US" sz="2222" kern="10" dirty="0" err="1" smtClean="0">
                <a:ln w="9525">
                  <a:solidFill>
                    <a:srgbClr val="000080"/>
                  </a:solidFill>
                  <a:round/>
                  <a:headEnd/>
                  <a:tailEnd/>
                </a:ln>
                <a:solidFill>
                  <a:srgbClr val="FF6600"/>
                </a:solidFill>
                <a:latin typeface="Arial Black"/>
                <a:ea typeface="Arial Black"/>
                <a:cs typeface="Arial Black"/>
              </a:rPr>
              <a:t>terapiacomunitária</a:t>
            </a:r>
            <a:r>
              <a:rPr lang="en-US" sz="2222" kern="10" dirty="0" smtClean="0">
                <a:ln w="9525">
                  <a:solidFill>
                    <a:srgbClr val="000080"/>
                  </a:solidFill>
                  <a:round/>
                  <a:headEnd/>
                  <a:tailEnd/>
                </a:ln>
                <a:solidFill>
                  <a:srgbClr val="FF6600"/>
                </a:solidFill>
                <a:latin typeface="Arial Black"/>
                <a:ea typeface="Arial Black"/>
                <a:cs typeface="Arial Black"/>
              </a:rPr>
              <a:t/>
            </a:r>
            <a:br>
              <a:rPr lang="en-US" sz="2222" kern="10" dirty="0" smtClean="0">
                <a:ln w="9525">
                  <a:solidFill>
                    <a:srgbClr val="000080"/>
                  </a:solidFill>
                  <a:round/>
                  <a:headEnd/>
                  <a:tailEnd/>
                </a:ln>
                <a:solidFill>
                  <a:srgbClr val="FF6600"/>
                </a:solidFill>
                <a:latin typeface="Arial Black"/>
                <a:ea typeface="Arial Black"/>
                <a:cs typeface="Arial Black"/>
              </a:rPr>
            </a:br>
            <a:r>
              <a:rPr lang="en-US" sz="2222" kern="10" dirty="0" smtClean="0">
                <a:ln w="9525">
                  <a:solidFill>
                    <a:srgbClr val="000080"/>
                  </a:solidFill>
                  <a:round/>
                  <a:headEnd/>
                  <a:tailEnd/>
                </a:ln>
                <a:solidFill>
                  <a:srgbClr val="FF6600"/>
                </a:solidFill>
                <a:latin typeface="Arial Black"/>
                <a:ea typeface="Arial Black"/>
                <a:cs typeface="Arial Black"/>
              </a:rPr>
              <a:t>Como </a:t>
            </a:r>
            <a:r>
              <a:rPr lang="en-US" sz="2222" kern="10" dirty="0" err="1" smtClean="0">
                <a:ln w="9525">
                  <a:solidFill>
                    <a:srgbClr val="000080"/>
                  </a:solidFill>
                  <a:round/>
                  <a:headEnd/>
                  <a:tailEnd/>
                </a:ln>
                <a:solidFill>
                  <a:srgbClr val="FF6600"/>
                </a:solidFill>
                <a:latin typeface="Arial Black"/>
                <a:ea typeface="Arial Black"/>
                <a:cs typeface="Arial Black"/>
              </a:rPr>
              <a:t>redutora</a:t>
            </a:r>
            <a:r>
              <a:rPr lang="en-US" sz="2222" kern="10" dirty="0" smtClean="0">
                <a:ln w="9525">
                  <a:solidFill>
                    <a:srgbClr val="000080"/>
                  </a:solidFill>
                  <a:round/>
                  <a:headEnd/>
                  <a:tailEnd/>
                </a:ln>
                <a:solidFill>
                  <a:srgbClr val="FF6600"/>
                </a:solidFill>
                <a:latin typeface="Arial Black"/>
                <a:ea typeface="Arial Black"/>
                <a:cs typeface="Arial Black"/>
              </a:rPr>
              <a:t> de </a:t>
            </a:r>
            <a:r>
              <a:rPr lang="en-US" sz="2222" kern="10" dirty="0" err="1" smtClean="0">
                <a:ln w="9525">
                  <a:solidFill>
                    <a:srgbClr val="000080"/>
                  </a:solidFill>
                  <a:round/>
                  <a:headEnd/>
                  <a:tailEnd/>
                </a:ln>
                <a:solidFill>
                  <a:srgbClr val="FF6600"/>
                </a:solidFill>
                <a:latin typeface="Arial Black"/>
                <a:ea typeface="Arial Black"/>
                <a:cs typeface="Arial Black"/>
              </a:rPr>
              <a:t>danosepromotora</a:t>
            </a:r>
            <a:r>
              <a:rPr lang="en-US" sz="2222" kern="10" dirty="0" smtClean="0">
                <a:ln w="9525">
                  <a:solidFill>
                    <a:srgbClr val="000080"/>
                  </a:solidFill>
                  <a:round/>
                  <a:headEnd/>
                  <a:tailEnd/>
                </a:ln>
                <a:solidFill>
                  <a:srgbClr val="FF6600"/>
                </a:solidFill>
                <a:latin typeface="Arial Black"/>
                <a:ea typeface="Arial Black"/>
                <a:cs typeface="Arial Black"/>
              </a:rPr>
              <a:t> de </a:t>
            </a:r>
            <a:br>
              <a:rPr lang="en-US" sz="2222" kern="10" dirty="0" smtClean="0">
                <a:ln w="9525">
                  <a:solidFill>
                    <a:srgbClr val="000080"/>
                  </a:solidFill>
                  <a:round/>
                  <a:headEnd/>
                  <a:tailEnd/>
                </a:ln>
                <a:solidFill>
                  <a:srgbClr val="FF6600"/>
                </a:solidFill>
                <a:latin typeface="Arial Black"/>
                <a:ea typeface="Arial Black"/>
                <a:cs typeface="Arial Black"/>
              </a:rPr>
            </a:br>
            <a:r>
              <a:rPr lang="en-US" sz="2222" kern="10" dirty="0" err="1" smtClean="0">
                <a:ln w="9525">
                  <a:solidFill>
                    <a:srgbClr val="000080"/>
                  </a:solidFill>
                  <a:round/>
                  <a:headEnd/>
                  <a:tailEnd/>
                </a:ln>
                <a:solidFill>
                  <a:srgbClr val="FF6600"/>
                </a:solidFill>
                <a:latin typeface="Arial Black"/>
                <a:ea typeface="Arial Black"/>
                <a:cs typeface="Arial Black"/>
              </a:rPr>
              <a:t>umacultura</a:t>
            </a:r>
            <a:r>
              <a:rPr lang="en-US" sz="2222" kern="10" dirty="0" smtClean="0">
                <a:ln w="9525">
                  <a:solidFill>
                    <a:srgbClr val="000080"/>
                  </a:solidFill>
                  <a:round/>
                  <a:headEnd/>
                  <a:tailEnd/>
                </a:ln>
                <a:solidFill>
                  <a:srgbClr val="FF6600"/>
                </a:solidFill>
                <a:latin typeface="Arial Black"/>
                <a:ea typeface="Arial Black"/>
                <a:cs typeface="Arial Black"/>
              </a:rPr>
              <a:t> de </a:t>
            </a:r>
            <a:r>
              <a:rPr lang="en-US" sz="2222" kern="10" dirty="0" err="1" smtClean="0">
                <a:ln w="9525">
                  <a:solidFill>
                    <a:srgbClr val="000080"/>
                  </a:solidFill>
                  <a:round/>
                  <a:headEnd/>
                  <a:tailEnd/>
                </a:ln>
                <a:solidFill>
                  <a:srgbClr val="FF6600"/>
                </a:solidFill>
                <a:latin typeface="Arial Black"/>
                <a:ea typeface="Arial Black"/>
                <a:cs typeface="Arial Black"/>
              </a:rPr>
              <a:t>paznasescolas</a:t>
            </a:r>
            <a:r>
              <a:rPr lang="en-US" sz="2222" kern="10" dirty="0" smtClean="0">
                <a:ln w="9525">
                  <a:solidFill>
                    <a:srgbClr val="000080"/>
                  </a:solidFill>
                  <a:round/>
                  <a:headEnd/>
                  <a:tailEnd/>
                </a:ln>
                <a:solidFill>
                  <a:srgbClr val="FF6600"/>
                </a:solidFill>
                <a:latin typeface="Arial Black"/>
                <a:ea typeface="Arial Black"/>
                <a:cs typeface="Arial Black"/>
              </a:rPr>
              <a:t/>
            </a:r>
            <a:br>
              <a:rPr lang="en-US" sz="2222" kern="10" dirty="0" smtClean="0">
                <a:ln w="9525">
                  <a:solidFill>
                    <a:srgbClr val="000080"/>
                  </a:solidFill>
                  <a:round/>
                  <a:headEnd/>
                  <a:tailEnd/>
                </a:ln>
                <a:solidFill>
                  <a:srgbClr val="FF6600"/>
                </a:solidFill>
                <a:latin typeface="Arial Black"/>
                <a:ea typeface="Arial Black"/>
                <a:cs typeface="Arial Black"/>
              </a:rPr>
            </a:br>
            <a:r>
              <a:rPr lang="pt-BR" kern="10" dirty="0" smtClean="0">
                <a:ln w="9525">
                  <a:solidFill>
                    <a:srgbClr val="000080"/>
                  </a:solidFill>
                  <a:round/>
                  <a:headEnd/>
                  <a:tailEnd/>
                </a:ln>
                <a:solidFill>
                  <a:srgbClr val="00CCFF"/>
                </a:solidFill>
                <a:latin typeface="Arial Black"/>
                <a:ea typeface="Arial Black"/>
                <a:cs typeface="Arial Black"/>
              </a:rPr>
              <a:t/>
            </a:r>
            <a:br>
              <a:rPr lang="pt-BR" kern="10" dirty="0" smtClean="0">
                <a:ln w="9525">
                  <a:solidFill>
                    <a:srgbClr val="000080"/>
                  </a:solidFill>
                  <a:round/>
                  <a:headEnd/>
                  <a:tailEnd/>
                </a:ln>
                <a:solidFill>
                  <a:srgbClr val="00CCFF"/>
                </a:solidFill>
                <a:latin typeface="Arial Black"/>
                <a:ea typeface="Arial Black"/>
                <a:cs typeface="Arial Black"/>
              </a:rPr>
            </a:br>
            <a:r>
              <a:rPr lang="pt-BR" dirty="0" smtClean="0">
                <a:latin typeface="Times New Roman" pitchFamily="-106" charset="0"/>
              </a:rPr>
              <a:t/>
            </a:r>
            <a:br>
              <a:rPr lang="pt-BR" dirty="0" smtClean="0">
                <a:latin typeface="Times New Roman" pitchFamily="-106" charset="0"/>
              </a:rPr>
            </a:br>
            <a:endParaRPr lang="pt-BR" dirty="0">
              <a:latin typeface="Times New Roman" pitchFamily="-106" charset="0"/>
            </a:endParaRPr>
          </a:p>
        </p:txBody>
      </p:sp>
      <p:sp>
        <p:nvSpPr>
          <p:cNvPr id="212995" name="Rectangle 3"/>
          <p:cNvSpPr>
            <a:spLocks noGrp="1" noChangeArrowheads="1"/>
          </p:cNvSpPr>
          <p:nvPr>
            <p:ph type="body" idx="1"/>
          </p:nvPr>
        </p:nvSpPr>
        <p:spPr>
          <a:xfrm>
            <a:off x="395288" y="1828800"/>
            <a:ext cx="7772400" cy="3267075"/>
          </a:xfrm>
        </p:spPr>
        <p:txBody>
          <a:bodyPr rtlCol="0">
            <a:normAutofit fontScale="92500" lnSpcReduction="20000"/>
          </a:bodyPr>
          <a:lstStyle/>
          <a:p>
            <a:pPr lvl="2" algn="just" fontAlgn="auto">
              <a:lnSpc>
                <a:spcPct val="90000"/>
              </a:lnSpc>
              <a:spcAft>
                <a:spcPts val="0"/>
              </a:spcAft>
              <a:buFont typeface="Arial"/>
              <a:buChar char="•"/>
              <a:defRPr/>
            </a:pPr>
            <a:endParaRPr lang="pt-BR" sz="2800" b="1" dirty="0" smtClean="0">
              <a:solidFill>
                <a:srgbClr val="FFFFFF"/>
              </a:solidFill>
              <a:latin typeface="Times New Roman" pitchFamily="-106" charset="0"/>
              <a:ea typeface="ＭＳ Ｐゴシック" pitchFamily="-106" charset="-128"/>
            </a:endParaRPr>
          </a:p>
          <a:p>
            <a:pPr lvl="2" algn="just" fontAlgn="auto">
              <a:lnSpc>
                <a:spcPct val="90000"/>
              </a:lnSpc>
              <a:spcAft>
                <a:spcPts val="0"/>
              </a:spcAft>
              <a:buFont typeface="Arial"/>
              <a:buChar char="•"/>
              <a:defRPr/>
            </a:pPr>
            <a:r>
              <a:rPr lang="pt-BR" sz="2800" b="1" dirty="0" smtClean="0">
                <a:solidFill>
                  <a:srgbClr val="FFFFFF"/>
                </a:solidFill>
                <a:latin typeface="Times New Roman" pitchFamily="-106" charset="0"/>
                <a:ea typeface="ＭＳ Ｐゴシック" pitchFamily="-106" charset="-128"/>
              </a:rPr>
              <a:t>Criar espaços de expressão favorecendo reuniões, troca de experiência é susceptível de melhorar a saúde escolar</a:t>
            </a:r>
          </a:p>
          <a:p>
            <a:pPr lvl="2" algn="just" fontAlgn="auto">
              <a:lnSpc>
                <a:spcPct val="90000"/>
              </a:lnSpc>
              <a:spcAft>
                <a:spcPts val="0"/>
              </a:spcAft>
              <a:buFont typeface="Arial"/>
              <a:buChar char="•"/>
              <a:defRPr/>
            </a:pPr>
            <a:endParaRPr lang="pt-BR" sz="2800" b="1" dirty="0" smtClean="0">
              <a:solidFill>
                <a:srgbClr val="FFFFFF"/>
              </a:solidFill>
              <a:latin typeface="Times New Roman" pitchFamily="-106" charset="0"/>
              <a:ea typeface="ＭＳ Ｐゴシック" pitchFamily="-106" charset="-128"/>
            </a:endParaRPr>
          </a:p>
          <a:p>
            <a:pPr lvl="2" algn="just" fontAlgn="auto">
              <a:lnSpc>
                <a:spcPct val="90000"/>
              </a:lnSpc>
              <a:spcAft>
                <a:spcPts val="0"/>
              </a:spcAft>
              <a:buFont typeface="Arial"/>
              <a:buChar char="•"/>
              <a:defRPr/>
            </a:pPr>
            <a:r>
              <a:rPr lang="pt-BR" sz="2800" b="1" dirty="0" smtClean="0">
                <a:latin typeface="Times New Roman" pitchFamily="-106" charset="0"/>
                <a:ea typeface="ＭＳ Ｐゴシック" pitchFamily="-106" charset="-128"/>
              </a:rPr>
              <a:t>Melhorar o meio ambiente social nas escolas, no trabalho ajuda as pessoas a se sentirem valorizadas, reconhecidas e apoiadas na sua caminhada de vida, a saúde tanto física como mental ficam mais sólidas</a:t>
            </a:r>
          </a:p>
          <a:p>
            <a:pPr fontAlgn="auto">
              <a:lnSpc>
                <a:spcPct val="90000"/>
              </a:lnSpc>
              <a:spcAft>
                <a:spcPts val="0"/>
              </a:spcAft>
              <a:buFont typeface="Arial"/>
              <a:buChar char="•"/>
              <a:defRPr/>
            </a:pPr>
            <a:endParaRPr lang="pt-BR" sz="2800" b="1" dirty="0" smtClean="0">
              <a:ea typeface="ＭＳ Ｐゴシック" pitchFamily="-106" charset="-128"/>
              <a:cs typeface="ＭＳ Ｐゴシック" pitchFamily="-106"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rrowheads="1"/>
          </p:cNvSpPr>
          <p:nvPr>
            <p:ph type="title"/>
          </p:nvPr>
        </p:nvSpPr>
        <p:spPr>
          <a:xfrm>
            <a:off x="576263" y="269875"/>
            <a:ext cx="8064500" cy="654050"/>
          </a:xfrm>
        </p:spPr>
        <p:txBody>
          <a:bodyPr/>
          <a:lstStyle/>
          <a:p>
            <a:r>
              <a:rPr lang="pt-BR" sz="3200" smtClean="0">
                <a:solidFill>
                  <a:srgbClr val="FFFF03"/>
                </a:solidFill>
              </a:rPr>
              <a:t>A TERAPIA COMUNITÁRIA SE PROPÕE</a:t>
            </a:r>
            <a:endParaRPr lang="fr-FR" sz="3200" smtClean="0">
              <a:solidFill>
                <a:srgbClr val="FFFF03"/>
              </a:solidFill>
            </a:endParaRPr>
          </a:p>
        </p:txBody>
      </p:sp>
      <p:sp>
        <p:nvSpPr>
          <p:cNvPr id="241667" name="Rectangle 3"/>
          <p:cNvSpPr>
            <a:spLocks noChangeArrowheads="1"/>
          </p:cNvSpPr>
          <p:nvPr/>
        </p:nvSpPr>
        <p:spPr bwMode="auto">
          <a:xfrm>
            <a:off x="184150" y="3789363"/>
            <a:ext cx="8420100" cy="2587625"/>
          </a:xfrm>
          <a:prstGeom prst="rect">
            <a:avLst/>
          </a:prstGeom>
          <a:noFill/>
          <a:ln w="9525">
            <a:noFill/>
            <a:miter lim="800000"/>
            <a:headEnd/>
            <a:tailEnd/>
          </a:ln>
        </p:spPr>
        <p:txBody>
          <a:bodyPr>
            <a:spAutoFit/>
          </a:bodyPr>
          <a:lstStyle/>
          <a:p>
            <a:pPr marL="182563" indent="-182563" algn="just" eaLnBrk="0" hangingPunct="0">
              <a:buFontTx/>
              <a:buChar char="•"/>
            </a:pPr>
            <a:r>
              <a:rPr lang="pt-BR" sz="2400">
                <a:latin typeface="Calibri" pitchFamily="34" charset="0"/>
              </a:rPr>
              <a:t>Prevenir, promover a saúde (atitude positiva) em espaços coletivos, e não combater a patologia (atitude negativa) individualmente.</a:t>
            </a:r>
          </a:p>
          <a:p>
            <a:pPr marL="182563" indent="-182563" algn="just" eaLnBrk="0" hangingPunct="0">
              <a:buFontTx/>
              <a:buChar char="•"/>
            </a:pPr>
            <a:endParaRPr lang="pt-BR" sz="1500">
              <a:latin typeface="Calibri" pitchFamily="34" charset="0"/>
            </a:endParaRPr>
          </a:p>
          <a:p>
            <a:pPr marL="182563" indent="-182563" eaLnBrk="0" hangingPunct="0">
              <a:spcBef>
                <a:spcPts val="300"/>
              </a:spcBef>
              <a:spcAft>
                <a:spcPts val="300"/>
              </a:spcAft>
            </a:pPr>
            <a:r>
              <a:rPr lang="pt-BR" sz="2400">
                <a:latin typeface="Calibri" pitchFamily="34" charset="0"/>
              </a:rPr>
              <a:t>	Estes fatores estressantes só podem ser enfrentados com a força do grupo no devido tempo, antes que degenerem em patologias,  encarecendo o tratamento.</a:t>
            </a:r>
            <a:endParaRPr lang="fr-FR" sz="2400">
              <a:latin typeface="Calibri" pitchFamily="34" charset="0"/>
            </a:endParaRPr>
          </a:p>
        </p:txBody>
      </p:sp>
      <p:sp>
        <p:nvSpPr>
          <p:cNvPr id="241669" name="Rectangle 5"/>
          <p:cNvSpPr>
            <a:spLocks noChangeArrowheads="1"/>
          </p:cNvSpPr>
          <p:nvPr/>
        </p:nvSpPr>
        <p:spPr bwMode="auto">
          <a:xfrm>
            <a:off x="185738" y="1412875"/>
            <a:ext cx="8418512" cy="2222500"/>
          </a:xfrm>
          <a:prstGeom prst="rect">
            <a:avLst/>
          </a:prstGeom>
          <a:noFill/>
          <a:ln w="9525">
            <a:noFill/>
            <a:miter lim="800000"/>
            <a:headEnd/>
            <a:tailEnd/>
          </a:ln>
        </p:spPr>
        <p:txBody>
          <a:bodyPr>
            <a:spAutoFit/>
          </a:bodyPr>
          <a:lstStyle/>
          <a:p>
            <a:pPr marL="182563" indent="-182563" eaLnBrk="0" hangingPunct="0">
              <a:buFontTx/>
              <a:buChar char="•"/>
            </a:pPr>
            <a:r>
              <a:rPr lang="pt-BR" sz="2400">
                <a:latin typeface="Calibri" pitchFamily="34" charset="0"/>
              </a:rPr>
              <a:t>Acolher e refletir sobre o sofrimento causado pelas situações estressantes.</a:t>
            </a:r>
          </a:p>
          <a:p>
            <a:pPr marL="182563" indent="-182563" eaLnBrk="0" hangingPunct="0"/>
            <a:endParaRPr lang="pt-BR" sz="1500">
              <a:latin typeface="Calibri" pitchFamily="34" charset="0"/>
            </a:endParaRPr>
          </a:p>
          <a:p>
            <a:pPr marL="182563" indent="-182563" eaLnBrk="0" hangingPunct="0">
              <a:spcBef>
                <a:spcPts val="300"/>
              </a:spcBef>
              <a:spcAft>
                <a:spcPts val="300"/>
              </a:spcAft>
              <a:buFontTx/>
              <a:buChar char="•"/>
            </a:pPr>
            <a:r>
              <a:rPr lang="pt-BR" sz="2400">
                <a:latin typeface="Calibri" pitchFamily="34" charset="0"/>
              </a:rPr>
              <a:t>Criar espaços de partilha destes sofrimentos, digerindo uma ansiedade paralisante que traz riscos para a saúde destas populações. </a:t>
            </a:r>
            <a:endParaRPr lang="fr-FR" sz="2400">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666"/>
                                        </p:tgtEl>
                                        <p:attrNameLst>
                                          <p:attrName>style.visibility</p:attrName>
                                        </p:attrNameLst>
                                      </p:cBhvr>
                                      <p:to>
                                        <p:strVal val="visible"/>
                                      </p:to>
                                    </p:set>
                                    <p:animEffect transition="in" filter="fade">
                                      <p:cBhvr>
                                        <p:cTn id="7" dur="2000"/>
                                        <p:tgtEl>
                                          <p:spTgt spid="24166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41669"/>
                                        </p:tgtEl>
                                        <p:attrNameLst>
                                          <p:attrName>style.visibility</p:attrName>
                                        </p:attrNameLst>
                                      </p:cBhvr>
                                      <p:to>
                                        <p:strVal val="visible"/>
                                      </p:to>
                                    </p:set>
                                    <p:anim calcmode="lin" valueType="num">
                                      <p:cBhvr>
                                        <p:cTn id="12" dur="500" fill="hold"/>
                                        <p:tgtEl>
                                          <p:spTgt spid="241669"/>
                                        </p:tgtEl>
                                        <p:attrNameLst>
                                          <p:attrName>ppt_w</p:attrName>
                                        </p:attrNameLst>
                                      </p:cBhvr>
                                      <p:tavLst>
                                        <p:tav tm="0">
                                          <p:val>
                                            <p:fltVal val="0"/>
                                          </p:val>
                                        </p:tav>
                                        <p:tav tm="100000">
                                          <p:val>
                                            <p:strVal val="#ppt_w"/>
                                          </p:val>
                                        </p:tav>
                                      </p:tavLst>
                                    </p:anim>
                                    <p:anim calcmode="lin" valueType="num">
                                      <p:cBhvr>
                                        <p:cTn id="13" dur="500" fill="hold"/>
                                        <p:tgtEl>
                                          <p:spTgt spid="241669"/>
                                        </p:tgtEl>
                                        <p:attrNameLst>
                                          <p:attrName>ppt_h</p:attrName>
                                        </p:attrNameLst>
                                      </p:cBhvr>
                                      <p:tavLst>
                                        <p:tav tm="0">
                                          <p:val>
                                            <p:fltVal val="0"/>
                                          </p:val>
                                        </p:tav>
                                        <p:tav tm="100000">
                                          <p:val>
                                            <p:strVal val="#ppt_h"/>
                                          </p:val>
                                        </p:tav>
                                      </p:tavLst>
                                    </p:anim>
                                    <p:animEffect transition="in" filter="fade">
                                      <p:cBhvr>
                                        <p:cTn id="14" dur="500"/>
                                        <p:tgtEl>
                                          <p:spTgt spid="24166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41667"/>
                                        </p:tgtEl>
                                        <p:attrNameLst>
                                          <p:attrName>style.visibility</p:attrName>
                                        </p:attrNameLst>
                                      </p:cBhvr>
                                      <p:to>
                                        <p:strVal val="visible"/>
                                      </p:to>
                                    </p:set>
                                    <p:anim calcmode="lin" valueType="num">
                                      <p:cBhvr>
                                        <p:cTn id="19" dur="500" fill="hold"/>
                                        <p:tgtEl>
                                          <p:spTgt spid="241667"/>
                                        </p:tgtEl>
                                        <p:attrNameLst>
                                          <p:attrName>ppt_w</p:attrName>
                                        </p:attrNameLst>
                                      </p:cBhvr>
                                      <p:tavLst>
                                        <p:tav tm="0">
                                          <p:val>
                                            <p:fltVal val="0"/>
                                          </p:val>
                                        </p:tav>
                                        <p:tav tm="100000">
                                          <p:val>
                                            <p:strVal val="#ppt_w"/>
                                          </p:val>
                                        </p:tav>
                                      </p:tavLst>
                                    </p:anim>
                                    <p:anim calcmode="lin" valueType="num">
                                      <p:cBhvr>
                                        <p:cTn id="20" dur="500" fill="hold"/>
                                        <p:tgtEl>
                                          <p:spTgt spid="241667"/>
                                        </p:tgtEl>
                                        <p:attrNameLst>
                                          <p:attrName>ppt_h</p:attrName>
                                        </p:attrNameLst>
                                      </p:cBhvr>
                                      <p:tavLst>
                                        <p:tav tm="0">
                                          <p:val>
                                            <p:fltVal val="0"/>
                                          </p:val>
                                        </p:tav>
                                        <p:tav tm="100000">
                                          <p:val>
                                            <p:strVal val="#ppt_h"/>
                                          </p:val>
                                        </p:tav>
                                      </p:tavLst>
                                    </p:anim>
                                    <p:animEffect transition="in" filter="fade">
                                      <p:cBhvr>
                                        <p:cTn id="21" dur="500"/>
                                        <p:tgtEl>
                                          <p:spTgt spid="24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p:bldP spid="241667" grpId="0"/>
      <p:bldP spid="2416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2"/>
          <p:cNvSpPr>
            <a:spLocks noGrp="1"/>
          </p:cNvSpPr>
          <p:nvPr>
            <p:ph type="ftr" sz="quarter" idx="11"/>
          </p:nvPr>
        </p:nvSpPr>
        <p:spPr/>
        <p:txBody>
          <a:bodyPr/>
          <a:lstStyle/>
          <a:p>
            <a:pPr>
              <a:defRPr/>
            </a:pPr>
            <a:r>
              <a:rPr lang="en-US"/>
              <a:t>copyright 2004 - abarret1@matrix.com.br</a:t>
            </a:r>
          </a:p>
        </p:txBody>
      </p:sp>
      <p:sp>
        <p:nvSpPr>
          <p:cNvPr id="35842" name="Text Box 2"/>
          <p:cNvSpPr txBox="1">
            <a:spLocks noChangeArrowheads="1"/>
          </p:cNvSpPr>
          <p:nvPr/>
        </p:nvSpPr>
        <p:spPr bwMode="auto">
          <a:xfrm>
            <a:off x="293688" y="1752600"/>
            <a:ext cx="184150" cy="517525"/>
          </a:xfrm>
          <a:prstGeom prst="rect">
            <a:avLst/>
          </a:prstGeom>
          <a:noFill/>
          <a:ln w="9525">
            <a:noFill/>
            <a:miter lim="800000"/>
            <a:headEnd/>
            <a:tailEnd/>
          </a:ln>
        </p:spPr>
        <p:txBody>
          <a:bodyPr wrap="none">
            <a:spAutoFit/>
          </a:bodyPr>
          <a:lstStyle/>
          <a:p>
            <a:pPr algn="just"/>
            <a:endParaRPr lang="en-US" sz="1400">
              <a:latin typeface="New York"/>
            </a:endParaRPr>
          </a:p>
          <a:p>
            <a:pPr algn="just"/>
            <a:endParaRPr lang="en-US" sz="1400">
              <a:solidFill>
                <a:srgbClr val="0000FF"/>
              </a:solidFill>
              <a:latin typeface="New York"/>
            </a:endParaRPr>
          </a:p>
        </p:txBody>
      </p:sp>
      <p:sp>
        <p:nvSpPr>
          <p:cNvPr id="35843" name="Text Box 3"/>
          <p:cNvSpPr txBox="1">
            <a:spLocks noChangeArrowheads="1"/>
          </p:cNvSpPr>
          <p:nvPr/>
        </p:nvSpPr>
        <p:spPr bwMode="auto">
          <a:xfrm>
            <a:off x="304800" y="2263775"/>
            <a:ext cx="184150" cy="304800"/>
          </a:xfrm>
          <a:prstGeom prst="rect">
            <a:avLst/>
          </a:prstGeom>
          <a:noFill/>
          <a:ln w="9525">
            <a:noFill/>
            <a:miter lim="800000"/>
            <a:headEnd/>
            <a:tailEnd/>
          </a:ln>
        </p:spPr>
        <p:txBody>
          <a:bodyPr wrap="none">
            <a:spAutoFit/>
          </a:bodyPr>
          <a:lstStyle/>
          <a:p>
            <a:pPr algn="just"/>
            <a:endParaRPr lang="pt-BR" sz="1400" b="1">
              <a:latin typeface="New York"/>
            </a:endParaRPr>
          </a:p>
        </p:txBody>
      </p:sp>
      <p:sp>
        <p:nvSpPr>
          <p:cNvPr id="35844" name="Rectangle 4"/>
          <p:cNvSpPr>
            <a:spLocks noChangeArrowheads="1"/>
          </p:cNvSpPr>
          <p:nvPr/>
        </p:nvSpPr>
        <p:spPr bwMode="auto">
          <a:xfrm>
            <a:off x="5716588" y="6046788"/>
            <a:ext cx="184150" cy="457200"/>
          </a:xfrm>
          <a:prstGeom prst="rect">
            <a:avLst/>
          </a:prstGeom>
          <a:noFill/>
          <a:ln w="9525">
            <a:noFill/>
            <a:miter lim="800000"/>
            <a:headEnd/>
            <a:tailEnd/>
          </a:ln>
        </p:spPr>
        <p:txBody>
          <a:bodyPr wrap="none">
            <a:spAutoFit/>
          </a:bodyPr>
          <a:lstStyle/>
          <a:p>
            <a:endParaRPr lang="pt-BR" sz="2400">
              <a:latin typeface="Calibri" pitchFamily="34" charset="0"/>
            </a:endParaRPr>
          </a:p>
        </p:txBody>
      </p:sp>
      <p:sp>
        <p:nvSpPr>
          <p:cNvPr id="21511" name="Text Box 7"/>
          <p:cNvSpPr txBox="1">
            <a:spLocks noChangeArrowheads="1"/>
          </p:cNvSpPr>
          <p:nvPr/>
        </p:nvSpPr>
        <p:spPr bwMode="auto">
          <a:xfrm>
            <a:off x="1295400" y="5813425"/>
            <a:ext cx="6096000" cy="708025"/>
          </a:xfrm>
          <a:prstGeom prst="rect">
            <a:avLst/>
          </a:prstGeom>
          <a:noFill/>
          <a:ln w="9525">
            <a:noFill/>
            <a:miter lim="800000"/>
            <a:headEnd/>
            <a:tailEnd/>
          </a:ln>
          <a:effectLst/>
        </p:spPr>
        <p:txBody>
          <a:bodyPr>
            <a:spAutoFit/>
          </a:bodyPr>
          <a:lstStyle/>
          <a:p>
            <a:pPr algn="ctr" fontAlgn="auto">
              <a:spcBef>
                <a:spcPts val="0"/>
              </a:spcBef>
              <a:spcAft>
                <a:spcPts val="0"/>
              </a:spcAft>
              <a:defRPr/>
            </a:pPr>
            <a:endParaRPr lang="en-US" sz="2000" dirty="0">
              <a:solidFill>
                <a:srgbClr val="187534"/>
              </a:solidFill>
              <a:effectLst>
                <a:outerShdw blurRad="38100" dist="38100" dir="2700000" algn="tl">
                  <a:srgbClr val="000000"/>
                </a:outerShdw>
              </a:effectLst>
              <a:latin typeface="Chicago" charset="0"/>
              <a:cs typeface="+mn-cs"/>
            </a:endParaRPr>
          </a:p>
          <a:p>
            <a:pPr algn="ctr" fontAlgn="auto">
              <a:spcBef>
                <a:spcPts val="0"/>
              </a:spcBef>
              <a:spcAft>
                <a:spcPts val="0"/>
              </a:spcAft>
              <a:defRPr/>
            </a:pPr>
            <a:endParaRPr lang="en-US" sz="2000" dirty="0">
              <a:solidFill>
                <a:srgbClr val="187534"/>
              </a:solidFill>
              <a:effectLst>
                <a:outerShdw blurRad="38100" dist="38100" dir="2700000" algn="tl">
                  <a:srgbClr val="000000"/>
                </a:outerShdw>
              </a:effectLst>
              <a:latin typeface="Chicago" charset="0"/>
              <a:cs typeface="+mn-cs"/>
            </a:endParaRPr>
          </a:p>
        </p:txBody>
      </p:sp>
      <p:sp>
        <p:nvSpPr>
          <p:cNvPr id="21512" name="Rectangle 8"/>
          <p:cNvSpPr>
            <a:spLocks noChangeArrowheads="1"/>
          </p:cNvSpPr>
          <p:nvPr/>
        </p:nvSpPr>
        <p:spPr bwMode="auto">
          <a:xfrm>
            <a:off x="1524000" y="4267200"/>
            <a:ext cx="6324600" cy="2462213"/>
          </a:xfrm>
          <a:prstGeom prst="rect">
            <a:avLst/>
          </a:prstGeom>
          <a:noFill/>
          <a:ln w="9525">
            <a:noFill/>
            <a:miter lim="800000"/>
            <a:headEnd/>
            <a:tailEnd/>
          </a:ln>
          <a:effectLst/>
        </p:spPr>
        <p:txBody>
          <a:bodyPr>
            <a:spAutoFit/>
          </a:bodyPr>
          <a:lstStyle/>
          <a:p>
            <a:pPr fontAlgn="auto">
              <a:spcBef>
                <a:spcPts val="0"/>
              </a:spcBef>
              <a:spcAft>
                <a:spcPts val="0"/>
              </a:spcAft>
              <a:defRPr/>
            </a:pPr>
            <a:r>
              <a:rPr lang="pt-BR" b="1" dirty="0">
                <a:solidFill>
                  <a:srgbClr val="FFFF00"/>
                </a:solidFill>
                <a:latin typeface="+mn-lt"/>
                <a:cs typeface="+mn-cs"/>
              </a:rPr>
              <a:t>Terapia Comunitária: É um convite para que os</a:t>
            </a:r>
          </a:p>
          <a:p>
            <a:pPr fontAlgn="auto">
              <a:spcBef>
                <a:spcPts val="0"/>
              </a:spcBef>
              <a:spcAft>
                <a:spcPts val="0"/>
              </a:spcAft>
              <a:defRPr/>
            </a:pPr>
            <a:r>
              <a:rPr lang="pt-BR" b="1" dirty="0">
                <a:solidFill>
                  <a:srgbClr val="FFFF00"/>
                </a:solidFill>
                <a:latin typeface="+mn-lt"/>
                <a:cs typeface="+mn-cs"/>
              </a:rPr>
              <a:t> alunos e familiares se assumam como sujeitos</a:t>
            </a:r>
          </a:p>
          <a:p>
            <a:pPr fontAlgn="auto">
              <a:spcBef>
                <a:spcPts val="0"/>
              </a:spcBef>
              <a:spcAft>
                <a:spcPts val="0"/>
              </a:spcAft>
              <a:defRPr/>
            </a:pPr>
            <a:r>
              <a:rPr lang="pt-BR" b="1" dirty="0" err="1">
                <a:solidFill>
                  <a:srgbClr val="FFFF00"/>
                </a:solidFill>
                <a:latin typeface="+mn-lt"/>
                <a:cs typeface="+mn-cs"/>
              </a:rPr>
              <a:t>sócio-historico-cultural</a:t>
            </a:r>
            <a:r>
              <a:rPr lang="pt-BR" b="1" dirty="0">
                <a:solidFill>
                  <a:srgbClr val="FFFF00"/>
                </a:solidFill>
                <a:latin typeface="+mn-lt"/>
                <a:cs typeface="+mn-cs"/>
              </a:rPr>
              <a:t> para:</a:t>
            </a:r>
          </a:p>
          <a:p>
            <a:pPr fontAlgn="auto">
              <a:spcBef>
                <a:spcPts val="0"/>
              </a:spcBef>
              <a:spcAft>
                <a:spcPts val="0"/>
              </a:spcAft>
              <a:buFontTx/>
              <a:buChar char="•"/>
              <a:defRPr/>
            </a:pPr>
            <a:r>
              <a:rPr lang="pt-BR" b="1" dirty="0">
                <a:solidFill>
                  <a:srgbClr val="FFFF00"/>
                </a:solidFill>
                <a:latin typeface="+mn-lt"/>
                <a:cs typeface="+mn-cs"/>
              </a:rPr>
              <a:t> aprender a aprender</a:t>
            </a:r>
          </a:p>
          <a:p>
            <a:pPr fontAlgn="auto">
              <a:spcBef>
                <a:spcPts val="0"/>
              </a:spcBef>
              <a:spcAft>
                <a:spcPts val="0"/>
              </a:spcAft>
              <a:buFontTx/>
              <a:buChar char="•"/>
              <a:defRPr/>
            </a:pPr>
            <a:r>
              <a:rPr lang="pt-BR" b="1" dirty="0">
                <a:solidFill>
                  <a:srgbClr val="FFFF00"/>
                </a:solidFill>
                <a:latin typeface="+mn-lt"/>
                <a:cs typeface="+mn-cs"/>
              </a:rPr>
              <a:t> aprender a ser							</a:t>
            </a:r>
          </a:p>
          <a:p>
            <a:pPr fontAlgn="auto">
              <a:spcBef>
                <a:spcPts val="0"/>
              </a:spcBef>
              <a:spcAft>
                <a:spcPts val="0"/>
              </a:spcAft>
              <a:buFontTx/>
              <a:buChar char="•"/>
              <a:defRPr/>
            </a:pPr>
            <a:r>
              <a:rPr lang="pt-BR" b="1" dirty="0">
                <a:solidFill>
                  <a:srgbClr val="FFFF00"/>
                </a:solidFill>
                <a:latin typeface="+mn-lt"/>
                <a:cs typeface="+mn-cs"/>
              </a:rPr>
              <a:t> aprender a fazer</a:t>
            </a:r>
          </a:p>
          <a:p>
            <a:pPr fontAlgn="auto">
              <a:spcBef>
                <a:spcPts val="0"/>
              </a:spcBef>
              <a:spcAft>
                <a:spcPts val="0"/>
              </a:spcAft>
              <a:buFontTx/>
              <a:buChar char="•"/>
              <a:defRPr/>
            </a:pPr>
            <a:r>
              <a:rPr lang="pt-BR" b="1" dirty="0">
                <a:solidFill>
                  <a:srgbClr val="FFFF00"/>
                </a:solidFill>
                <a:latin typeface="+mn-lt"/>
                <a:cs typeface="+mn-cs"/>
              </a:rPr>
              <a:t> aprender a conviver</a:t>
            </a:r>
          </a:p>
          <a:p>
            <a:pPr fontAlgn="auto">
              <a:spcBef>
                <a:spcPts val="0"/>
              </a:spcBef>
              <a:spcAft>
                <a:spcPts val="0"/>
              </a:spcAft>
              <a:defRPr/>
            </a:pPr>
            <a:endParaRPr lang="en-US" sz="2800" b="1" dirty="0">
              <a:solidFill>
                <a:schemeClr val="accent2"/>
              </a:solidFill>
              <a:effectLst>
                <a:outerShdw blurRad="38100" dist="38100" dir="2700000" algn="tl">
                  <a:srgbClr val="000000"/>
                </a:outerShdw>
              </a:effectLst>
              <a:latin typeface="Arial" pitchFamily="-106" charset="0"/>
              <a:cs typeface="+mn-cs"/>
            </a:endParaRPr>
          </a:p>
        </p:txBody>
      </p:sp>
      <p:grpSp>
        <p:nvGrpSpPr>
          <p:cNvPr id="35847" name="Group 9"/>
          <p:cNvGrpSpPr>
            <a:grpSpLocks/>
          </p:cNvGrpSpPr>
          <p:nvPr/>
        </p:nvGrpSpPr>
        <p:grpSpPr bwMode="auto">
          <a:xfrm>
            <a:off x="5937250" y="3425825"/>
            <a:ext cx="2971800" cy="3124200"/>
            <a:chOff x="3744" y="2160"/>
            <a:chExt cx="1872" cy="1968"/>
          </a:xfrm>
        </p:grpSpPr>
        <p:sp>
          <p:nvSpPr>
            <p:cNvPr id="35851" name="Line 10"/>
            <p:cNvSpPr>
              <a:spLocks noChangeShapeType="1"/>
            </p:cNvSpPr>
            <p:nvPr/>
          </p:nvSpPr>
          <p:spPr bwMode="auto">
            <a:xfrm>
              <a:off x="5232" y="2400"/>
              <a:ext cx="0" cy="1728"/>
            </a:xfrm>
            <a:prstGeom prst="line">
              <a:avLst/>
            </a:prstGeom>
            <a:noFill/>
            <a:ln w="9525">
              <a:solidFill>
                <a:schemeClr val="bg1"/>
              </a:solidFill>
              <a:round/>
              <a:headEnd/>
              <a:tailEnd/>
            </a:ln>
          </p:spPr>
          <p:txBody>
            <a:bodyPr wrap="none" anchor="ctr"/>
            <a:lstStyle/>
            <a:p>
              <a:endParaRPr lang="pt-BR"/>
            </a:p>
          </p:txBody>
        </p:sp>
        <p:sp>
          <p:nvSpPr>
            <p:cNvPr id="35852" name="Line 11"/>
            <p:cNvSpPr>
              <a:spLocks noChangeShapeType="1"/>
            </p:cNvSpPr>
            <p:nvPr/>
          </p:nvSpPr>
          <p:spPr bwMode="auto">
            <a:xfrm flipV="1">
              <a:off x="3744" y="3888"/>
              <a:ext cx="1824" cy="0"/>
            </a:xfrm>
            <a:prstGeom prst="line">
              <a:avLst/>
            </a:prstGeom>
            <a:noFill/>
            <a:ln w="9525">
              <a:solidFill>
                <a:schemeClr val="bg1"/>
              </a:solidFill>
              <a:round/>
              <a:headEnd/>
              <a:tailEnd/>
            </a:ln>
          </p:spPr>
          <p:txBody>
            <a:bodyPr wrap="none" anchor="ctr"/>
            <a:lstStyle/>
            <a:p>
              <a:endParaRPr lang="pt-BR"/>
            </a:p>
          </p:txBody>
        </p:sp>
        <p:sp>
          <p:nvSpPr>
            <p:cNvPr id="35853" name="Line 12"/>
            <p:cNvSpPr>
              <a:spLocks noChangeShapeType="1"/>
            </p:cNvSpPr>
            <p:nvPr/>
          </p:nvSpPr>
          <p:spPr bwMode="auto">
            <a:xfrm flipV="1">
              <a:off x="3936" y="3744"/>
              <a:ext cx="1680" cy="0"/>
            </a:xfrm>
            <a:prstGeom prst="line">
              <a:avLst/>
            </a:prstGeom>
            <a:noFill/>
            <a:ln w="9525">
              <a:solidFill>
                <a:schemeClr val="bg1"/>
              </a:solidFill>
              <a:round/>
              <a:headEnd/>
              <a:tailEnd/>
            </a:ln>
          </p:spPr>
          <p:txBody>
            <a:bodyPr wrap="none" anchor="ctr"/>
            <a:lstStyle/>
            <a:p>
              <a:endParaRPr lang="pt-BR"/>
            </a:p>
          </p:txBody>
        </p:sp>
        <p:sp>
          <p:nvSpPr>
            <p:cNvPr id="35854" name="Line 13"/>
            <p:cNvSpPr>
              <a:spLocks noChangeShapeType="1"/>
            </p:cNvSpPr>
            <p:nvPr/>
          </p:nvSpPr>
          <p:spPr bwMode="auto">
            <a:xfrm>
              <a:off x="5376" y="2160"/>
              <a:ext cx="0" cy="1920"/>
            </a:xfrm>
            <a:prstGeom prst="line">
              <a:avLst/>
            </a:prstGeom>
            <a:noFill/>
            <a:ln w="9525">
              <a:solidFill>
                <a:schemeClr val="bg1"/>
              </a:solidFill>
              <a:round/>
              <a:headEnd/>
              <a:tailEnd/>
            </a:ln>
          </p:spPr>
          <p:txBody>
            <a:bodyPr wrap="none" anchor="ctr"/>
            <a:lstStyle/>
            <a:p>
              <a:endParaRPr lang="pt-BR"/>
            </a:p>
          </p:txBody>
        </p:sp>
        <p:sp>
          <p:nvSpPr>
            <p:cNvPr id="35855" name="Rectangle 14"/>
            <p:cNvSpPr>
              <a:spLocks noChangeArrowheads="1"/>
            </p:cNvSpPr>
            <p:nvPr/>
          </p:nvSpPr>
          <p:spPr bwMode="auto">
            <a:xfrm>
              <a:off x="5376" y="3888"/>
              <a:ext cx="144" cy="144"/>
            </a:xfrm>
            <a:prstGeom prst="rect">
              <a:avLst/>
            </a:prstGeom>
            <a:gradFill rotWithShape="0">
              <a:gsLst>
                <a:gs pos="0">
                  <a:srgbClr val="A88D58"/>
                </a:gs>
                <a:gs pos="100000">
                  <a:srgbClr val="4E4129"/>
                </a:gs>
              </a:gsLst>
              <a:path path="shape">
                <a:fillToRect l="50000" t="50000" r="50000" b="50000"/>
              </a:path>
            </a:gradFill>
            <a:ln w="9525">
              <a:solidFill>
                <a:schemeClr val="bg1"/>
              </a:solidFill>
              <a:miter lim="800000"/>
              <a:headEnd/>
              <a:tailEnd/>
            </a:ln>
          </p:spPr>
          <p:txBody>
            <a:bodyPr wrap="none" anchor="ctr"/>
            <a:lstStyle/>
            <a:p>
              <a:endParaRPr lang="pt-BR">
                <a:latin typeface="Calibri" pitchFamily="34" charset="0"/>
              </a:endParaRPr>
            </a:p>
          </p:txBody>
        </p:sp>
        <p:sp>
          <p:nvSpPr>
            <p:cNvPr id="35856" name="Rectangle 15"/>
            <p:cNvSpPr>
              <a:spLocks noChangeArrowheads="1"/>
            </p:cNvSpPr>
            <p:nvPr/>
          </p:nvSpPr>
          <p:spPr bwMode="auto">
            <a:xfrm>
              <a:off x="5088" y="3600"/>
              <a:ext cx="144" cy="144"/>
            </a:xfrm>
            <a:prstGeom prst="rect">
              <a:avLst/>
            </a:prstGeom>
            <a:gradFill rotWithShape="0">
              <a:gsLst>
                <a:gs pos="0">
                  <a:srgbClr val="A88D58"/>
                </a:gs>
                <a:gs pos="100000">
                  <a:srgbClr val="4E4129"/>
                </a:gs>
              </a:gsLst>
              <a:path path="shape">
                <a:fillToRect l="50000" t="50000" r="50000" b="50000"/>
              </a:path>
            </a:gradFill>
            <a:ln w="9525">
              <a:solidFill>
                <a:schemeClr val="bg1"/>
              </a:solidFill>
              <a:miter lim="800000"/>
              <a:headEnd/>
              <a:tailEnd/>
            </a:ln>
          </p:spPr>
          <p:txBody>
            <a:bodyPr wrap="none" anchor="ctr"/>
            <a:lstStyle/>
            <a:p>
              <a:endParaRPr lang="pt-BR">
                <a:latin typeface="Calibri" pitchFamily="34" charset="0"/>
              </a:endParaRPr>
            </a:p>
          </p:txBody>
        </p:sp>
        <p:sp>
          <p:nvSpPr>
            <p:cNvPr id="35857" name="Rectangle 16"/>
            <p:cNvSpPr>
              <a:spLocks noChangeArrowheads="1"/>
            </p:cNvSpPr>
            <p:nvPr/>
          </p:nvSpPr>
          <p:spPr bwMode="auto">
            <a:xfrm>
              <a:off x="5376" y="3600"/>
              <a:ext cx="144" cy="144"/>
            </a:xfrm>
            <a:prstGeom prst="rect">
              <a:avLst/>
            </a:prstGeom>
            <a:gradFill rotWithShape="0">
              <a:gsLst>
                <a:gs pos="0">
                  <a:srgbClr val="A88D58"/>
                </a:gs>
                <a:gs pos="100000">
                  <a:srgbClr val="4E4129"/>
                </a:gs>
              </a:gsLst>
              <a:path path="shape">
                <a:fillToRect l="50000" t="50000" r="50000" b="50000"/>
              </a:path>
            </a:gradFill>
            <a:ln w="9525">
              <a:solidFill>
                <a:schemeClr val="bg1"/>
              </a:solidFill>
              <a:miter lim="800000"/>
              <a:headEnd/>
              <a:tailEnd/>
            </a:ln>
          </p:spPr>
          <p:txBody>
            <a:bodyPr wrap="none" anchor="ctr"/>
            <a:lstStyle/>
            <a:p>
              <a:endParaRPr lang="pt-BR">
                <a:latin typeface="Calibri" pitchFamily="34" charset="0"/>
              </a:endParaRPr>
            </a:p>
          </p:txBody>
        </p:sp>
        <p:sp>
          <p:nvSpPr>
            <p:cNvPr id="35858" name="Rectangle 17"/>
            <p:cNvSpPr>
              <a:spLocks noChangeArrowheads="1"/>
            </p:cNvSpPr>
            <p:nvPr/>
          </p:nvSpPr>
          <p:spPr bwMode="auto">
            <a:xfrm>
              <a:off x="5088" y="3888"/>
              <a:ext cx="144" cy="144"/>
            </a:xfrm>
            <a:prstGeom prst="rect">
              <a:avLst/>
            </a:prstGeom>
            <a:gradFill rotWithShape="0">
              <a:gsLst>
                <a:gs pos="0">
                  <a:srgbClr val="A88D58"/>
                </a:gs>
                <a:gs pos="100000">
                  <a:srgbClr val="4E4129"/>
                </a:gs>
              </a:gsLst>
              <a:path path="shape">
                <a:fillToRect l="50000" t="50000" r="50000" b="50000"/>
              </a:path>
            </a:gradFill>
            <a:ln w="9525">
              <a:solidFill>
                <a:schemeClr val="bg1"/>
              </a:solidFill>
              <a:miter lim="800000"/>
              <a:headEnd/>
              <a:tailEnd/>
            </a:ln>
          </p:spPr>
          <p:txBody>
            <a:bodyPr wrap="none" anchor="ctr"/>
            <a:lstStyle/>
            <a:p>
              <a:endParaRPr lang="pt-BR">
                <a:latin typeface="Calibri" pitchFamily="34" charset="0"/>
              </a:endParaRPr>
            </a:p>
          </p:txBody>
        </p:sp>
      </p:grpSp>
      <p:sp>
        <p:nvSpPr>
          <p:cNvPr id="21522" name="AutoShape 18"/>
          <p:cNvSpPr>
            <a:spLocks noChangeArrowheads="1"/>
          </p:cNvSpPr>
          <p:nvPr/>
        </p:nvSpPr>
        <p:spPr bwMode="auto">
          <a:xfrm rot="-2534962">
            <a:off x="7689850" y="5254625"/>
            <a:ext cx="1447800" cy="1600200"/>
          </a:xfrm>
          <a:prstGeom prst="star4">
            <a:avLst>
              <a:gd name="adj" fmla="val 7676"/>
            </a:avLst>
          </a:prstGeom>
          <a:gradFill rotWithShape="0">
            <a:gsLst>
              <a:gs pos="0">
                <a:srgbClr val="636A6D"/>
              </a:gs>
              <a:gs pos="100000">
                <a:srgbClr val="E8F9FF"/>
              </a:gs>
            </a:gsLst>
            <a:path path="shape">
              <a:fillToRect l="50000" t="50000" r="50000" b="50000"/>
            </a:path>
          </a:gradFill>
          <a:ln w="9525">
            <a:noFill/>
            <a:miter lim="800000"/>
            <a:headEnd/>
            <a:tailEnd/>
          </a:ln>
        </p:spPr>
        <p:txBody>
          <a:bodyPr wrap="none" anchor="ctr"/>
          <a:lstStyle/>
          <a:p>
            <a:endParaRPr lang="pt-BR">
              <a:latin typeface="Calibri" pitchFamily="34" charset="0"/>
            </a:endParaRPr>
          </a:p>
        </p:txBody>
      </p:sp>
      <p:sp>
        <p:nvSpPr>
          <p:cNvPr id="21523" name="Rectangle 19"/>
          <p:cNvSpPr>
            <a:spLocks noChangeArrowheads="1"/>
          </p:cNvSpPr>
          <p:nvPr/>
        </p:nvSpPr>
        <p:spPr bwMode="auto">
          <a:xfrm>
            <a:off x="8299450" y="5940425"/>
            <a:ext cx="228600" cy="228600"/>
          </a:xfrm>
          <a:prstGeom prst="rect">
            <a:avLst/>
          </a:prstGeom>
          <a:gradFill rotWithShape="0">
            <a:gsLst>
              <a:gs pos="0">
                <a:srgbClr val="A88D58"/>
              </a:gs>
              <a:gs pos="100000">
                <a:srgbClr val="4E4129"/>
              </a:gs>
            </a:gsLst>
            <a:path path="shape">
              <a:fillToRect l="50000" t="50000" r="50000" b="50000"/>
            </a:path>
          </a:gradFill>
          <a:ln w="9525">
            <a:solidFill>
              <a:schemeClr val="tx1"/>
            </a:solidFill>
            <a:miter lim="800000"/>
            <a:headEnd/>
            <a:tailEnd/>
          </a:ln>
        </p:spPr>
        <p:txBody>
          <a:bodyPr wrap="none" anchor="ctr"/>
          <a:lstStyle/>
          <a:p>
            <a:endParaRPr lang="pt-BR">
              <a:latin typeface="Calibri" pitchFamily="34" charset="0"/>
            </a:endParaRPr>
          </a:p>
        </p:txBody>
      </p:sp>
      <p:pic>
        <p:nvPicPr>
          <p:cNvPr id="21524" name="Picture 20"/>
          <p:cNvPicPr>
            <a:picLocks noChangeAspect="1" noChangeArrowheads="1"/>
          </p:cNvPicPr>
          <p:nvPr/>
        </p:nvPicPr>
        <p:blipFill>
          <a:blip r:embed="rId3"/>
          <a:srcRect l="3133" t="5675" r="3099" b="1495"/>
          <a:stretch>
            <a:fillRect/>
          </a:stretch>
        </p:blipFill>
        <p:spPr bwMode="auto">
          <a:xfrm>
            <a:off x="1600200" y="457200"/>
            <a:ext cx="5410200" cy="3657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523"/>
                                        </p:tgtEl>
                                        <p:attrNameLst>
                                          <p:attrName>style.visibility</p:attrName>
                                        </p:attrNameLst>
                                      </p:cBhvr>
                                      <p:to>
                                        <p:strVal val="visible"/>
                                      </p:to>
                                    </p:set>
                                    <p:anim calcmode="lin" valueType="num">
                                      <p:cBhvr additive="base">
                                        <p:cTn id="7" dur="500" fill="hold"/>
                                        <p:tgtEl>
                                          <p:spTgt spid="21523"/>
                                        </p:tgtEl>
                                        <p:attrNameLst>
                                          <p:attrName>ppt_x</p:attrName>
                                        </p:attrNameLst>
                                      </p:cBhvr>
                                      <p:tavLst>
                                        <p:tav tm="0">
                                          <p:val>
                                            <p:strVal val="#ppt_x"/>
                                          </p:val>
                                        </p:tav>
                                        <p:tav tm="100000">
                                          <p:val>
                                            <p:strVal val="#ppt_x"/>
                                          </p:val>
                                        </p:tav>
                                      </p:tavLst>
                                    </p:anim>
                                    <p:anim calcmode="lin" valueType="num">
                                      <p:cBhvr additive="base">
                                        <p:cTn id="8" dur="500" fill="hold"/>
                                        <p:tgtEl>
                                          <p:spTgt spid="215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1522"/>
                                        </p:tgtEl>
                                        <p:attrNameLst>
                                          <p:attrName>style.visibility</p:attrName>
                                        </p:attrNameLst>
                                      </p:cBhvr>
                                      <p:to>
                                        <p:strVal val="visible"/>
                                      </p:to>
                                    </p:set>
                                    <p:anim calcmode="lin" valueType="num">
                                      <p:cBhvr>
                                        <p:cTn id="12" dur="500" fill="hold"/>
                                        <p:tgtEl>
                                          <p:spTgt spid="21522"/>
                                        </p:tgtEl>
                                        <p:attrNameLst>
                                          <p:attrName>ppt_w</p:attrName>
                                        </p:attrNameLst>
                                      </p:cBhvr>
                                      <p:tavLst>
                                        <p:tav tm="0">
                                          <p:val>
                                            <p:fltVal val="0"/>
                                          </p:val>
                                        </p:tav>
                                        <p:tav tm="100000">
                                          <p:val>
                                            <p:strVal val="#ppt_w"/>
                                          </p:val>
                                        </p:tav>
                                      </p:tavLst>
                                    </p:anim>
                                    <p:anim calcmode="lin" valueType="num">
                                      <p:cBhvr>
                                        <p:cTn id="13" dur="500" fill="hold"/>
                                        <p:tgtEl>
                                          <p:spTgt spid="2152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21524"/>
                                        </p:tgtEl>
                                        <p:attrNameLst>
                                          <p:attrName>style.visibility</p:attrName>
                                        </p:attrNameLst>
                                      </p:cBhvr>
                                      <p:to>
                                        <p:strVal val="visible"/>
                                      </p:to>
                                    </p:set>
                                    <p:anim calcmode="lin" valueType="num">
                                      <p:cBhvr>
                                        <p:cTn id="17" dur="500" fill="hold"/>
                                        <p:tgtEl>
                                          <p:spTgt spid="21524"/>
                                        </p:tgtEl>
                                        <p:attrNameLst>
                                          <p:attrName>ppt_w</p:attrName>
                                        </p:attrNameLst>
                                      </p:cBhvr>
                                      <p:tavLst>
                                        <p:tav tm="0">
                                          <p:val>
                                            <p:fltVal val="0"/>
                                          </p:val>
                                        </p:tav>
                                        <p:tav tm="100000">
                                          <p:val>
                                            <p:strVal val="#ppt_w"/>
                                          </p:val>
                                        </p:tav>
                                      </p:tavLst>
                                    </p:anim>
                                    <p:anim calcmode="lin" valueType="num">
                                      <p:cBhvr>
                                        <p:cTn id="18" dur="500" fill="hold"/>
                                        <p:tgtEl>
                                          <p:spTgt spid="21524"/>
                                        </p:tgtEl>
                                        <p:attrNameLst>
                                          <p:attrName>ppt_h</p:attrName>
                                        </p:attrNameLst>
                                      </p:cBhvr>
                                      <p:tavLst>
                                        <p:tav tm="0">
                                          <p:val>
                                            <p:fltVal val="0"/>
                                          </p:val>
                                        </p:tav>
                                        <p:tav tm="100000">
                                          <p:val>
                                            <p:strVal val="#ppt_h"/>
                                          </p:val>
                                        </p:tav>
                                      </p:tavLst>
                                    </p:anim>
                                    <p:anim calcmode="lin" valueType="num">
                                      <p:cBhvr>
                                        <p:cTn id="19" dur="500" fill="hold"/>
                                        <p:tgtEl>
                                          <p:spTgt spid="21524"/>
                                        </p:tgtEl>
                                        <p:attrNameLst>
                                          <p:attrName>ppt_x</p:attrName>
                                        </p:attrNameLst>
                                      </p:cBhvr>
                                      <p:tavLst>
                                        <p:tav tm="0">
                                          <p:val>
                                            <p:fltVal val="0.5"/>
                                          </p:val>
                                        </p:tav>
                                        <p:tav tm="100000">
                                          <p:val>
                                            <p:strVal val="#ppt_x"/>
                                          </p:val>
                                        </p:tav>
                                      </p:tavLst>
                                    </p:anim>
                                    <p:anim calcmode="lin" valueType="num">
                                      <p:cBhvr>
                                        <p:cTn id="20" dur="500" fill="hold"/>
                                        <p:tgtEl>
                                          <p:spTgt spid="2152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215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21511"/>
                                        </p:tgtEl>
                                        <p:attrNameLst>
                                          <p:attrName>style.visibility</p:attrName>
                                        </p:attrNameLst>
                                      </p:cBhvr>
                                      <p:to>
                                        <p:strVal val="visible"/>
                                      </p:to>
                                    </p:set>
                                    <p:animEffect transition="in" filter="slide(fromTop)">
                                      <p:cBhvr>
                                        <p:cTn id="28"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utoUpdateAnimBg="0"/>
      <p:bldP spid="21512" grpId="0" autoUpdateAnimBg="0"/>
      <p:bldP spid="21522" grpId="0" animBg="1"/>
      <p:bldP spid="215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rrowheads="1"/>
          </p:cNvSpPr>
          <p:nvPr>
            <p:ph type="title"/>
          </p:nvPr>
        </p:nvSpPr>
        <p:spPr>
          <a:xfrm>
            <a:off x="1835150" y="446088"/>
            <a:ext cx="5545138" cy="1125537"/>
          </a:xfrm>
        </p:spPr>
        <p:txBody>
          <a:bodyPr rtlCol="0">
            <a:normAutofit fontScale="90000"/>
          </a:bodyPr>
          <a:lstStyle/>
          <a:p>
            <a:pPr fontAlgn="auto">
              <a:spcAft>
                <a:spcPts val="0"/>
              </a:spcAft>
              <a:defRPr/>
            </a:pPr>
            <a:r>
              <a:rPr lang="fr-FR" sz="3000">
                <a:solidFill>
                  <a:srgbClr val="FFFF03"/>
                </a:solidFill>
                <a:latin typeface="Arial" pitchFamily="-112" charset="0"/>
              </a:rPr>
              <a:t/>
            </a:r>
            <a:br>
              <a:rPr lang="fr-FR" sz="3000">
                <a:solidFill>
                  <a:srgbClr val="FFFF03"/>
                </a:solidFill>
                <a:latin typeface="Arial" pitchFamily="-112" charset="0"/>
              </a:rPr>
            </a:br>
            <a:r>
              <a:rPr lang="fr-FR" sz="3000">
                <a:solidFill>
                  <a:srgbClr val="FFFF03"/>
                </a:solidFill>
                <a:latin typeface="Arial" pitchFamily="-112" charset="0"/>
              </a:rPr>
              <a:t/>
            </a:r>
            <a:br>
              <a:rPr lang="fr-FR" sz="3000">
                <a:solidFill>
                  <a:srgbClr val="FFFF03"/>
                </a:solidFill>
                <a:latin typeface="Arial" pitchFamily="-112" charset="0"/>
              </a:rPr>
            </a:br>
            <a:r>
              <a:rPr lang="fr-FR" sz="3000">
                <a:solidFill>
                  <a:srgbClr val="FFFF03"/>
                </a:solidFill>
              </a:rPr>
              <a:t>METODOLOGIA </a:t>
            </a:r>
            <a:r>
              <a:rPr lang="fr-FR" sz="3000">
                <a:solidFill>
                  <a:srgbClr val="FFFF03"/>
                </a:solidFill>
                <a:latin typeface="Arial" pitchFamily="-112" charset="0"/>
              </a:rPr>
              <a:t/>
            </a:r>
            <a:br>
              <a:rPr lang="fr-FR" sz="3000">
                <a:solidFill>
                  <a:srgbClr val="FFFF03"/>
                </a:solidFill>
                <a:latin typeface="Arial" pitchFamily="-112" charset="0"/>
              </a:rPr>
            </a:br>
            <a:r>
              <a:rPr lang="fr-FR" sz="1200">
                <a:solidFill>
                  <a:srgbClr val="FFFF03"/>
                </a:solidFill>
                <a:latin typeface="Arial" pitchFamily="-112" charset="0"/>
              </a:rPr>
              <a:t/>
            </a:r>
            <a:br>
              <a:rPr lang="fr-FR" sz="1200">
                <a:solidFill>
                  <a:srgbClr val="FFFF03"/>
                </a:solidFill>
                <a:latin typeface="Arial" pitchFamily="-112" charset="0"/>
              </a:rPr>
            </a:br>
            <a:r>
              <a:rPr lang="fr-FR" sz="3000">
                <a:solidFill>
                  <a:srgbClr val="FFFF03"/>
                </a:solidFill>
              </a:rPr>
              <a:t>Situaç</a:t>
            </a:r>
            <a:r>
              <a:rPr lang="fr-FR" altLang="ja-JP" sz="3000">
                <a:solidFill>
                  <a:srgbClr val="FFFF03"/>
                </a:solidFill>
              </a:rPr>
              <a:t>ão</a:t>
            </a:r>
            <a:r>
              <a:rPr lang="fr-FR" sz="3000">
                <a:solidFill>
                  <a:srgbClr val="FFFF03"/>
                </a:solidFill>
              </a:rPr>
              <a:t>-problema</a:t>
            </a:r>
            <a:br>
              <a:rPr lang="fr-FR" sz="3000">
                <a:solidFill>
                  <a:srgbClr val="FFFF03"/>
                </a:solidFill>
              </a:rPr>
            </a:br>
            <a:r>
              <a:rPr lang="fr-FR" sz="3000">
                <a:solidFill>
                  <a:srgbClr val="FFFF03"/>
                </a:solidFill>
              </a:rPr>
              <a:t/>
            </a:r>
            <a:br>
              <a:rPr lang="fr-FR" sz="3000">
                <a:solidFill>
                  <a:srgbClr val="FFFF03"/>
                </a:solidFill>
              </a:rPr>
            </a:br>
            <a:endParaRPr lang="fr-FR" sz="3000">
              <a:solidFill>
                <a:srgbClr val="FFFF03"/>
              </a:solidFill>
            </a:endParaRPr>
          </a:p>
        </p:txBody>
      </p:sp>
      <p:sp>
        <p:nvSpPr>
          <p:cNvPr id="290819" name="Rectangle 3"/>
          <p:cNvSpPr>
            <a:spLocks noChangeArrowheads="1"/>
          </p:cNvSpPr>
          <p:nvPr/>
        </p:nvSpPr>
        <p:spPr bwMode="auto">
          <a:xfrm>
            <a:off x="609600" y="1125538"/>
            <a:ext cx="8534400" cy="4108450"/>
          </a:xfrm>
          <a:prstGeom prst="rect">
            <a:avLst/>
          </a:prstGeom>
          <a:noFill/>
          <a:ln w="9525">
            <a:noFill/>
            <a:miter lim="800000"/>
            <a:headEnd/>
            <a:tailEnd/>
          </a:ln>
        </p:spPr>
        <p:txBody>
          <a:bodyPr>
            <a:spAutoFit/>
          </a:bodyPr>
          <a:lstStyle/>
          <a:p>
            <a:pPr algn="just" eaLnBrk="0" hangingPunct="0"/>
            <a:endParaRPr lang="fr-FR" sz="2400" b="1"/>
          </a:p>
          <a:p>
            <a:pPr algn="just" eaLnBrk="0" hangingPunct="0"/>
            <a:endParaRPr lang="fr-FR" sz="2400" b="1">
              <a:latin typeface="Calibri" pitchFamily="34" charset="0"/>
            </a:endParaRPr>
          </a:p>
          <a:p>
            <a:pPr algn="just" eaLnBrk="0" hangingPunct="0"/>
            <a:r>
              <a:rPr lang="fr-FR" sz="2400" b="1">
                <a:latin typeface="Calibri" pitchFamily="34" charset="0"/>
              </a:rPr>
              <a:t>“A situaç</a:t>
            </a:r>
            <a:r>
              <a:rPr lang="fr-FR" altLang="ja-JP" sz="2400" b="1">
                <a:latin typeface="Calibri" pitchFamily="34" charset="0"/>
              </a:rPr>
              <a:t>ão</a:t>
            </a:r>
            <a:r>
              <a:rPr lang="fr-FR" sz="2400" b="1">
                <a:latin typeface="Calibri" pitchFamily="34" charset="0"/>
              </a:rPr>
              <a:t>-problema”, apresentada por alguém e escolhida pelo grupo, </a:t>
            </a:r>
            <a:r>
              <a:rPr lang="fr-FR" altLang="ja-JP" sz="2400" b="1">
                <a:latin typeface="Calibri" pitchFamily="34" charset="0"/>
              </a:rPr>
              <a:t>é o ponto de partida da terapia.</a:t>
            </a:r>
            <a:r>
              <a:rPr lang="fr-FR" sz="2400" b="1">
                <a:latin typeface="Calibri" pitchFamily="34" charset="0"/>
              </a:rPr>
              <a:t> O animador procura estimular e favorecer a partilha de experiências possibilitando a construç</a:t>
            </a:r>
            <a:r>
              <a:rPr lang="fr-FR" altLang="ja-JP" sz="2400" b="1">
                <a:latin typeface="Calibri" pitchFamily="34" charset="0"/>
              </a:rPr>
              <a:t>ã</a:t>
            </a:r>
            <a:r>
              <a:rPr lang="fr-FR" sz="2400" b="1">
                <a:latin typeface="Calibri" pitchFamily="34" charset="0"/>
              </a:rPr>
              <a:t>o de redes de apoio social. </a:t>
            </a:r>
          </a:p>
          <a:p>
            <a:pPr algn="just" eaLnBrk="0" hangingPunct="0"/>
            <a:endParaRPr lang="pt-BR">
              <a:latin typeface="Calibri" pitchFamily="34" charset="0"/>
            </a:endParaRPr>
          </a:p>
          <a:p>
            <a:pPr algn="just" eaLnBrk="0" hangingPunct="0"/>
            <a:r>
              <a:rPr lang="fr-FR" sz="2400" b="1">
                <a:latin typeface="Calibri" pitchFamily="34" charset="0"/>
              </a:rPr>
              <a:t>A pergunta que desencadeia a reflex</a:t>
            </a:r>
            <a:r>
              <a:rPr lang="fr-FR" altLang="ja-JP" sz="2400" b="1">
                <a:latin typeface="Calibri" pitchFamily="34" charset="0"/>
              </a:rPr>
              <a:t>ão é:</a:t>
            </a:r>
          </a:p>
          <a:p>
            <a:pPr algn="just" eaLnBrk="0" hangingPunct="0">
              <a:buFontTx/>
              <a:buChar char="•"/>
            </a:pPr>
            <a:endParaRPr lang="fr-FR" sz="2400" b="1">
              <a:latin typeface="Calibri" pitchFamily="34" charset="0"/>
            </a:endParaRPr>
          </a:p>
          <a:p>
            <a:pPr algn="just" eaLnBrk="0" hangingPunct="0"/>
            <a:r>
              <a:rPr lang="fr-FR" sz="2400" b="1">
                <a:latin typeface="Calibri" pitchFamily="34" charset="0"/>
              </a:rPr>
              <a:t>« Quem j</a:t>
            </a:r>
            <a:r>
              <a:rPr lang="fr-FR" altLang="ja-JP" sz="2400" b="1">
                <a:latin typeface="Calibri" pitchFamily="34" charset="0"/>
              </a:rPr>
              <a:t>á</a:t>
            </a:r>
            <a:r>
              <a:rPr lang="fr-FR" sz="2400" b="1">
                <a:latin typeface="Calibri" pitchFamily="34" charset="0"/>
              </a:rPr>
              <a:t> viveu algo parecido e o que fez para resolver? »</a:t>
            </a:r>
          </a:p>
          <a:p>
            <a:pPr eaLnBrk="0" hangingPunct="0"/>
            <a:endParaRPr lang="fr-FR" sz="2400">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90818"/>
                                        </p:tgtEl>
                                        <p:attrNameLst>
                                          <p:attrName>style.visibility</p:attrName>
                                        </p:attrNameLst>
                                      </p:cBhvr>
                                      <p:to>
                                        <p:strVal val="visible"/>
                                      </p:to>
                                    </p:set>
                                    <p:anim calcmode="lin" valueType="num">
                                      <p:cBhvr>
                                        <p:cTn id="7" dur="1000" fill="hold"/>
                                        <p:tgtEl>
                                          <p:spTgt spid="290818"/>
                                        </p:tgtEl>
                                        <p:attrNameLst>
                                          <p:attrName>ppt_x</p:attrName>
                                        </p:attrNameLst>
                                      </p:cBhvr>
                                      <p:tavLst>
                                        <p:tav tm="0">
                                          <p:val>
                                            <p:strVal val="#ppt_x-.2"/>
                                          </p:val>
                                        </p:tav>
                                        <p:tav tm="100000">
                                          <p:val>
                                            <p:strVal val="#ppt_x"/>
                                          </p:val>
                                        </p:tav>
                                      </p:tavLst>
                                    </p:anim>
                                    <p:anim calcmode="lin" valueType="num">
                                      <p:cBhvr>
                                        <p:cTn id="8" dur="1000" fill="hold"/>
                                        <p:tgtEl>
                                          <p:spTgt spid="290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081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90819">
                                            <p:txEl>
                                              <p:pRg st="0" end="0"/>
                                            </p:txEl>
                                          </p:spTgt>
                                        </p:tgtEl>
                                        <p:attrNameLst>
                                          <p:attrName>style.visibility</p:attrName>
                                        </p:attrNameLst>
                                      </p:cBhvr>
                                      <p:to>
                                        <p:strVal val="visible"/>
                                      </p:to>
                                    </p:set>
                                    <p:animEffect transition="in" filter="dissolve">
                                      <p:cBhvr>
                                        <p:cTn id="14" dur="500"/>
                                        <p:tgtEl>
                                          <p:spTgt spid="2908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90819">
                                            <p:txEl>
                                              <p:pRg st="2" end="2"/>
                                            </p:txEl>
                                          </p:spTgt>
                                        </p:tgtEl>
                                        <p:attrNameLst>
                                          <p:attrName>style.visibility</p:attrName>
                                        </p:attrNameLst>
                                      </p:cBhvr>
                                      <p:to>
                                        <p:strVal val="visible"/>
                                      </p:to>
                                    </p:set>
                                    <p:animEffect transition="in" filter="dissolve">
                                      <p:cBhvr>
                                        <p:cTn id="19" dur="500"/>
                                        <p:tgtEl>
                                          <p:spTgt spid="29081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90819">
                                            <p:txEl>
                                              <p:pRg st="3" end="3"/>
                                            </p:txEl>
                                          </p:spTgt>
                                        </p:tgtEl>
                                        <p:attrNameLst>
                                          <p:attrName>style.visibility</p:attrName>
                                        </p:attrNameLst>
                                      </p:cBhvr>
                                      <p:to>
                                        <p:strVal val="visible"/>
                                      </p:to>
                                    </p:set>
                                    <p:animEffect transition="in" filter="dissolve">
                                      <p:cBhvr>
                                        <p:cTn id="24" dur="500"/>
                                        <p:tgtEl>
                                          <p:spTgt spid="29081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90819">
                                            <p:txEl>
                                              <p:pRg st="4" end="4"/>
                                            </p:txEl>
                                          </p:spTgt>
                                        </p:tgtEl>
                                        <p:attrNameLst>
                                          <p:attrName>style.visibility</p:attrName>
                                        </p:attrNameLst>
                                      </p:cBhvr>
                                      <p:to>
                                        <p:strVal val="visible"/>
                                      </p:to>
                                    </p:set>
                                    <p:animEffect transition="in" filter="dissolve">
                                      <p:cBhvr>
                                        <p:cTn id="29" dur="500"/>
                                        <p:tgtEl>
                                          <p:spTgt spid="29081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90819">
                                            <p:txEl>
                                              <p:pRg st="6" end="6"/>
                                            </p:txEl>
                                          </p:spTgt>
                                        </p:tgtEl>
                                        <p:attrNameLst>
                                          <p:attrName>style.visibility</p:attrName>
                                        </p:attrNameLst>
                                      </p:cBhvr>
                                      <p:to>
                                        <p:strVal val="visible"/>
                                      </p:to>
                                    </p:set>
                                    <p:animEffect transition="in" filter="dissolve">
                                      <p:cBhvr>
                                        <p:cTn id="34" dur="500"/>
                                        <p:tgtEl>
                                          <p:spTgt spid="290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19" grpId="0"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5"/>
          <p:cNvSpPr>
            <a:spLocks noGrp="1" noRot="1" noChangeArrowheads="1"/>
          </p:cNvSpPr>
          <p:nvPr>
            <p:ph type="title"/>
          </p:nvPr>
        </p:nvSpPr>
        <p:spPr>
          <a:xfrm>
            <a:off x="533400" y="0"/>
            <a:ext cx="7772400" cy="1219200"/>
          </a:xfrm>
        </p:spPr>
        <p:txBody>
          <a:bodyPr/>
          <a:lstStyle/>
          <a:p>
            <a:endParaRPr lang="pt-BR" smtClean="0"/>
          </a:p>
        </p:txBody>
      </p:sp>
      <p:grpSp>
        <p:nvGrpSpPr>
          <p:cNvPr id="2" name="Group 2"/>
          <p:cNvGrpSpPr>
            <a:grpSpLocks/>
          </p:cNvGrpSpPr>
          <p:nvPr/>
        </p:nvGrpSpPr>
        <p:grpSpPr bwMode="auto">
          <a:xfrm>
            <a:off x="3576638" y="987425"/>
            <a:ext cx="1524000" cy="1447800"/>
            <a:chOff x="1584" y="1200"/>
            <a:chExt cx="960" cy="912"/>
          </a:xfrm>
        </p:grpSpPr>
        <p:sp>
          <p:nvSpPr>
            <p:cNvPr id="40224" name="Line 3"/>
            <p:cNvSpPr>
              <a:spLocks noChangeShapeType="1"/>
            </p:cNvSpPr>
            <p:nvPr/>
          </p:nvSpPr>
          <p:spPr bwMode="auto">
            <a:xfrm>
              <a:off x="1680" y="1296"/>
              <a:ext cx="768" cy="672"/>
            </a:xfrm>
            <a:prstGeom prst="line">
              <a:avLst/>
            </a:prstGeom>
            <a:noFill/>
            <a:ln w="9525">
              <a:solidFill>
                <a:schemeClr val="bg1"/>
              </a:solidFill>
              <a:round/>
              <a:headEnd type="arrow" w="med" len="med"/>
              <a:tailEnd type="arrow" w="med" len="med"/>
            </a:ln>
          </p:spPr>
          <p:txBody>
            <a:bodyPr wrap="none" anchor="ctr"/>
            <a:lstStyle/>
            <a:p>
              <a:endParaRPr lang="pt-BR"/>
            </a:p>
          </p:txBody>
        </p:sp>
        <p:sp>
          <p:nvSpPr>
            <p:cNvPr id="40225" name="Line 4"/>
            <p:cNvSpPr>
              <a:spLocks noChangeShapeType="1"/>
            </p:cNvSpPr>
            <p:nvPr/>
          </p:nvSpPr>
          <p:spPr bwMode="auto">
            <a:xfrm flipH="1">
              <a:off x="2016" y="1200"/>
              <a:ext cx="96" cy="912"/>
            </a:xfrm>
            <a:prstGeom prst="line">
              <a:avLst/>
            </a:prstGeom>
            <a:noFill/>
            <a:ln w="9525">
              <a:solidFill>
                <a:schemeClr val="bg1"/>
              </a:solidFill>
              <a:round/>
              <a:headEnd type="arrow" w="med" len="med"/>
              <a:tailEnd type="arrow" w="med" len="med"/>
            </a:ln>
          </p:spPr>
          <p:txBody>
            <a:bodyPr wrap="none" anchor="ctr"/>
            <a:lstStyle/>
            <a:p>
              <a:endParaRPr lang="pt-BR"/>
            </a:p>
          </p:txBody>
        </p:sp>
        <p:sp>
          <p:nvSpPr>
            <p:cNvPr id="40226" name="Line 5"/>
            <p:cNvSpPr>
              <a:spLocks noChangeShapeType="1"/>
            </p:cNvSpPr>
            <p:nvPr/>
          </p:nvSpPr>
          <p:spPr bwMode="auto">
            <a:xfrm>
              <a:off x="1584" y="1632"/>
              <a:ext cx="960" cy="0"/>
            </a:xfrm>
            <a:prstGeom prst="line">
              <a:avLst/>
            </a:prstGeom>
            <a:noFill/>
            <a:ln w="9525">
              <a:solidFill>
                <a:schemeClr val="bg1"/>
              </a:solidFill>
              <a:round/>
              <a:headEnd type="arrow" w="med" len="med"/>
              <a:tailEnd type="arrow" w="med" len="med"/>
            </a:ln>
          </p:spPr>
          <p:txBody>
            <a:bodyPr wrap="none" anchor="ctr"/>
            <a:lstStyle/>
            <a:p>
              <a:endParaRPr lang="pt-BR"/>
            </a:p>
          </p:txBody>
        </p:sp>
        <p:sp>
          <p:nvSpPr>
            <p:cNvPr id="40227" name="Line 6"/>
            <p:cNvSpPr>
              <a:spLocks noChangeShapeType="1"/>
            </p:cNvSpPr>
            <p:nvPr/>
          </p:nvSpPr>
          <p:spPr bwMode="auto">
            <a:xfrm flipV="1">
              <a:off x="1680" y="1344"/>
              <a:ext cx="768" cy="576"/>
            </a:xfrm>
            <a:prstGeom prst="line">
              <a:avLst/>
            </a:prstGeom>
            <a:noFill/>
            <a:ln w="9525">
              <a:solidFill>
                <a:schemeClr val="bg1"/>
              </a:solidFill>
              <a:round/>
              <a:headEnd type="arrow" w="med" len="med"/>
              <a:tailEnd type="arrow" w="med" len="med"/>
            </a:ln>
          </p:spPr>
          <p:txBody>
            <a:bodyPr wrap="none" anchor="ctr"/>
            <a:lstStyle/>
            <a:p>
              <a:endParaRPr lang="pt-BR"/>
            </a:p>
          </p:txBody>
        </p:sp>
        <p:sp>
          <p:nvSpPr>
            <p:cNvPr id="40228" name="Arc 7"/>
            <p:cNvSpPr>
              <a:spLocks/>
            </p:cNvSpPr>
            <p:nvPr/>
          </p:nvSpPr>
          <p:spPr bwMode="auto">
            <a:xfrm rot="-804482">
              <a:off x="1824" y="1778"/>
              <a:ext cx="192" cy="152"/>
            </a:xfrm>
            <a:custGeom>
              <a:avLst/>
              <a:gdLst>
                <a:gd name="T0" fmla="*/ 0 w 21600"/>
                <a:gd name="T1" fmla="*/ 0 h 22724"/>
                <a:gd name="T2" fmla="*/ 0 w 21600"/>
                <a:gd name="T3" fmla="*/ 0 h 22724"/>
                <a:gd name="T4" fmla="*/ 0 w 21600"/>
                <a:gd name="T5" fmla="*/ 0 h 22724"/>
                <a:gd name="T6" fmla="*/ 0 60000 65536"/>
                <a:gd name="T7" fmla="*/ 0 60000 65536"/>
                <a:gd name="T8" fmla="*/ 0 60000 65536"/>
                <a:gd name="T9" fmla="*/ 0 w 21600"/>
                <a:gd name="T10" fmla="*/ 0 h 22724"/>
                <a:gd name="T11" fmla="*/ 21600 w 21600"/>
                <a:gd name="T12" fmla="*/ 22724 h 22724"/>
              </a:gdLst>
              <a:ahLst/>
              <a:cxnLst>
                <a:cxn ang="T6">
                  <a:pos x="T0" y="T1"/>
                </a:cxn>
                <a:cxn ang="T7">
                  <a:pos x="T2" y="T3"/>
                </a:cxn>
                <a:cxn ang="T8">
                  <a:pos x="T4" y="T5"/>
                </a:cxn>
              </a:cxnLst>
              <a:rect l="T9" t="T10" r="T11" b="T12"/>
              <a:pathLst>
                <a:path w="21600" h="22724" fill="none" extrusionOk="0">
                  <a:moveTo>
                    <a:pt x="3972" y="-1"/>
                  </a:moveTo>
                  <a:cubicBezTo>
                    <a:pt x="14192" y="1911"/>
                    <a:pt x="21600" y="10833"/>
                    <a:pt x="21600" y="21231"/>
                  </a:cubicBezTo>
                  <a:cubicBezTo>
                    <a:pt x="21600" y="21729"/>
                    <a:pt x="21582" y="22227"/>
                    <a:pt x="21548" y="22724"/>
                  </a:cubicBezTo>
                </a:path>
                <a:path w="21600" h="22724" stroke="0" extrusionOk="0">
                  <a:moveTo>
                    <a:pt x="3972" y="-1"/>
                  </a:moveTo>
                  <a:cubicBezTo>
                    <a:pt x="14192" y="1911"/>
                    <a:pt x="21600" y="10833"/>
                    <a:pt x="21600" y="21231"/>
                  </a:cubicBezTo>
                  <a:cubicBezTo>
                    <a:pt x="21600" y="21729"/>
                    <a:pt x="21582" y="22227"/>
                    <a:pt x="21548" y="22724"/>
                  </a:cubicBezTo>
                  <a:lnTo>
                    <a:pt x="0" y="21231"/>
                  </a:lnTo>
                  <a:close/>
                </a:path>
              </a:pathLst>
            </a:custGeom>
            <a:noFill/>
            <a:ln w="9525">
              <a:solidFill>
                <a:schemeClr val="bg1"/>
              </a:solidFill>
              <a:round/>
              <a:headEnd/>
              <a:tailEnd/>
            </a:ln>
          </p:spPr>
          <p:txBody>
            <a:bodyPr wrap="none" anchor="ctr"/>
            <a:lstStyle/>
            <a:p>
              <a:endParaRPr lang="pt-BR"/>
            </a:p>
          </p:txBody>
        </p:sp>
        <p:sp>
          <p:nvSpPr>
            <p:cNvPr id="40229" name="Arc 8"/>
            <p:cNvSpPr>
              <a:spLocks/>
            </p:cNvSpPr>
            <p:nvPr/>
          </p:nvSpPr>
          <p:spPr bwMode="auto">
            <a:xfrm rot="-3818924">
              <a:off x="2058" y="1782"/>
              <a:ext cx="202" cy="189"/>
            </a:xfrm>
            <a:custGeom>
              <a:avLst/>
              <a:gdLst>
                <a:gd name="T0" fmla="*/ 0 w 21600"/>
                <a:gd name="T1" fmla="*/ 0 h 28318"/>
                <a:gd name="T2" fmla="*/ 0 w 21600"/>
                <a:gd name="T3" fmla="*/ 0 h 28318"/>
                <a:gd name="T4" fmla="*/ 0 w 21600"/>
                <a:gd name="T5" fmla="*/ 0 h 28318"/>
                <a:gd name="T6" fmla="*/ 0 60000 65536"/>
                <a:gd name="T7" fmla="*/ 0 60000 65536"/>
                <a:gd name="T8" fmla="*/ 0 60000 65536"/>
                <a:gd name="T9" fmla="*/ 0 w 21600"/>
                <a:gd name="T10" fmla="*/ 0 h 28318"/>
                <a:gd name="T11" fmla="*/ 21600 w 21600"/>
                <a:gd name="T12" fmla="*/ 28318 h 28318"/>
              </a:gdLst>
              <a:ahLst/>
              <a:cxnLst>
                <a:cxn ang="T6">
                  <a:pos x="T0" y="T1"/>
                </a:cxn>
                <a:cxn ang="T7">
                  <a:pos x="T2" y="T3"/>
                </a:cxn>
                <a:cxn ang="T8">
                  <a:pos x="T4" y="T5"/>
                </a:cxn>
              </a:cxnLst>
              <a:rect l="T9" t="T10" r="T11" b="T12"/>
              <a:pathLst>
                <a:path w="21600" h="28318" fill="none" extrusionOk="0">
                  <a:moveTo>
                    <a:pt x="-1" y="0"/>
                  </a:moveTo>
                  <a:cubicBezTo>
                    <a:pt x="11929" y="0"/>
                    <a:pt x="21600" y="9670"/>
                    <a:pt x="21600" y="21600"/>
                  </a:cubicBezTo>
                  <a:cubicBezTo>
                    <a:pt x="21600" y="23881"/>
                    <a:pt x="21238" y="26149"/>
                    <a:pt x="20528" y="28318"/>
                  </a:cubicBezTo>
                </a:path>
                <a:path w="21600" h="28318" stroke="0" extrusionOk="0">
                  <a:moveTo>
                    <a:pt x="-1" y="0"/>
                  </a:moveTo>
                  <a:cubicBezTo>
                    <a:pt x="11929" y="0"/>
                    <a:pt x="21600" y="9670"/>
                    <a:pt x="21600" y="21600"/>
                  </a:cubicBezTo>
                  <a:cubicBezTo>
                    <a:pt x="21600" y="23881"/>
                    <a:pt x="21238" y="26149"/>
                    <a:pt x="20528" y="28318"/>
                  </a:cubicBezTo>
                  <a:lnTo>
                    <a:pt x="0" y="21600"/>
                  </a:lnTo>
                  <a:close/>
                </a:path>
              </a:pathLst>
            </a:custGeom>
            <a:noFill/>
            <a:ln w="9525">
              <a:solidFill>
                <a:schemeClr val="bg1"/>
              </a:solidFill>
              <a:round/>
              <a:headEnd/>
              <a:tailEnd/>
            </a:ln>
          </p:spPr>
          <p:txBody>
            <a:bodyPr wrap="none" anchor="ctr"/>
            <a:lstStyle/>
            <a:p>
              <a:endParaRPr lang="pt-BR"/>
            </a:p>
          </p:txBody>
        </p:sp>
        <p:sp>
          <p:nvSpPr>
            <p:cNvPr id="40230" name="Arc 9"/>
            <p:cNvSpPr>
              <a:spLocks/>
            </p:cNvSpPr>
            <p:nvPr/>
          </p:nvSpPr>
          <p:spPr bwMode="auto">
            <a:xfrm rot="2169767">
              <a:off x="1655" y="1657"/>
              <a:ext cx="192" cy="141"/>
            </a:xfrm>
            <a:custGeom>
              <a:avLst/>
              <a:gdLst>
                <a:gd name="T0" fmla="*/ 0 w 21600"/>
                <a:gd name="T1" fmla="*/ 0 h 21082"/>
                <a:gd name="T2" fmla="*/ 0 w 21600"/>
                <a:gd name="T3" fmla="*/ 0 h 21082"/>
                <a:gd name="T4" fmla="*/ 0 w 21600"/>
                <a:gd name="T5" fmla="*/ 0 h 21082"/>
                <a:gd name="T6" fmla="*/ 0 60000 65536"/>
                <a:gd name="T7" fmla="*/ 0 60000 65536"/>
                <a:gd name="T8" fmla="*/ 0 60000 65536"/>
                <a:gd name="T9" fmla="*/ 0 w 21600"/>
                <a:gd name="T10" fmla="*/ 0 h 21082"/>
                <a:gd name="T11" fmla="*/ 21600 w 21600"/>
                <a:gd name="T12" fmla="*/ 21082 h 21082"/>
              </a:gdLst>
              <a:ahLst/>
              <a:cxnLst>
                <a:cxn ang="T6">
                  <a:pos x="T0" y="T1"/>
                </a:cxn>
                <a:cxn ang="T7">
                  <a:pos x="T2" y="T3"/>
                </a:cxn>
                <a:cxn ang="T8">
                  <a:pos x="T4" y="T5"/>
                </a:cxn>
              </a:cxnLst>
              <a:rect l="T9" t="T10" r="T11" b="T12"/>
              <a:pathLst>
                <a:path w="21600" h="21082" fill="none" extrusionOk="0">
                  <a:moveTo>
                    <a:pt x="4701" y="-1"/>
                  </a:moveTo>
                  <a:cubicBezTo>
                    <a:pt x="14576" y="2201"/>
                    <a:pt x="21600" y="10963"/>
                    <a:pt x="21600" y="21082"/>
                  </a:cubicBezTo>
                </a:path>
                <a:path w="21600" h="21082" stroke="0" extrusionOk="0">
                  <a:moveTo>
                    <a:pt x="4701" y="-1"/>
                  </a:moveTo>
                  <a:cubicBezTo>
                    <a:pt x="14576" y="2201"/>
                    <a:pt x="21600" y="10963"/>
                    <a:pt x="21600" y="21082"/>
                  </a:cubicBezTo>
                  <a:lnTo>
                    <a:pt x="0" y="21082"/>
                  </a:lnTo>
                  <a:close/>
                </a:path>
              </a:pathLst>
            </a:custGeom>
            <a:noFill/>
            <a:ln w="9525">
              <a:solidFill>
                <a:schemeClr val="bg1"/>
              </a:solidFill>
              <a:round/>
              <a:headEnd/>
              <a:tailEnd/>
            </a:ln>
          </p:spPr>
          <p:txBody>
            <a:bodyPr wrap="none" anchor="ctr"/>
            <a:lstStyle/>
            <a:p>
              <a:endParaRPr lang="pt-BR"/>
            </a:p>
          </p:txBody>
        </p:sp>
        <p:sp>
          <p:nvSpPr>
            <p:cNvPr id="40231" name="Arc 10"/>
            <p:cNvSpPr>
              <a:spLocks/>
            </p:cNvSpPr>
            <p:nvPr/>
          </p:nvSpPr>
          <p:spPr bwMode="auto">
            <a:xfrm rot="4331955">
              <a:off x="1707" y="1463"/>
              <a:ext cx="188" cy="143"/>
            </a:xfrm>
            <a:custGeom>
              <a:avLst/>
              <a:gdLst>
                <a:gd name="T0" fmla="*/ 0 w 21105"/>
                <a:gd name="T1" fmla="*/ 0 h 21391"/>
                <a:gd name="T2" fmla="*/ 0 w 21105"/>
                <a:gd name="T3" fmla="*/ 0 h 21391"/>
                <a:gd name="T4" fmla="*/ 0 w 21105"/>
                <a:gd name="T5" fmla="*/ 0 h 21391"/>
                <a:gd name="T6" fmla="*/ 0 60000 65536"/>
                <a:gd name="T7" fmla="*/ 0 60000 65536"/>
                <a:gd name="T8" fmla="*/ 0 60000 65536"/>
                <a:gd name="T9" fmla="*/ 0 w 21105"/>
                <a:gd name="T10" fmla="*/ 0 h 21391"/>
                <a:gd name="T11" fmla="*/ 21105 w 21105"/>
                <a:gd name="T12" fmla="*/ 21391 h 21391"/>
              </a:gdLst>
              <a:ahLst/>
              <a:cxnLst>
                <a:cxn ang="T6">
                  <a:pos x="T0" y="T1"/>
                </a:cxn>
                <a:cxn ang="T7">
                  <a:pos x="T2" y="T3"/>
                </a:cxn>
                <a:cxn ang="T8">
                  <a:pos x="T4" y="T5"/>
                </a:cxn>
              </a:cxnLst>
              <a:rect l="T9" t="T10" r="T11" b="T12"/>
              <a:pathLst>
                <a:path w="21105" h="21391" fill="none" extrusionOk="0">
                  <a:moveTo>
                    <a:pt x="2992" y="-1"/>
                  </a:moveTo>
                  <a:cubicBezTo>
                    <a:pt x="11951" y="1252"/>
                    <a:pt x="19180" y="7955"/>
                    <a:pt x="21105" y="16794"/>
                  </a:cubicBezTo>
                </a:path>
                <a:path w="21105" h="21391" stroke="0" extrusionOk="0">
                  <a:moveTo>
                    <a:pt x="2992" y="-1"/>
                  </a:moveTo>
                  <a:cubicBezTo>
                    <a:pt x="11951" y="1252"/>
                    <a:pt x="19180" y="7955"/>
                    <a:pt x="21105" y="16794"/>
                  </a:cubicBezTo>
                  <a:lnTo>
                    <a:pt x="0" y="21391"/>
                  </a:lnTo>
                  <a:close/>
                </a:path>
              </a:pathLst>
            </a:custGeom>
            <a:noFill/>
            <a:ln w="9525">
              <a:solidFill>
                <a:schemeClr val="bg1"/>
              </a:solidFill>
              <a:round/>
              <a:headEnd/>
              <a:tailEnd/>
            </a:ln>
          </p:spPr>
          <p:txBody>
            <a:bodyPr wrap="none" anchor="ctr"/>
            <a:lstStyle/>
            <a:p>
              <a:endParaRPr lang="pt-BR"/>
            </a:p>
          </p:txBody>
        </p:sp>
        <p:sp>
          <p:nvSpPr>
            <p:cNvPr id="40232" name="Arc 11"/>
            <p:cNvSpPr>
              <a:spLocks/>
            </p:cNvSpPr>
            <p:nvPr/>
          </p:nvSpPr>
          <p:spPr bwMode="auto">
            <a:xfrm rot="7682402">
              <a:off x="1895" y="1369"/>
              <a:ext cx="192" cy="142"/>
            </a:xfrm>
            <a:custGeom>
              <a:avLst/>
              <a:gdLst>
                <a:gd name="T0" fmla="*/ 0 w 21600"/>
                <a:gd name="T1" fmla="*/ 0 h 21364"/>
                <a:gd name="T2" fmla="*/ 0 w 21600"/>
                <a:gd name="T3" fmla="*/ 0 h 21364"/>
                <a:gd name="T4" fmla="*/ 0 w 21600"/>
                <a:gd name="T5" fmla="*/ 0 h 21364"/>
                <a:gd name="T6" fmla="*/ 0 60000 65536"/>
                <a:gd name="T7" fmla="*/ 0 60000 65536"/>
                <a:gd name="T8" fmla="*/ 0 60000 65536"/>
                <a:gd name="T9" fmla="*/ 0 w 21600"/>
                <a:gd name="T10" fmla="*/ 0 h 21364"/>
                <a:gd name="T11" fmla="*/ 21600 w 21600"/>
                <a:gd name="T12" fmla="*/ 21364 h 21364"/>
              </a:gdLst>
              <a:ahLst/>
              <a:cxnLst>
                <a:cxn ang="T6">
                  <a:pos x="T0" y="T1"/>
                </a:cxn>
                <a:cxn ang="T7">
                  <a:pos x="T2" y="T3"/>
                </a:cxn>
                <a:cxn ang="T8">
                  <a:pos x="T4" y="T5"/>
                </a:cxn>
              </a:cxnLst>
              <a:rect l="T9" t="T10" r="T11" b="T12"/>
              <a:pathLst>
                <a:path w="21600" h="21364" fill="none" extrusionOk="0">
                  <a:moveTo>
                    <a:pt x="3179" y="-1"/>
                  </a:moveTo>
                  <a:cubicBezTo>
                    <a:pt x="13764" y="1574"/>
                    <a:pt x="21600" y="10662"/>
                    <a:pt x="21600" y="21364"/>
                  </a:cubicBezTo>
                </a:path>
                <a:path w="21600" h="21364" stroke="0" extrusionOk="0">
                  <a:moveTo>
                    <a:pt x="3179" y="-1"/>
                  </a:moveTo>
                  <a:cubicBezTo>
                    <a:pt x="13764" y="1574"/>
                    <a:pt x="21600" y="10662"/>
                    <a:pt x="21600" y="21364"/>
                  </a:cubicBezTo>
                  <a:lnTo>
                    <a:pt x="0" y="21364"/>
                  </a:lnTo>
                  <a:close/>
                </a:path>
              </a:pathLst>
            </a:custGeom>
            <a:noFill/>
            <a:ln w="9525">
              <a:solidFill>
                <a:schemeClr val="bg1"/>
              </a:solidFill>
              <a:round/>
              <a:headEnd/>
              <a:tailEnd/>
            </a:ln>
          </p:spPr>
          <p:txBody>
            <a:bodyPr wrap="none" anchor="ctr"/>
            <a:lstStyle/>
            <a:p>
              <a:endParaRPr lang="pt-BR"/>
            </a:p>
          </p:txBody>
        </p:sp>
        <p:sp>
          <p:nvSpPr>
            <p:cNvPr id="40233" name="Arc 12"/>
            <p:cNvSpPr>
              <a:spLocks/>
            </p:cNvSpPr>
            <p:nvPr/>
          </p:nvSpPr>
          <p:spPr bwMode="auto">
            <a:xfrm rot="-10585434">
              <a:off x="2086" y="1345"/>
              <a:ext cx="170" cy="144"/>
            </a:xfrm>
            <a:custGeom>
              <a:avLst/>
              <a:gdLst>
                <a:gd name="T0" fmla="*/ 0 w 19094"/>
                <a:gd name="T1" fmla="*/ 0 h 21600"/>
                <a:gd name="T2" fmla="*/ 0 w 19094"/>
                <a:gd name="T3" fmla="*/ 0 h 21600"/>
                <a:gd name="T4" fmla="*/ 0 w 19094"/>
                <a:gd name="T5" fmla="*/ 0 h 21600"/>
                <a:gd name="T6" fmla="*/ 0 60000 65536"/>
                <a:gd name="T7" fmla="*/ 0 60000 65536"/>
                <a:gd name="T8" fmla="*/ 0 60000 65536"/>
                <a:gd name="T9" fmla="*/ 0 w 19094"/>
                <a:gd name="T10" fmla="*/ 0 h 21600"/>
                <a:gd name="T11" fmla="*/ 19094 w 19094"/>
                <a:gd name="T12" fmla="*/ 21600 h 21600"/>
              </a:gdLst>
              <a:ahLst/>
              <a:cxnLst>
                <a:cxn ang="T6">
                  <a:pos x="T0" y="T1"/>
                </a:cxn>
                <a:cxn ang="T7">
                  <a:pos x="T2" y="T3"/>
                </a:cxn>
                <a:cxn ang="T8">
                  <a:pos x="T4" y="T5"/>
                </a:cxn>
              </a:cxnLst>
              <a:rect l="T9" t="T10" r="T11" b="T12"/>
              <a:pathLst>
                <a:path w="19094" h="21600" fill="none" extrusionOk="0">
                  <a:moveTo>
                    <a:pt x="-1" y="0"/>
                  </a:moveTo>
                  <a:cubicBezTo>
                    <a:pt x="8004" y="0"/>
                    <a:pt x="15353" y="4426"/>
                    <a:pt x="19095" y="11503"/>
                  </a:cubicBezTo>
                </a:path>
                <a:path w="19094" h="21600" stroke="0" extrusionOk="0">
                  <a:moveTo>
                    <a:pt x="-1" y="0"/>
                  </a:moveTo>
                  <a:cubicBezTo>
                    <a:pt x="8004" y="0"/>
                    <a:pt x="15353" y="4426"/>
                    <a:pt x="19095" y="11503"/>
                  </a:cubicBezTo>
                  <a:lnTo>
                    <a:pt x="0" y="21600"/>
                  </a:lnTo>
                  <a:close/>
                </a:path>
              </a:pathLst>
            </a:custGeom>
            <a:noFill/>
            <a:ln w="9525">
              <a:solidFill>
                <a:schemeClr val="bg1"/>
              </a:solidFill>
              <a:round/>
              <a:headEnd/>
              <a:tailEnd/>
            </a:ln>
          </p:spPr>
          <p:txBody>
            <a:bodyPr wrap="none" anchor="ctr"/>
            <a:lstStyle/>
            <a:p>
              <a:endParaRPr lang="pt-BR"/>
            </a:p>
          </p:txBody>
        </p:sp>
        <p:sp>
          <p:nvSpPr>
            <p:cNvPr id="40234" name="Arc 13"/>
            <p:cNvSpPr>
              <a:spLocks/>
            </p:cNvSpPr>
            <p:nvPr/>
          </p:nvSpPr>
          <p:spPr bwMode="auto">
            <a:xfrm rot="-8559657">
              <a:off x="2280" y="1464"/>
              <a:ext cx="192" cy="142"/>
            </a:xfrm>
            <a:custGeom>
              <a:avLst/>
              <a:gdLst>
                <a:gd name="T0" fmla="*/ 0 w 21600"/>
                <a:gd name="T1" fmla="*/ 0 h 21328"/>
                <a:gd name="T2" fmla="*/ 0 w 21600"/>
                <a:gd name="T3" fmla="*/ 0 h 21328"/>
                <a:gd name="T4" fmla="*/ 0 w 21600"/>
                <a:gd name="T5" fmla="*/ 0 h 21328"/>
                <a:gd name="T6" fmla="*/ 0 60000 65536"/>
                <a:gd name="T7" fmla="*/ 0 60000 65536"/>
                <a:gd name="T8" fmla="*/ 0 60000 65536"/>
                <a:gd name="T9" fmla="*/ 0 w 21600"/>
                <a:gd name="T10" fmla="*/ 0 h 21328"/>
                <a:gd name="T11" fmla="*/ 21600 w 21600"/>
                <a:gd name="T12" fmla="*/ 21328 h 21328"/>
              </a:gdLst>
              <a:ahLst/>
              <a:cxnLst>
                <a:cxn ang="T6">
                  <a:pos x="T0" y="T1"/>
                </a:cxn>
                <a:cxn ang="T7">
                  <a:pos x="T2" y="T3"/>
                </a:cxn>
                <a:cxn ang="T8">
                  <a:pos x="T4" y="T5"/>
                </a:cxn>
              </a:cxnLst>
              <a:rect l="T9" t="T10" r="T11" b="T12"/>
              <a:pathLst>
                <a:path w="21600" h="21328" fill="none" extrusionOk="0">
                  <a:moveTo>
                    <a:pt x="3410" y="-2"/>
                  </a:moveTo>
                  <a:cubicBezTo>
                    <a:pt x="13889" y="1674"/>
                    <a:pt x="21600" y="10715"/>
                    <a:pt x="21600" y="21328"/>
                  </a:cubicBezTo>
                </a:path>
                <a:path w="21600" h="21328" stroke="0" extrusionOk="0">
                  <a:moveTo>
                    <a:pt x="3410" y="-2"/>
                  </a:moveTo>
                  <a:cubicBezTo>
                    <a:pt x="13889" y="1674"/>
                    <a:pt x="21600" y="10715"/>
                    <a:pt x="21600" y="21328"/>
                  </a:cubicBezTo>
                  <a:lnTo>
                    <a:pt x="0" y="21328"/>
                  </a:lnTo>
                  <a:close/>
                </a:path>
              </a:pathLst>
            </a:custGeom>
            <a:noFill/>
            <a:ln w="9525">
              <a:solidFill>
                <a:schemeClr val="bg1"/>
              </a:solidFill>
              <a:round/>
              <a:headEnd/>
              <a:tailEnd/>
            </a:ln>
          </p:spPr>
          <p:txBody>
            <a:bodyPr wrap="none" anchor="ctr"/>
            <a:lstStyle/>
            <a:p>
              <a:endParaRPr lang="pt-BR"/>
            </a:p>
          </p:txBody>
        </p:sp>
        <p:sp>
          <p:nvSpPr>
            <p:cNvPr id="40235" name="Arc 14"/>
            <p:cNvSpPr>
              <a:spLocks/>
            </p:cNvSpPr>
            <p:nvPr/>
          </p:nvSpPr>
          <p:spPr bwMode="auto">
            <a:xfrm rot="-5662701">
              <a:off x="2268" y="1669"/>
              <a:ext cx="217" cy="144"/>
            </a:xfrm>
            <a:custGeom>
              <a:avLst/>
              <a:gdLst>
                <a:gd name="T0" fmla="*/ 0 w 24369"/>
                <a:gd name="T1" fmla="*/ 0 h 21600"/>
                <a:gd name="T2" fmla="*/ 0 w 24369"/>
                <a:gd name="T3" fmla="*/ 0 h 21600"/>
                <a:gd name="T4" fmla="*/ 0 w 24369"/>
                <a:gd name="T5" fmla="*/ 0 h 21600"/>
                <a:gd name="T6" fmla="*/ 0 60000 65536"/>
                <a:gd name="T7" fmla="*/ 0 60000 65536"/>
                <a:gd name="T8" fmla="*/ 0 60000 65536"/>
                <a:gd name="T9" fmla="*/ 0 w 24369"/>
                <a:gd name="T10" fmla="*/ 0 h 21600"/>
                <a:gd name="T11" fmla="*/ 24369 w 24369"/>
                <a:gd name="T12" fmla="*/ 21600 h 21600"/>
              </a:gdLst>
              <a:ahLst/>
              <a:cxnLst>
                <a:cxn ang="T6">
                  <a:pos x="T0" y="T1"/>
                </a:cxn>
                <a:cxn ang="T7">
                  <a:pos x="T2" y="T3"/>
                </a:cxn>
                <a:cxn ang="T8">
                  <a:pos x="T4" y="T5"/>
                </a:cxn>
              </a:cxnLst>
              <a:rect l="T9" t="T10" r="T11" b="T12"/>
              <a:pathLst>
                <a:path w="24369" h="21600" fill="none" extrusionOk="0">
                  <a:moveTo>
                    <a:pt x="-1" y="178"/>
                  </a:moveTo>
                  <a:cubicBezTo>
                    <a:pt x="918" y="59"/>
                    <a:pt x="1843" y="-1"/>
                    <a:pt x="2769" y="0"/>
                  </a:cubicBezTo>
                  <a:cubicBezTo>
                    <a:pt x="14698" y="0"/>
                    <a:pt x="24369" y="9670"/>
                    <a:pt x="24369" y="21600"/>
                  </a:cubicBezTo>
                </a:path>
                <a:path w="24369" h="21600" stroke="0" extrusionOk="0">
                  <a:moveTo>
                    <a:pt x="-1" y="178"/>
                  </a:moveTo>
                  <a:cubicBezTo>
                    <a:pt x="918" y="59"/>
                    <a:pt x="1843" y="-1"/>
                    <a:pt x="2769" y="0"/>
                  </a:cubicBezTo>
                  <a:cubicBezTo>
                    <a:pt x="14698" y="0"/>
                    <a:pt x="24369" y="9670"/>
                    <a:pt x="24369" y="21600"/>
                  </a:cubicBezTo>
                  <a:lnTo>
                    <a:pt x="2769" y="21600"/>
                  </a:lnTo>
                  <a:close/>
                </a:path>
              </a:pathLst>
            </a:custGeom>
            <a:noFill/>
            <a:ln w="9525">
              <a:solidFill>
                <a:schemeClr val="bg1"/>
              </a:solidFill>
              <a:round/>
              <a:headEnd/>
              <a:tailEnd/>
            </a:ln>
          </p:spPr>
          <p:txBody>
            <a:bodyPr wrap="none" anchor="ctr"/>
            <a:lstStyle/>
            <a:p>
              <a:endParaRPr lang="pt-BR"/>
            </a:p>
          </p:txBody>
        </p:sp>
      </p:grpSp>
      <p:grpSp>
        <p:nvGrpSpPr>
          <p:cNvPr id="3" name="Group 82"/>
          <p:cNvGrpSpPr>
            <a:grpSpLocks/>
          </p:cNvGrpSpPr>
          <p:nvPr/>
        </p:nvGrpSpPr>
        <p:grpSpPr bwMode="auto">
          <a:xfrm>
            <a:off x="3246438" y="534988"/>
            <a:ext cx="644525" cy="762000"/>
            <a:chOff x="2474" y="1008"/>
            <a:chExt cx="591" cy="736"/>
          </a:xfrm>
        </p:grpSpPr>
        <p:sp>
          <p:nvSpPr>
            <p:cNvPr id="40185" name="Freeform 83"/>
            <p:cNvSpPr>
              <a:spLocks/>
            </p:cNvSpPr>
            <p:nvPr/>
          </p:nvSpPr>
          <p:spPr bwMode="auto">
            <a:xfrm>
              <a:off x="2474" y="1345"/>
              <a:ext cx="103" cy="183"/>
            </a:xfrm>
            <a:custGeom>
              <a:avLst/>
              <a:gdLst>
                <a:gd name="T0" fmla="*/ 74 w 103"/>
                <a:gd name="T1" fmla="*/ 0 h 183"/>
                <a:gd name="T2" fmla="*/ 69 w 103"/>
                <a:gd name="T3" fmla="*/ 0 h 183"/>
                <a:gd name="T4" fmla="*/ 64 w 103"/>
                <a:gd name="T5" fmla="*/ 3 h 183"/>
                <a:gd name="T6" fmla="*/ 59 w 103"/>
                <a:gd name="T7" fmla="*/ 8 h 183"/>
                <a:gd name="T8" fmla="*/ 55 w 103"/>
                <a:gd name="T9" fmla="*/ 14 h 183"/>
                <a:gd name="T10" fmla="*/ 53 w 103"/>
                <a:gd name="T11" fmla="*/ 20 h 183"/>
                <a:gd name="T12" fmla="*/ 52 w 103"/>
                <a:gd name="T13" fmla="*/ 26 h 183"/>
                <a:gd name="T14" fmla="*/ 52 w 103"/>
                <a:gd name="T15" fmla="*/ 31 h 183"/>
                <a:gd name="T16" fmla="*/ 55 w 103"/>
                <a:gd name="T17" fmla="*/ 35 h 183"/>
                <a:gd name="T18" fmla="*/ 49 w 103"/>
                <a:gd name="T19" fmla="*/ 34 h 183"/>
                <a:gd name="T20" fmla="*/ 48 w 103"/>
                <a:gd name="T21" fmla="*/ 42 h 183"/>
                <a:gd name="T22" fmla="*/ 45 w 103"/>
                <a:gd name="T23" fmla="*/ 55 h 183"/>
                <a:gd name="T24" fmla="*/ 41 w 103"/>
                <a:gd name="T25" fmla="*/ 72 h 183"/>
                <a:gd name="T26" fmla="*/ 35 w 103"/>
                <a:gd name="T27" fmla="*/ 91 h 183"/>
                <a:gd name="T28" fmla="*/ 29 w 103"/>
                <a:gd name="T29" fmla="*/ 112 h 183"/>
                <a:gd name="T30" fmla="*/ 21 w 103"/>
                <a:gd name="T31" fmla="*/ 132 h 183"/>
                <a:gd name="T32" fmla="*/ 11 w 103"/>
                <a:gd name="T33" fmla="*/ 150 h 183"/>
                <a:gd name="T34" fmla="*/ 0 w 103"/>
                <a:gd name="T35" fmla="*/ 166 h 183"/>
                <a:gd name="T36" fmla="*/ 20 w 103"/>
                <a:gd name="T37" fmla="*/ 160 h 183"/>
                <a:gd name="T38" fmla="*/ 30 w 103"/>
                <a:gd name="T39" fmla="*/ 183 h 183"/>
                <a:gd name="T40" fmla="*/ 49 w 103"/>
                <a:gd name="T41" fmla="*/ 170 h 183"/>
                <a:gd name="T42" fmla="*/ 66 w 103"/>
                <a:gd name="T43" fmla="*/ 180 h 183"/>
                <a:gd name="T44" fmla="*/ 78 w 103"/>
                <a:gd name="T45" fmla="*/ 167 h 183"/>
                <a:gd name="T46" fmla="*/ 94 w 103"/>
                <a:gd name="T47" fmla="*/ 171 h 183"/>
                <a:gd name="T48" fmla="*/ 97 w 103"/>
                <a:gd name="T49" fmla="*/ 158 h 183"/>
                <a:gd name="T50" fmla="*/ 100 w 103"/>
                <a:gd name="T51" fmla="*/ 142 h 183"/>
                <a:gd name="T52" fmla="*/ 102 w 103"/>
                <a:gd name="T53" fmla="*/ 123 h 183"/>
                <a:gd name="T54" fmla="*/ 103 w 103"/>
                <a:gd name="T55" fmla="*/ 104 h 183"/>
                <a:gd name="T56" fmla="*/ 101 w 103"/>
                <a:gd name="T57" fmla="*/ 84 h 183"/>
                <a:gd name="T58" fmla="*/ 98 w 103"/>
                <a:gd name="T59" fmla="*/ 65 h 183"/>
                <a:gd name="T60" fmla="*/ 92 w 103"/>
                <a:gd name="T61" fmla="*/ 49 h 183"/>
                <a:gd name="T62" fmla="*/ 83 w 103"/>
                <a:gd name="T63" fmla="*/ 35 h 183"/>
                <a:gd name="T64" fmla="*/ 86 w 103"/>
                <a:gd name="T65" fmla="*/ 28 h 183"/>
                <a:gd name="T66" fmla="*/ 88 w 103"/>
                <a:gd name="T67" fmla="*/ 22 h 183"/>
                <a:gd name="T68" fmla="*/ 89 w 103"/>
                <a:gd name="T69" fmla="*/ 16 h 183"/>
                <a:gd name="T70" fmla="*/ 88 w 103"/>
                <a:gd name="T71" fmla="*/ 11 h 183"/>
                <a:gd name="T72" fmla="*/ 86 w 103"/>
                <a:gd name="T73" fmla="*/ 7 h 183"/>
                <a:gd name="T74" fmla="*/ 83 w 103"/>
                <a:gd name="T75" fmla="*/ 4 h 183"/>
                <a:gd name="T76" fmla="*/ 79 w 103"/>
                <a:gd name="T77" fmla="*/ 1 h 183"/>
                <a:gd name="T78" fmla="*/ 74 w 103"/>
                <a:gd name="T79" fmla="*/ 0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83"/>
                <a:gd name="T122" fmla="*/ 103 w 103"/>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83">
                  <a:moveTo>
                    <a:pt x="74" y="0"/>
                  </a:moveTo>
                  <a:lnTo>
                    <a:pt x="69" y="0"/>
                  </a:lnTo>
                  <a:lnTo>
                    <a:pt x="64" y="3"/>
                  </a:lnTo>
                  <a:lnTo>
                    <a:pt x="59" y="8"/>
                  </a:lnTo>
                  <a:lnTo>
                    <a:pt x="55" y="14"/>
                  </a:lnTo>
                  <a:lnTo>
                    <a:pt x="53" y="20"/>
                  </a:lnTo>
                  <a:lnTo>
                    <a:pt x="52" y="26"/>
                  </a:lnTo>
                  <a:lnTo>
                    <a:pt x="52" y="31"/>
                  </a:lnTo>
                  <a:lnTo>
                    <a:pt x="55" y="35"/>
                  </a:lnTo>
                  <a:lnTo>
                    <a:pt x="49" y="34"/>
                  </a:lnTo>
                  <a:lnTo>
                    <a:pt x="48" y="42"/>
                  </a:lnTo>
                  <a:lnTo>
                    <a:pt x="45" y="55"/>
                  </a:lnTo>
                  <a:lnTo>
                    <a:pt x="41" y="72"/>
                  </a:lnTo>
                  <a:lnTo>
                    <a:pt x="35" y="91"/>
                  </a:lnTo>
                  <a:lnTo>
                    <a:pt x="29" y="112"/>
                  </a:lnTo>
                  <a:lnTo>
                    <a:pt x="21" y="132"/>
                  </a:lnTo>
                  <a:lnTo>
                    <a:pt x="11" y="150"/>
                  </a:lnTo>
                  <a:lnTo>
                    <a:pt x="0" y="166"/>
                  </a:lnTo>
                  <a:lnTo>
                    <a:pt x="20" y="160"/>
                  </a:lnTo>
                  <a:lnTo>
                    <a:pt x="30" y="183"/>
                  </a:lnTo>
                  <a:lnTo>
                    <a:pt x="49" y="170"/>
                  </a:lnTo>
                  <a:lnTo>
                    <a:pt x="66" y="180"/>
                  </a:lnTo>
                  <a:lnTo>
                    <a:pt x="78" y="167"/>
                  </a:lnTo>
                  <a:lnTo>
                    <a:pt x="94" y="171"/>
                  </a:lnTo>
                  <a:lnTo>
                    <a:pt x="97" y="158"/>
                  </a:lnTo>
                  <a:lnTo>
                    <a:pt x="100" y="142"/>
                  </a:lnTo>
                  <a:lnTo>
                    <a:pt x="102" y="123"/>
                  </a:lnTo>
                  <a:lnTo>
                    <a:pt x="103" y="104"/>
                  </a:lnTo>
                  <a:lnTo>
                    <a:pt x="101" y="84"/>
                  </a:lnTo>
                  <a:lnTo>
                    <a:pt x="98" y="65"/>
                  </a:lnTo>
                  <a:lnTo>
                    <a:pt x="92" y="49"/>
                  </a:lnTo>
                  <a:lnTo>
                    <a:pt x="83" y="35"/>
                  </a:lnTo>
                  <a:lnTo>
                    <a:pt x="86" y="28"/>
                  </a:lnTo>
                  <a:lnTo>
                    <a:pt x="88" y="22"/>
                  </a:lnTo>
                  <a:lnTo>
                    <a:pt x="89" y="16"/>
                  </a:lnTo>
                  <a:lnTo>
                    <a:pt x="88" y="11"/>
                  </a:lnTo>
                  <a:lnTo>
                    <a:pt x="86" y="7"/>
                  </a:lnTo>
                  <a:lnTo>
                    <a:pt x="83" y="4"/>
                  </a:lnTo>
                  <a:lnTo>
                    <a:pt x="79" y="1"/>
                  </a:lnTo>
                  <a:lnTo>
                    <a:pt x="74" y="0"/>
                  </a:lnTo>
                  <a:close/>
                </a:path>
              </a:pathLst>
            </a:custGeom>
            <a:solidFill>
              <a:srgbClr val="FFCE44"/>
            </a:solidFill>
            <a:ln w="9525">
              <a:noFill/>
              <a:round/>
              <a:headEnd/>
              <a:tailEnd/>
            </a:ln>
          </p:spPr>
          <p:txBody>
            <a:bodyPr/>
            <a:lstStyle/>
            <a:p>
              <a:endParaRPr lang="pt-BR"/>
            </a:p>
          </p:txBody>
        </p:sp>
        <p:sp>
          <p:nvSpPr>
            <p:cNvPr id="40186" name="Freeform 84"/>
            <p:cNvSpPr>
              <a:spLocks/>
            </p:cNvSpPr>
            <p:nvPr/>
          </p:nvSpPr>
          <p:spPr bwMode="auto">
            <a:xfrm>
              <a:off x="2664" y="1280"/>
              <a:ext cx="325" cy="446"/>
            </a:xfrm>
            <a:custGeom>
              <a:avLst/>
              <a:gdLst>
                <a:gd name="T0" fmla="*/ 29 w 325"/>
                <a:gd name="T1" fmla="*/ 104 h 446"/>
                <a:gd name="T2" fmla="*/ 13 w 325"/>
                <a:gd name="T3" fmla="*/ 111 h 446"/>
                <a:gd name="T4" fmla="*/ 1 w 325"/>
                <a:gd name="T5" fmla="*/ 129 h 446"/>
                <a:gd name="T6" fmla="*/ 4 w 325"/>
                <a:gd name="T7" fmla="*/ 161 h 446"/>
                <a:gd name="T8" fmla="*/ 47 w 325"/>
                <a:gd name="T9" fmla="*/ 218 h 446"/>
                <a:gd name="T10" fmla="*/ 55 w 325"/>
                <a:gd name="T11" fmla="*/ 276 h 446"/>
                <a:gd name="T12" fmla="*/ 59 w 325"/>
                <a:gd name="T13" fmla="*/ 343 h 446"/>
                <a:gd name="T14" fmla="*/ 54 w 325"/>
                <a:gd name="T15" fmla="*/ 365 h 446"/>
                <a:gd name="T16" fmla="*/ 52 w 325"/>
                <a:gd name="T17" fmla="*/ 379 h 446"/>
                <a:gd name="T18" fmla="*/ 66 w 325"/>
                <a:gd name="T19" fmla="*/ 400 h 446"/>
                <a:gd name="T20" fmla="*/ 81 w 325"/>
                <a:gd name="T21" fmla="*/ 418 h 446"/>
                <a:gd name="T22" fmla="*/ 99 w 325"/>
                <a:gd name="T23" fmla="*/ 432 h 446"/>
                <a:gd name="T24" fmla="*/ 118 w 325"/>
                <a:gd name="T25" fmla="*/ 441 h 446"/>
                <a:gd name="T26" fmla="*/ 141 w 325"/>
                <a:gd name="T27" fmla="*/ 445 h 446"/>
                <a:gd name="T28" fmla="*/ 166 w 325"/>
                <a:gd name="T29" fmla="*/ 445 h 446"/>
                <a:gd name="T30" fmla="*/ 195 w 325"/>
                <a:gd name="T31" fmla="*/ 440 h 446"/>
                <a:gd name="T32" fmla="*/ 227 w 325"/>
                <a:gd name="T33" fmla="*/ 430 h 446"/>
                <a:gd name="T34" fmla="*/ 221 w 325"/>
                <a:gd name="T35" fmla="*/ 415 h 446"/>
                <a:gd name="T36" fmla="*/ 213 w 325"/>
                <a:gd name="T37" fmla="*/ 396 h 446"/>
                <a:gd name="T38" fmla="*/ 210 w 325"/>
                <a:gd name="T39" fmla="*/ 373 h 446"/>
                <a:gd name="T40" fmla="*/ 217 w 325"/>
                <a:gd name="T41" fmla="*/ 345 h 446"/>
                <a:gd name="T42" fmla="*/ 237 w 325"/>
                <a:gd name="T43" fmla="*/ 339 h 446"/>
                <a:gd name="T44" fmla="*/ 254 w 325"/>
                <a:gd name="T45" fmla="*/ 333 h 446"/>
                <a:gd name="T46" fmla="*/ 267 w 325"/>
                <a:gd name="T47" fmla="*/ 325 h 446"/>
                <a:gd name="T48" fmla="*/ 277 w 325"/>
                <a:gd name="T49" fmla="*/ 315 h 446"/>
                <a:gd name="T50" fmla="*/ 292 w 325"/>
                <a:gd name="T51" fmla="*/ 262 h 446"/>
                <a:gd name="T52" fmla="*/ 311 w 325"/>
                <a:gd name="T53" fmla="*/ 188 h 446"/>
                <a:gd name="T54" fmla="*/ 323 w 325"/>
                <a:gd name="T55" fmla="*/ 114 h 446"/>
                <a:gd name="T56" fmla="*/ 322 w 325"/>
                <a:gd name="T57" fmla="*/ 60 h 446"/>
                <a:gd name="T58" fmla="*/ 315 w 325"/>
                <a:gd name="T59" fmla="*/ 43 h 446"/>
                <a:gd name="T60" fmla="*/ 306 w 325"/>
                <a:gd name="T61" fmla="*/ 28 h 446"/>
                <a:gd name="T62" fmla="*/ 295 w 325"/>
                <a:gd name="T63" fmla="*/ 16 h 446"/>
                <a:gd name="T64" fmla="*/ 281 w 325"/>
                <a:gd name="T65" fmla="*/ 7 h 446"/>
                <a:gd name="T66" fmla="*/ 264 w 325"/>
                <a:gd name="T67" fmla="*/ 1 h 446"/>
                <a:gd name="T68" fmla="*/ 243 w 325"/>
                <a:gd name="T69" fmla="*/ 0 h 446"/>
                <a:gd name="T70" fmla="*/ 218 w 325"/>
                <a:gd name="T71" fmla="*/ 1 h 446"/>
                <a:gd name="T72" fmla="*/ 188 w 325"/>
                <a:gd name="T73" fmla="*/ 6 h 446"/>
                <a:gd name="T74" fmla="*/ 157 w 325"/>
                <a:gd name="T75" fmla="*/ 13 h 446"/>
                <a:gd name="T76" fmla="*/ 127 w 325"/>
                <a:gd name="T77" fmla="*/ 20 h 446"/>
                <a:gd name="T78" fmla="*/ 100 w 325"/>
                <a:gd name="T79" fmla="*/ 28 h 446"/>
                <a:gd name="T80" fmla="*/ 77 w 325"/>
                <a:gd name="T81" fmla="*/ 38 h 446"/>
                <a:gd name="T82" fmla="*/ 58 w 325"/>
                <a:gd name="T83" fmla="*/ 50 h 446"/>
                <a:gd name="T84" fmla="*/ 44 w 325"/>
                <a:gd name="T85" fmla="*/ 65 h 446"/>
                <a:gd name="T86" fmla="*/ 36 w 325"/>
                <a:gd name="T87" fmla="*/ 82 h 446"/>
                <a:gd name="T88" fmla="*/ 35 w 325"/>
                <a:gd name="T89" fmla="*/ 105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46"/>
                <a:gd name="T137" fmla="*/ 325 w 32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46">
                  <a:moveTo>
                    <a:pt x="35" y="105"/>
                  </a:moveTo>
                  <a:lnTo>
                    <a:pt x="29" y="104"/>
                  </a:lnTo>
                  <a:lnTo>
                    <a:pt x="21" y="106"/>
                  </a:lnTo>
                  <a:lnTo>
                    <a:pt x="13" y="111"/>
                  </a:lnTo>
                  <a:lnTo>
                    <a:pt x="6" y="119"/>
                  </a:lnTo>
                  <a:lnTo>
                    <a:pt x="1" y="129"/>
                  </a:lnTo>
                  <a:lnTo>
                    <a:pt x="0" y="144"/>
                  </a:lnTo>
                  <a:lnTo>
                    <a:pt x="4" y="161"/>
                  </a:lnTo>
                  <a:lnTo>
                    <a:pt x="14" y="182"/>
                  </a:lnTo>
                  <a:lnTo>
                    <a:pt x="47" y="218"/>
                  </a:lnTo>
                  <a:lnTo>
                    <a:pt x="49" y="236"/>
                  </a:lnTo>
                  <a:lnTo>
                    <a:pt x="55" y="276"/>
                  </a:lnTo>
                  <a:lnTo>
                    <a:pt x="59" y="318"/>
                  </a:lnTo>
                  <a:lnTo>
                    <a:pt x="59" y="343"/>
                  </a:lnTo>
                  <a:lnTo>
                    <a:pt x="57" y="354"/>
                  </a:lnTo>
                  <a:lnTo>
                    <a:pt x="54" y="365"/>
                  </a:lnTo>
                  <a:lnTo>
                    <a:pt x="53" y="375"/>
                  </a:lnTo>
                  <a:lnTo>
                    <a:pt x="52" y="379"/>
                  </a:lnTo>
                  <a:lnTo>
                    <a:pt x="59" y="390"/>
                  </a:lnTo>
                  <a:lnTo>
                    <a:pt x="66" y="400"/>
                  </a:lnTo>
                  <a:lnTo>
                    <a:pt x="73" y="410"/>
                  </a:lnTo>
                  <a:lnTo>
                    <a:pt x="81" y="418"/>
                  </a:lnTo>
                  <a:lnTo>
                    <a:pt x="90" y="426"/>
                  </a:lnTo>
                  <a:lnTo>
                    <a:pt x="99" y="432"/>
                  </a:lnTo>
                  <a:lnTo>
                    <a:pt x="108" y="437"/>
                  </a:lnTo>
                  <a:lnTo>
                    <a:pt x="118" y="441"/>
                  </a:lnTo>
                  <a:lnTo>
                    <a:pt x="129" y="444"/>
                  </a:lnTo>
                  <a:lnTo>
                    <a:pt x="141" y="445"/>
                  </a:lnTo>
                  <a:lnTo>
                    <a:pt x="153" y="446"/>
                  </a:lnTo>
                  <a:lnTo>
                    <a:pt x="166" y="445"/>
                  </a:lnTo>
                  <a:lnTo>
                    <a:pt x="180" y="444"/>
                  </a:lnTo>
                  <a:lnTo>
                    <a:pt x="195" y="440"/>
                  </a:lnTo>
                  <a:lnTo>
                    <a:pt x="210" y="436"/>
                  </a:lnTo>
                  <a:lnTo>
                    <a:pt x="227" y="430"/>
                  </a:lnTo>
                  <a:lnTo>
                    <a:pt x="225" y="423"/>
                  </a:lnTo>
                  <a:lnTo>
                    <a:pt x="221" y="415"/>
                  </a:lnTo>
                  <a:lnTo>
                    <a:pt x="217" y="406"/>
                  </a:lnTo>
                  <a:lnTo>
                    <a:pt x="213" y="396"/>
                  </a:lnTo>
                  <a:lnTo>
                    <a:pt x="210" y="385"/>
                  </a:lnTo>
                  <a:lnTo>
                    <a:pt x="210" y="373"/>
                  </a:lnTo>
                  <a:lnTo>
                    <a:pt x="212" y="360"/>
                  </a:lnTo>
                  <a:lnTo>
                    <a:pt x="217" y="345"/>
                  </a:lnTo>
                  <a:lnTo>
                    <a:pt x="227" y="342"/>
                  </a:lnTo>
                  <a:lnTo>
                    <a:pt x="237" y="339"/>
                  </a:lnTo>
                  <a:lnTo>
                    <a:pt x="246" y="337"/>
                  </a:lnTo>
                  <a:lnTo>
                    <a:pt x="254" y="333"/>
                  </a:lnTo>
                  <a:lnTo>
                    <a:pt x="261" y="329"/>
                  </a:lnTo>
                  <a:lnTo>
                    <a:pt x="267" y="325"/>
                  </a:lnTo>
                  <a:lnTo>
                    <a:pt x="273" y="320"/>
                  </a:lnTo>
                  <a:lnTo>
                    <a:pt x="277" y="315"/>
                  </a:lnTo>
                  <a:lnTo>
                    <a:pt x="284" y="293"/>
                  </a:lnTo>
                  <a:lnTo>
                    <a:pt x="292" y="262"/>
                  </a:lnTo>
                  <a:lnTo>
                    <a:pt x="301" y="227"/>
                  </a:lnTo>
                  <a:lnTo>
                    <a:pt x="311" y="188"/>
                  </a:lnTo>
                  <a:lnTo>
                    <a:pt x="318" y="150"/>
                  </a:lnTo>
                  <a:lnTo>
                    <a:pt x="323" y="114"/>
                  </a:lnTo>
                  <a:lnTo>
                    <a:pt x="325" y="83"/>
                  </a:lnTo>
                  <a:lnTo>
                    <a:pt x="322" y="60"/>
                  </a:lnTo>
                  <a:lnTo>
                    <a:pt x="318" y="51"/>
                  </a:lnTo>
                  <a:lnTo>
                    <a:pt x="315" y="43"/>
                  </a:lnTo>
                  <a:lnTo>
                    <a:pt x="311" y="35"/>
                  </a:lnTo>
                  <a:lnTo>
                    <a:pt x="306" y="28"/>
                  </a:lnTo>
                  <a:lnTo>
                    <a:pt x="301" y="21"/>
                  </a:lnTo>
                  <a:lnTo>
                    <a:pt x="295" y="16"/>
                  </a:lnTo>
                  <a:lnTo>
                    <a:pt x="289" y="11"/>
                  </a:lnTo>
                  <a:lnTo>
                    <a:pt x="281" y="7"/>
                  </a:lnTo>
                  <a:lnTo>
                    <a:pt x="273" y="4"/>
                  </a:lnTo>
                  <a:lnTo>
                    <a:pt x="264" y="1"/>
                  </a:lnTo>
                  <a:lnTo>
                    <a:pt x="254" y="0"/>
                  </a:lnTo>
                  <a:lnTo>
                    <a:pt x="243" y="0"/>
                  </a:lnTo>
                  <a:lnTo>
                    <a:pt x="231" y="0"/>
                  </a:lnTo>
                  <a:lnTo>
                    <a:pt x="218" y="1"/>
                  </a:lnTo>
                  <a:lnTo>
                    <a:pt x="204" y="3"/>
                  </a:lnTo>
                  <a:lnTo>
                    <a:pt x="188" y="6"/>
                  </a:lnTo>
                  <a:lnTo>
                    <a:pt x="172" y="9"/>
                  </a:lnTo>
                  <a:lnTo>
                    <a:pt x="157" y="13"/>
                  </a:lnTo>
                  <a:lnTo>
                    <a:pt x="142" y="17"/>
                  </a:lnTo>
                  <a:lnTo>
                    <a:pt x="127" y="20"/>
                  </a:lnTo>
                  <a:lnTo>
                    <a:pt x="113" y="24"/>
                  </a:lnTo>
                  <a:lnTo>
                    <a:pt x="100" y="28"/>
                  </a:lnTo>
                  <a:lnTo>
                    <a:pt x="88" y="33"/>
                  </a:lnTo>
                  <a:lnTo>
                    <a:pt x="77" y="38"/>
                  </a:lnTo>
                  <a:lnTo>
                    <a:pt x="66" y="44"/>
                  </a:lnTo>
                  <a:lnTo>
                    <a:pt x="58" y="50"/>
                  </a:lnTo>
                  <a:lnTo>
                    <a:pt x="50" y="57"/>
                  </a:lnTo>
                  <a:lnTo>
                    <a:pt x="44" y="65"/>
                  </a:lnTo>
                  <a:lnTo>
                    <a:pt x="39" y="73"/>
                  </a:lnTo>
                  <a:lnTo>
                    <a:pt x="36" y="82"/>
                  </a:lnTo>
                  <a:lnTo>
                    <a:pt x="35" y="93"/>
                  </a:lnTo>
                  <a:lnTo>
                    <a:pt x="35" y="105"/>
                  </a:lnTo>
                  <a:close/>
                </a:path>
              </a:pathLst>
            </a:custGeom>
            <a:solidFill>
              <a:srgbClr val="E5B59E"/>
            </a:solidFill>
            <a:ln w="9525">
              <a:noFill/>
              <a:round/>
              <a:headEnd/>
              <a:tailEnd/>
            </a:ln>
          </p:spPr>
          <p:txBody>
            <a:bodyPr/>
            <a:lstStyle/>
            <a:p>
              <a:endParaRPr lang="pt-BR"/>
            </a:p>
          </p:txBody>
        </p:sp>
        <p:sp>
          <p:nvSpPr>
            <p:cNvPr id="40187" name="Freeform 85"/>
            <p:cNvSpPr>
              <a:spLocks/>
            </p:cNvSpPr>
            <p:nvPr/>
          </p:nvSpPr>
          <p:spPr bwMode="auto">
            <a:xfrm>
              <a:off x="2593" y="1187"/>
              <a:ext cx="466" cy="449"/>
            </a:xfrm>
            <a:custGeom>
              <a:avLst/>
              <a:gdLst>
                <a:gd name="T0" fmla="*/ 47 w 466"/>
                <a:gd name="T1" fmla="*/ 117 h 449"/>
                <a:gd name="T2" fmla="*/ 33 w 466"/>
                <a:gd name="T3" fmla="*/ 148 h 449"/>
                <a:gd name="T4" fmla="*/ 23 w 466"/>
                <a:gd name="T5" fmla="*/ 189 h 449"/>
                <a:gd name="T6" fmla="*/ 20 w 466"/>
                <a:gd name="T7" fmla="*/ 235 h 449"/>
                <a:gd name="T8" fmla="*/ 26 w 466"/>
                <a:gd name="T9" fmla="*/ 279 h 449"/>
                <a:gd name="T10" fmla="*/ 24 w 466"/>
                <a:gd name="T11" fmla="*/ 330 h 449"/>
                <a:gd name="T12" fmla="*/ 17 w 466"/>
                <a:gd name="T13" fmla="*/ 381 h 449"/>
                <a:gd name="T14" fmla="*/ 5 w 466"/>
                <a:gd name="T15" fmla="*/ 423 h 449"/>
                <a:gd name="T16" fmla="*/ 28 w 466"/>
                <a:gd name="T17" fmla="*/ 432 h 449"/>
                <a:gd name="T18" fmla="*/ 91 w 466"/>
                <a:gd name="T19" fmla="*/ 436 h 449"/>
                <a:gd name="T20" fmla="*/ 147 w 466"/>
                <a:gd name="T21" fmla="*/ 433 h 449"/>
                <a:gd name="T22" fmla="*/ 192 w 466"/>
                <a:gd name="T23" fmla="*/ 431 h 449"/>
                <a:gd name="T24" fmla="*/ 170 w 466"/>
                <a:gd name="T25" fmla="*/ 401 h 449"/>
                <a:gd name="T26" fmla="*/ 145 w 466"/>
                <a:gd name="T27" fmla="*/ 363 h 449"/>
                <a:gd name="T28" fmla="*/ 126 w 466"/>
                <a:gd name="T29" fmla="*/ 325 h 449"/>
                <a:gd name="T30" fmla="*/ 114 w 466"/>
                <a:gd name="T31" fmla="*/ 302 h 449"/>
                <a:gd name="T32" fmla="*/ 95 w 466"/>
                <a:gd name="T33" fmla="*/ 288 h 449"/>
                <a:gd name="T34" fmla="*/ 76 w 466"/>
                <a:gd name="T35" fmla="*/ 269 h 449"/>
                <a:gd name="T36" fmla="*/ 63 w 466"/>
                <a:gd name="T37" fmla="*/ 243 h 449"/>
                <a:gd name="T38" fmla="*/ 62 w 466"/>
                <a:gd name="T39" fmla="*/ 217 h 449"/>
                <a:gd name="T40" fmla="*/ 68 w 466"/>
                <a:gd name="T41" fmla="*/ 201 h 449"/>
                <a:gd name="T42" fmla="*/ 80 w 466"/>
                <a:gd name="T43" fmla="*/ 193 h 449"/>
                <a:gd name="T44" fmla="*/ 96 w 466"/>
                <a:gd name="T45" fmla="*/ 194 h 449"/>
                <a:gd name="T46" fmla="*/ 119 w 466"/>
                <a:gd name="T47" fmla="*/ 178 h 449"/>
                <a:gd name="T48" fmla="*/ 188 w 466"/>
                <a:gd name="T49" fmla="*/ 166 h 449"/>
                <a:gd name="T50" fmla="*/ 235 w 466"/>
                <a:gd name="T51" fmla="*/ 162 h 449"/>
                <a:gd name="T52" fmla="*/ 297 w 466"/>
                <a:gd name="T53" fmla="*/ 154 h 449"/>
                <a:gd name="T54" fmla="*/ 348 w 466"/>
                <a:gd name="T55" fmla="*/ 153 h 449"/>
                <a:gd name="T56" fmla="*/ 397 w 466"/>
                <a:gd name="T57" fmla="*/ 166 h 449"/>
                <a:gd name="T58" fmla="*/ 398 w 466"/>
                <a:gd name="T59" fmla="*/ 204 h 449"/>
                <a:gd name="T60" fmla="*/ 395 w 466"/>
                <a:gd name="T61" fmla="*/ 277 h 449"/>
                <a:gd name="T62" fmla="*/ 379 w 466"/>
                <a:gd name="T63" fmla="*/ 358 h 449"/>
                <a:gd name="T64" fmla="*/ 343 w 466"/>
                <a:gd name="T65" fmla="*/ 417 h 449"/>
                <a:gd name="T66" fmla="*/ 421 w 466"/>
                <a:gd name="T67" fmla="*/ 421 h 449"/>
                <a:gd name="T68" fmla="*/ 458 w 466"/>
                <a:gd name="T69" fmla="*/ 413 h 449"/>
                <a:gd name="T70" fmla="*/ 443 w 466"/>
                <a:gd name="T71" fmla="*/ 356 h 449"/>
                <a:gd name="T72" fmla="*/ 431 w 466"/>
                <a:gd name="T73" fmla="*/ 290 h 449"/>
                <a:gd name="T74" fmla="*/ 428 w 466"/>
                <a:gd name="T75" fmla="*/ 225 h 449"/>
                <a:gd name="T76" fmla="*/ 438 w 466"/>
                <a:gd name="T77" fmla="*/ 174 h 449"/>
                <a:gd name="T78" fmla="*/ 440 w 466"/>
                <a:gd name="T79" fmla="*/ 134 h 449"/>
                <a:gd name="T80" fmla="*/ 435 w 466"/>
                <a:gd name="T81" fmla="*/ 102 h 449"/>
                <a:gd name="T82" fmla="*/ 425 w 466"/>
                <a:gd name="T83" fmla="*/ 78 h 449"/>
                <a:gd name="T84" fmla="*/ 416 w 466"/>
                <a:gd name="T85" fmla="*/ 63 h 449"/>
                <a:gd name="T86" fmla="*/ 409 w 466"/>
                <a:gd name="T87" fmla="*/ 51 h 449"/>
                <a:gd name="T88" fmla="*/ 399 w 466"/>
                <a:gd name="T89" fmla="*/ 38 h 449"/>
                <a:gd name="T90" fmla="*/ 385 w 466"/>
                <a:gd name="T91" fmla="*/ 24 h 449"/>
                <a:gd name="T92" fmla="*/ 364 w 466"/>
                <a:gd name="T93" fmla="*/ 12 h 449"/>
                <a:gd name="T94" fmla="*/ 337 w 466"/>
                <a:gd name="T95" fmla="*/ 3 h 449"/>
                <a:gd name="T96" fmla="*/ 300 w 466"/>
                <a:gd name="T97" fmla="*/ 0 h 449"/>
                <a:gd name="T98" fmla="*/ 252 w 466"/>
                <a:gd name="T99" fmla="*/ 3 h 449"/>
                <a:gd name="T100" fmla="*/ 211 w 466"/>
                <a:gd name="T101" fmla="*/ 10 h 449"/>
                <a:gd name="T102" fmla="*/ 187 w 466"/>
                <a:gd name="T103" fmla="*/ 15 h 449"/>
                <a:gd name="T104" fmla="*/ 164 w 466"/>
                <a:gd name="T105" fmla="*/ 23 h 449"/>
                <a:gd name="T106" fmla="*/ 144 w 466"/>
                <a:gd name="T107" fmla="*/ 33 h 449"/>
                <a:gd name="T108" fmla="*/ 124 w 466"/>
                <a:gd name="T109" fmla="*/ 45 h 449"/>
                <a:gd name="T110" fmla="*/ 104 w 466"/>
                <a:gd name="T111" fmla="*/ 60 h 449"/>
                <a:gd name="T112" fmla="*/ 84 w 466"/>
                <a:gd name="T113" fmla="*/ 76 h 449"/>
                <a:gd name="T114" fmla="*/ 64 w 466"/>
                <a:gd name="T115" fmla="*/ 97 h 4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449"/>
                <a:gd name="T176" fmla="*/ 466 w 466"/>
                <a:gd name="T177" fmla="*/ 449 h 4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449">
                  <a:moveTo>
                    <a:pt x="54" y="108"/>
                  </a:moveTo>
                  <a:lnTo>
                    <a:pt x="47" y="117"/>
                  </a:lnTo>
                  <a:lnTo>
                    <a:pt x="39" y="131"/>
                  </a:lnTo>
                  <a:lnTo>
                    <a:pt x="33" y="148"/>
                  </a:lnTo>
                  <a:lnTo>
                    <a:pt x="27" y="167"/>
                  </a:lnTo>
                  <a:lnTo>
                    <a:pt x="23" y="189"/>
                  </a:lnTo>
                  <a:lnTo>
                    <a:pt x="20" y="212"/>
                  </a:lnTo>
                  <a:lnTo>
                    <a:pt x="20" y="235"/>
                  </a:lnTo>
                  <a:lnTo>
                    <a:pt x="23" y="257"/>
                  </a:lnTo>
                  <a:lnTo>
                    <a:pt x="26" y="279"/>
                  </a:lnTo>
                  <a:lnTo>
                    <a:pt x="26" y="305"/>
                  </a:lnTo>
                  <a:lnTo>
                    <a:pt x="24" y="330"/>
                  </a:lnTo>
                  <a:lnTo>
                    <a:pt x="22" y="356"/>
                  </a:lnTo>
                  <a:lnTo>
                    <a:pt x="17" y="381"/>
                  </a:lnTo>
                  <a:lnTo>
                    <a:pt x="11" y="404"/>
                  </a:lnTo>
                  <a:lnTo>
                    <a:pt x="5" y="423"/>
                  </a:lnTo>
                  <a:lnTo>
                    <a:pt x="0" y="437"/>
                  </a:lnTo>
                  <a:lnTo>
                    <a:pt x="28" y="432"/>
                  </a:lnTo>
                  <a:lnTo>
                    <a:pt x="70" y="449"/>
                  </a:lnTo>
                  <a:lnTo>
                    <a:pt x="91" y="436"/>
                  </a:lnTo>
                  <a:lnTo>
                    <a:pt x="126" y="449"/>
                  </a:lnTo>
                  <a:lnTo>
                    <a:pt x="147" y="433"/>
                  </a:lnTo>
                  <a:lnTo>
                    <a:pt x="201" y="441"/>
                  </a:lnTo>
                  <a:lnTo>
                    <a:pt x="192" y="431"/>
                  </a:lnTo>
                  <a:lnTo>
                    <a:pt x="181" y="417"/>
                  </a:lnTo>
                  <a:lnTo>
                    <a:pt x="170" y="401"/>
                  </a:lnTo>
                  <a:lnTo>
                    <a:pt x="157" y="382"/>
                  </a:lnTo>
                  <a:lnTo>
                    <a:pt x="145" y="363"/>
                  </a:lnTo>
                  <a:lnTo>
                    <a:pt x="134" y="344"/>
                  </a:lnTo>
                  <a:lnTo>
                    <a:pt x="126" y="325"/>
                  </a:lnTo>
                  <a:lnTo>
                    <a:pt x="121" y="308"/>
                  </a:lnTo>
                  <a:lnTo>
                    <a:pt x="114" y="302"/>
                  </a:lnTo>
                  <a:lnTo>
                    <a:pt x="105" y="296"/>
                  </a:lnTo>
                  <a:lnTo>
                    <a:pt x="95" y="288"/>
                  </a:lnTo>
                  <a:lnTo>
                    <a:pt x="85" y="280"/>
                  </a:lnTo>
                  <a:lnTo>
                    <a:pt x="76" y="269"/>
                  </a:lnTo>
                  <a:lnTo>
                    <a:pt x="68" y="257"/>
                  </a:lnTo>
                  <a:lnTo>
                    <a:pt x="63" y="243"/>
                  </a:lnTo>
                  <a:lnTo>
                    <a:pt x="61" y="227"/>
                  </a:lnTo>
                  <a:lnTo>
                    <a:pt x="62" y="217"/>
                  </a:lnTo>
                  <a:lnTo>
                    <a:pt x="65" y="208"/>
                  </a:lnTo>
                  <a:lnTo>
                    <a:pt x="68" y="201"/>
                  </a:lnTo>
                  <a:lnTo>
                    <a:pt x="73" y="196"/>
                  </a:lnTo>
                  <a:lnTo>
                    <a:pt x="80" y="193"/>
                  </a:lnTo>
                  <a:lnTo>
                    <a:pt x="88" y="192"/>
                  </a:lnTo>
                  <a:lnTo>
                    <a:pt x="96" y="194"/>
                  </a:lnTo>
                  <a:lnTo>
                    <a:pt x="106" y="198"/>
                  </a:lnTo>
                  <a:lnTo>
                    <a:pt x="119" y="178"/>
                  </a:lnTo>
                  <a:lnTo>
                    <a:pt x="155" y="160"/>
                  </a:lnTo>
                  <a:lnTo>
                    <a:pt x="188" y="166"/>
                  </a:lnTo>
                  <a:lnTo>
                    <a:pt x="212" y="136"/>
                  </a:lnTo>
                  <a:lnTo>
                    <a:pt x="235" y="162"/>
                  </a:lnTo>
                  <a:lnTo>
                    <a:pt x="270" y="137"/>
                  </a:lnTo>
                  <a:lnTo>
                    <a:pt x="297" y="154"/>
                  </a:lnTo>
                  <a:lnTo>
                    <a:pt x="323" y="132"/>
                  </a:lnTo>
                  <a:lnTo>
                    <a:pt x="348" y="153"/>
                  </a:lnTo>
                  <a:lnTo>
                    <a:pt x="375" y="133"/>
                  </a:lnTo>
                  <a:lnTo>
                    <a:pt x="397" y="166"/>
                  </a:lnTo>
                  <a:lnTo>
                    <a:pt x="398" y="179"/>
                  </a:lnTo>
                  <a:lnTo>
                    <a:pt x="398" y="204"/>
                  </a:lnTo>
                  <a:lnTo>
                    <a:pt x="398" y="238"/>
                  </a:lnTo>
                  <a:lnTo>
                    <a:pt x="395" y="277"/>
                  </a:lnTo>
                  <a:lnTo>
                    <a:pt x="389" y="318"/>
                  </a:lnTo>
                  <a:lnTo>
                    <a:pt x="379" y="358"/>
                  </a:lnTo>
                  <a:lnTo>
                    <a:pt x="364" y="392"/>
                  </a:lnTo>
                  <a:lnTo>
                    <a:pt x="343" y="417"/>
                  </a:lnTo>
                  <a:lnTo>
                    <a:pt x="403" y="433"/>
                  </a:lnTo>
                  <a:lnTo>
                    <a:pt x="421" y="421"/>
                  </a:lnTo>
                  <a:lnTo>
                    <a:pt x="466" y="433"/>
                  </a:lnTo>
                  <a:lnTo>
                    <a:pt x="458" y="413"/>
                  </a:lnTo>
                  <a:lnTo>
                    <a:pt x="450" y="387"/>
                  </a:lnTo>
                  <a:lnTo>
                    <a:pt x="443" y="356"/>
                  </a:lnTo>
                  <a:lnTo>
                    <a:pt x="436" y="324"/>
                  </a:lnTo>
                  <a:lnTo>
                    <a:pt x="431" y="290"/>
                  </a:lnTo>
                  <a:lnTo>
                    <a:pt x="428" y="256"/>
                  </a:lnTo>
                  <a:lnTo>
                    <a:pt x="428" y="225"/>
                  </a:lnTo>
                  <a:lnTo>
                    <a:pt x="432" y="198"/>
                  </a:lnTo>
                  <a:lnTo>
                    <a:pt x="438" y="174"/>
                  </a:lnTo>
                  <a:lnTo>
                    <a:pt x="440" y="153"/>
                  </a:lnTo>
                  <a:lnTo>
                    <a:pt x="440" y="134"/>
                  </a:lnTo>
                  <a:lnTo>
                    <a:pt x="439" y="117"/>
                  </a:lnTo>
                  <a:lnTo>
                    <a:pt x="435" y="102"/>
                  </a:lnTo>
                  <a:lnTo>
                    <a:pt x="431" y="90"/>
                  </a:lnTo>
                  <a:lnTo>
                    <a:pt x="425" y="78"/>
                  </a:lnTo>
                  <a:lnTo>
                    <a:pt x="420" y="68"/>
                  </a:lnTo>
                  <a:lnTo>
                    <a:pt x="416" y="63"/>
                  </a:lnTo>
                  <a:lnTo>
                    <a:pt x="413" y="57"/>
                  </a:lnTo>
                  <a:lnTo>
                    <a:pt x="409" y="51"/>
                  </a:lnTo>
                  <a:lnTo>
                    <a:pt x="405" y="45"/>
                  </a:lnTo>
                  <a:lnTo>
                    <a:pt x="399" y="38"/>
                  </a:lnTo>
                  <a:lnTo>
                    <a:pt x="393" y="31"/>
                  </a:lnTo>
                  <a:lnTo>
                    <a:pt x="385" y="24"/>
                  </a:lnTo>
                  <a:lnTo>
                    <a:pt x="375" y="18"/>
                  </a:lnTo>
                  <a:lnTo>
                    <a:pt x="364" y="12"/>
                  </a:lnTo>
                  <a:lnTo>
                    <a:pt x="352" y="7"/>
                  </a:lnTo>
                  <a:lnTo>
                    <a:pt x="337" y="3"/>
                  </a:lnTo>
                  <a:lnTo>
                    <a:pt x="319" y="1"/>
                  </a:lnTo>
                  <a:lnTo>
                    <a:pt x="300" y="0"/>
                  </a:lnTo>
                  <a:lnTo>
                    <a:pt x="277" y="0"/>
                  </a:lnTo>
                  <a:lnTo>
                    <a:pt x="252" y="3"/>
                  </a:lnTo>
                  <a:lnTo>
                    <a:pt x="224" y="7"/>
                  </a:lnTo>
                  <a:lnTo>
                    <a:pt x="211" y="10"/>
                  </a:lnTo>
                  <a:lnTo>
                    <a:pt x="198" y="12"/>
                  </a:lnTo>
                  <a:lnTo>
                    <a:pt x="187" y="15"/>
                  </a:lnTo>
                  <a:lnTo>
                    <a:pt x="175" y="19"/>
                  </a:lnTo>
                  <a:lnTo>
                    <a:pt x="164" y="23"/>
                  </a:lnTo>
                  <a:lnTo>
                    <a:pt x="154" y="28"/>
                  </a:lnTo>
                  <a:lnTo>
                    <a:pt x="144" y="33"/>
                  </a:lnTo>
                  <a:lnTo>
                    <a:pt x="133" y="39"/>
                  </a:lnTo>
                  <a:lnTo>
                    <a:pt x="124" y="45"/>
                  </a:lnTo>
                  <a:lnTo>
                    <a:pt x="114" y="52"/>
                  </a:lnTo>
                  <a:lnTo>
                    <a:pt x="104" y="60"/>
                  </a:lnTo>
                  <a:lnTo>
                    <a:pt x="94" y="68"/>
                  </a:lnTo>
                  <a:lnTo>
                    <a:pt x="84" y="76"/>
                  </a:lnTo>
                  <a:lnTo>
                    <a:pt x="75" y="86"/>
                  </a:lnTo>
                  <a:lnTo>
                    <a:pt x="64" y="97"/>
                  </a:lnTo>
                  <a:lnTo>
                    <a:pt x="54" y="108"/>
                  </a:lnTo>
                  <a:close/>
                </a:path>
              </a:pathLst>
            </a:custGeom>
            <a:solidFill>
              <a:srgbClr val="512B19"/>
            </a:solidFill>
            <a:ln w="9525">
              <a:noFill/>
              <a:round/>
              <a:headEnd/>
              <a:tailEnd/>
            </a:ln>
          </p:spPr>
          <p:txBody>
            <a:bodyPr/>
            <a:lstStyle/>
            <a:p>
              <a:endParaRPr lang="pt-BR"/>
            </a:p>
          </p:txBody>
        </p:sp>
        <p:sp>
          <p:nvSpPr>
            <p:cNvPr id="40188" name="Freeform 86"/>
            <p:cNvSpPr>
              <a:spLocks/>
            </p:cNvSpPr>
            <p:nvPr/>
          </p:nvSpPr>
          <p:spPr bwMode="auto">
            <a:xfrm>
              <a:off x="2497" y="1016"/>
              <a:ext cx="555" cy="284"/>
            </a:xfrm>
            <a:custGeom>
              <a:avLst/>
              <a:gdLst>
                <a:gd name="T0" fmla="*/ 201 w 555"/>
                <a:gd name="T1" fmla="*/ 6 h 284"/>
                <a:gd name="T2" fmla="*/ 184 w 555"/>
                <a:gd name="T3" fmla="*/ 27 h 284"/>
                <a:gd name="T4" fmla="*/ 158 w 555"/>
                <a:gd name="T5" fmla="*/ 58 h 284"/>
                <a:gd name="T6" fmla="*/ 126 w 555"/>
                <a:gd name="T7" fmla="*/ 96 h 284"/>
                <a:gd name="T8" fmla="*/ 92 w 555"/>
                <a:gd name="T9" fmla="*/ 138 h 284"/>
                <a:gd name="T10" fmla="*/ 58 w 555"/>
                <a:gd name="T11" fmla="*/ 178 h 284"/>
                <a:gd name="T12" fmla="*/ 29 w 555"/>
                <a:gd name="T13" fmla="*/ 214 h 284"/>
                <a:gd name="T14" fmla="*/ 7 w 555"/>
                <a:gd name="T15" fmla="*/ 242 h 284"/>
                <a:gd name="T16" fmla="*/ 3 w 555"/>
                <a:gd name="T17" fmla="*/ 253 h 284"/>
                <a:gd name="T18" fmla="*/ 10 w 555"/>
                <a:gd name="T19" fmla="*/ 257 h 284"/>
                <a:gd name="T20" fmla="*/ 19 w 555"/>
                <a:gd name="T21" fmla="*/ 262 h 284"/>
                <a:gd name="T22" fmla="*/ 31 w 555"/>
                <a:gd name="T23" fmla="*/ 266 h 284"/>
                <a:gd name="T24" fmla="*/ 45 w 555"/>
                <a:gd name="T25" fmla="*/ 271 h 284"/>
                <a:gd name="T26" fmla="*/ 62 w 555"/>
                <a:gd name="T27" fmla="*/ 275 h 284"/>
                <a:gd name="T28" fmla="*/ 82 w 555"/>
                <a:gd name="T29" fmla="*/ 279 h 284"/>
                <a:gd name="T30" fmla="*/ 104 w 555"/>
                <a:gd name="T31" fmla="*/ 283 h 284"/>
                <a:gd name="T32" fmla="*/ 118 w 555"/>
                <a:gd name="T33" fmla="*/ 284 h 284"/>
                <a:gd name="T34" fmla="*/ 121 w 555"/>
                <a:gd name="T35" fmla="*/ 282 h 284"/>
                <a:gd name="T36" fmla="*/ 129 w 555"/>
                <a:gd name="T37" fmla="*/ 279 h 284"/>
                <a:gd name="T38" fmla="*/ 142 w 555"/>
                <a:gd name="T39" fmla="*/ 278 h 284"/>
                <a:gd name="T40" fmla="*/ 158 w 555"/>
                <a:gd name="T41" fmla="*/ 270 h 284"/>
                <a:gd name="T42" fmla="*/ 180 w 555"/>
                <a:gd name="T43" fmla="*/ 247 h 284"/>
                <a:gd name="T44" fmla="*/ 207 w 555"/>
                <a:gd name="T45" fmla="*/ 221 h 284"/>
                <a:gd name="T46" fmla="*/ 240 w 555"/>
                <a:gd name="T47" fmla="*/ 196 h 284"/>
                <a:gd name="T48" fmla="*/ 279 w 555"/>
                <a:gd name="T49" fmla="*/ 175 h 284"/>
                <a:gd name="T50" fmla="*/ 324 w 555"/>
                <a:gd name="T51" fmla="*/ 160 h 284"/>
                <a:gd name="T52" fmla="*/ 376 w 555"/>
                <a:gd name="T53" fmla="*/ 156 h 284"/>
                <a:gd name="T54" fmla="*/ 433 w 555"/>
                <a:gd name="T55" fmla="*/ 164 h 284"/>
                <a:gd name="T56" fmla="*/ 476 w 555"/>
                <a:gd name="T57" fmla="*/ 166 h 284"/>
                <a:gd name="T58" fmla="*/ 503 w 555"/>
                <a:gd name="T59" fmla="*/ 142 h 284"/>
                <a:gd name="T60" fmla="*/ 528 w 555"/>
                <a:gd name="T61" fmla="*/ 114 h 284"/>
                <a:gd name="T62" fmla="*/ 548 w 555"/>
                <a:gd name="T63" fmla="*/ 84 h 284"/>
                <a:gd name="T64" fmla="*/ 547 w 555"/>
                <a:gd name="T65" fmla="*/ 67 h 284"/>
                <a:gd name="T66" fmla="*/ 516 w 555"/>
                <a:gd name="T67" fmla="*/ 61 h 284"/>
                <a:gd name="T68" fmla="*/ 471 w 555"/>
                <a:gd name="T69" fmla="*/ 51 h 284"/>
                <a:gd name="T70" fmla="*/ 416 w 555"/>
                <a:gd name="T71" fmla="*/ 40 h 284"/>
                <a:gd name="T72" fmla="*/ 358 w 555"/>
                <a:gd name="T73" fmla="*/ 28 h 284"/>
                <a:gd name="T74" fmla="*/ 301 w 555"/>
                <a:gd name="T75" fmla="*/ 17 h 284"/>
                <a:gd name="T76" fmla="*/ 252 w 555"/>
                <a:gd name="T77" fmla="*/ 8 h 284"/>
                <a:gd name="T78" fmla="*/ 216 w 555"/>
                <a:gd name="T79" fmla="*/ 2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5"/>
                <a:gd name="T121" fmla="*/ 0 h 284"/>
                <a:gd name="T122" fmla="*/ 555 w 555"/>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5" h="284">
                  <a:moveTo>
                    <a:pt x="205" y="0"/>
                  </a:moveTo>
                  <a:lnTo>
                    <a:pt x="201" y="6"/>
                  </a:lnTo>
                  <a:lnTo>
                    <a:pt x="194" y="15"/>
                  </a:lnTo>
                  <a:lnTo>
                    <a:pt x="184" y="27"/>
                  </a:lnTo>
                  <a:lnTo>
                    <a:pt x="172" y="42"/>
                  </a:lnTo>
                  <a:lnTo>
                    <a:pt x="158" y="58"/>
                  </a:lnTo>
                  <a:lnTo>
                    <a:pt x="142" y="77"/>
                  </a:lnTo>
                  <a:lnTo>
                    <a:pt x="126" y="96"/>
                  </a:lnTo>
                  <a:lnTo>
                    <a:pt x="109" y="117"/>
                  </a:lnTo>
                  <a:lnTo>
                    <a:pt x="92" y="138"/>
                  </a:lnTo>
                  <a:lnTo>
                    <a:pt x="75" y="159"/>
                  </a:lnTo>
                  <a:lnTo>
                    <a:pt x="58" y="178"/>
                  </a:lnTo>
                  <a:lnTo>
                    <a:pt x="43" y="197"/>
                  </a:lnTo>
                  <a:lnTo>
                    <a:pt x="29" y="214"/>
                  </a:lnTo>
                  <a:lnTo>
                    <a:pt x="17" y="230"/>
                  </a:lnTo>
                  <a:lnTo>
                    <a:pt x="7" y="242"/>
                  </a:lnTo>
                  <a:lnTo>
                    <a:pt x="0" y="251"/>
                  </a:lnTo>
                  <a:lnTo>
                    <a:pt x="3" y="253"/>
                  </a:lnTo>
                  <a:lnTo>
                    <a:pt x="6" y="255"/>
                  </a:lnTo>
                  <a:lnTo>
                    <a:pt x="10" y="257"/>
                  </a:lnTo>
                  <a:lnTo>
                    <a:pt x="14" y="259"/>
                  </a:lnTo>
                  <a:lnTo>
                    <a:pt x="19" y="262"/>
                  </a:lnTo>
                  <a:lnTo>
                    <a:pt x="25" y="264"/>
                  </a:lnTo>
                  <a:lnTo>
                    <a:pt x="31" y="266"/>
                  </a:lnTo>
                  <a:lnTo>
                    <a:pt x="37" y="269"/>
                  </a:lnTo>
                  <a:lnTo>
                    <a:pt x="45" y="271"/>
                  </a:lnTo>
                  <a:lnTo>
                    <a:pt x="53" y="273"/>
                  </a:lnTo>
                  <a:lnTo>
                    <a:pt x="62" y="275"/>
                  </a:lnTo>
                  <a:lnTo>
                    <a:pt x="71" y="277"/>
                  </a:lnTo>
                  <a:lnTo>
                    <a:pt x="82" y="279"/>
                  </a:lnTo>
                  <a:lnTo>
                    <a:pt x="93" y="281"/>
                  </a:lnTo>
                  <a:lnTo>
                    <a:pt x="104" y="283"/>
                  </a:lnTo>
                  <a:lnTo>
                    <a:pt x="117" y="284"/>
                  </a:lnTo>
                  <a:lnTo>
                    <a:pt x="118" y="284"/>
                  </a:lnTo>
                  <a:lnTo>
                    <a:pt x="119" y="283"/>
                  </a:lnTo>
                  <a:lnTo>
                    <a:pt x="121" y="282"/>
                  </a:lnTo>
                  <a:lnTo>
                    <a:pt x="125" y="280"/>
                  </a:lnTo>
                  <a:lnTo>
                    <a:pt x="129" y="279"/>
                  </a:lnTo>
                  <a:lnTo>
                    <a:pt x="135" y="278"/>
                  </a:lnTo>
                  <a:lnTo>
                    <a:pt x="142" y="278"/>
                  </a:lnTo>
                  <a:lnTo>
                    <a:pt x="150" y="279"/>
                  </a:lnTo>
                  <a:lnTo>
                    <a:pt x="158" y="270"/>
                  </a:lnTo>
                  <a:lnTo>
                    <a:pt x="168" y="259"/>
                  </a:lnTo>
                  <a:lnTo>
                    <a:pt x="180" y="247"/>
                  </a:lnTo>
                  <a:lnTo>
                    <a:pt x="192" y="234"/>
                  </a:lnTo>
                  <a:lnTo>
                    <a:pt x="207" y="221"/>
                  </a:lnTo>
                  <a:lnTo>
                    <a:pt x="223" y="209"/>
                  </a:lnTo>
                  <a:lnTo>
                    <a:pt x="240" y="196"/>
                  </a:lnTo>
                  <a:lnTo>
                    <a:pt x="259" y="185"/>
                  </a:lnTo>
                  <a:lnTo>
                    <a:pt x="279" y="175"/>
                  </a:lnTo>
                  <a:lnTo>
                    <a:pt x="301" y="166"/>
                  </a:lnTo>
                  <a:lnTo>
                    <a:pt x="324" y="160"/>
                  </a:lnTo>
                  <a:lnTo>
                    <a:pt x="349" y="156"/>
                  </a:lnTo>
                  <a:lnTo>
                    <a:pt x="376" y="156"/>
                  </a:lnTo>
                  <a:lnTo>
                    <a:pt x="404" y="158"/>
                  </a:lnTo>
                  <a:lnTo>
                    <a:pt x="433" y="164"/>
                  </a:lnTo>
                  <a:lnTo>
                    <a:pt x="464" y="175"/>
                  </a:lnTo>
                  <a:lnTo>
                    <a:pt x="476" y="166"/>
                  </a:lnTo>
                  <a:lnTo>
                    <a:pt x="490" y="155"/>
                  </a:lnTo>
                  <a:lnTo>
                    <a:pt x="503" y="142"/>
                  </a:lnTo>
                  <a:lnTo>
                    <a:pt x="516" y="128"/>
                  </a:lnTo>
                  <a:lnTo>
                    <a:pt x="528" y="114"/>
                  </a:lnTo>
                  <a:lnTo>
                    <a:pt x="539" y="99"/>
                  </a:lnTo>
                  <a:lnTo>
                    <a:pt x="548" y="84"/>
                  </a:lnTo>
                  <a:lnTo>
                    <a:pt x="555" y="69"/>
                  </a:lnTo>
                  <a:lnTo>
                    <a:pt x="547" y="67"/>
                  </a:lnTo>
                  <a:lnTo>
                    <a:pt x="534" y="64"/>
                  </a:lnTo>
                  <a:lnTo>
                    <a:pt x="516" y="61"/>
                  </a:lnTo>
                  <a:lnTo>
                    <a:pt x="495" y="56"/>
                  </a:lnTo>
                  <a:lnTo>
                    <a:pt x="471" y="51"/>
                  </a:lnTo>
                  <a:lnTo>
                    <a:pt x="444" y="46"/>
                  </a:lnTo>
                  <a:lnTo>
                    <a:pt x="416" y="40"/>
                  </a:lnTo>
                  <a:lnTo>
                    <a:pt x="387" y="34"/>
                  </a:lnTo>
                  <a:lnTo>
                    <a:pt x="358" y="28"/>
                  </a:lnTo>
                  <a:lnTo>
                    <a:pt x="329" y="23"/>
                  </a:lnTo>
                  <a:lnTo>
                    <a:pt x="301" y="17"/>
                  </a:lnTo>
                  <a:lnTo>
                    <a:pt x="275" y="12"/>
                  </a:lnTo>
                  <a:lnTo>
                    <a:pt x="252" y="8"/>
                  </a:lnTo>
                  <a:lnTo>
                    <a:pt x="232" y="4"/>
                  </a:lnTo>
                  <a:lnTo>
                    <a:pt x="216" y="2"/>
                  </a:lnTo>
                  <a:lnTo>
                    <a:pt x="205" y="0"/>
                  </a:lnTo>
                  <a:close/>
                </a:path>
              </a:pathLst>
            </a:custGeom>
            <a:solidFill>
              <a:srgbClr val="3F9EFF"/>
            </a:solidFill>
            <a:ln w="9525">
              <a:noFill/>
              <a:round/>
              <a:headEnd/>
              <a:tailEnd/>
            </a:ln>
          </p:spPr>
          <p:txBody>
            <a:bodyPr/>
            <a:lstStyle/>
            <a:p>
              <a:endParaRPr lang="pt-BR"/>
            </a:p>
          </p:txBody>
        </p:sp>
        <p:sp>
          <p:nvSpPr>
            <p:cNvPr id="40189" name="Freeform 87"/>
            <p:cNvSpPr>
              <a:spLocks/>
            </p:cNvSpPr>
            <p:nvPr/>
          </p:nvSpPr>
          <p:spPr bwMode="auto">
            <a:xfrm>
              <a:off x="2946" y="1381"/>
              <a:ext cx="15" cy="34"/>
            </a:xfrm>
            <a:custGeom>
              <a:avLst/>
              <a:gdLst>
                <a:gd name="T0" fmla="*/ 8 w 15"/>
                <a:gd name="T1" fmla="*/ 0 h 34"/>
                <a:gd name="T2" fmla="*/ 12 w 15"/>
                <a:gd name="T3" fmla="*/ 5 h 34"/>
                <a:gd name="T4" fmla="*/ 15 w 15"/>
                <a:gd name="T5" fmla="*/ 17 h 34"/>
                <a:gd name="T6" fmla="*/ 14 w 15"/>
                <a:gd name="T7" fmla="*/ 29 h 34"/>
                <a:gd name="T8" fmla="*/ 8 w 15"/>
                <a:gd name="T9" fmla="*/ 34 h 34"/>
                <a:gd name="T10" fmla="*/ 3 w 15"/>
                <a:gd name="T11" fmla="*/ 28 h 34"/>
                <a:gd name="T12" fmla="*/ 0 w 15"/>
                <a:gd name="T13" fmla="*/ 17 h 34"/>
                <a:gd name="T14" fmla="*/ 2 w 15"/>
                <a:gd name="T15" fmla="*/ 5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2" y="5"/>
                  </a:lnTo>
                  <a:lnTo>
                    <a:pt x="15" y="17"/>
                  </a:lnTo>
                  <a:lnTo>
                    <a:pt x="14" y="29"/>
                  </a:lnTo>
                  <a:lnTo>
                    <a:pt x="8" y="34"/>
                  </a:lnTo>
                  <a:lnTo>
                    <a:pt x="3" y="28"/>
                  </a:lnTo>
                  <a:lnTo>
                    <a:pt x="0" y="17"/>
                  </a:lnTo>
                  <a:lnTo>
                    <a:pt x="2" y="5"/>
                  </a:lnTo>
                  <a:lnTo>
                    <a:pt x="8" y="0"/>
                  </a:lnTo>
                  <a:close/>
                </a:path>
              </a:pathLst>
            </a:custGeom>
            <a:solidFill>
              <a:srgbClr val="000000"/>
            </a:solidFill>
            <a:ln w="9525">
              <a:noFill/>
              <a:round/>
              <a:headEnd/>
              <a:tailEnd/>
            </a:ln>
          </p:spPr>
          <p:txBody>
            <a:bodyPr/>
            <a:lstStyle/>
            <a:p>
              <a:endParaRPr lang="pt-BR"/>
            </a:p>
          </p:txBody>
        </p:sp>
        <p:sp>
          <p:nvSpPr>
            <p:cNvPr id="40190" name="Freeform 88"/>
            <p:cNvSpPr>
              <a:spLocks/>
            </p:cNvSpPr>
            <p:nvPr/>
          </p:nvSpPr>
          <p:spPr bwMode="auto">
            <a:xfrm>
              <a:off x="2813" y="1392"/>
              <a:ext cx="15" cy="34"/>
            </a:xfrm>
            <a:custGeom>
              <a:avLst/>
              <a:gdLst>
                <a:gd name="T0" fmla="*/ 8 w 15"/>
                <a:gd name="T1" fmla="*/ 0 h 34"/>
                <a:gd name="T2" fmla="*/ 13 w 15"/>
                <a:gd name="T3" fmla="*/ 6 h 34"/>
                <a:gd name="T4" fmla="*/ 15 w 15"/>
                <a:gd name="T5" fmla="*/ 17 h 34"/>
                <a:gd name="T6" fmla="*/ 14 w 15"/>
                <a:gd name="T7" fmla="*/ 29 h 34"/>
                <a:gd name="T8" fmla="*/ 8 w 15"/>
                <a:gd name="T9" fmla="*/ 34 h 34"/>
                <a:gd name="T10" fmla="*/ 3 w 15"/>
                <a:gd name="T11" fmla="*/ 29 h 34"/>
                <a:gd name="T12" fmla="*/ 0 w 15"/>
                <a:gd name="T13" fmla="*/ 17 h 34"/>
                <a:gd name="T14" fmla="*/ 2 w 15"/>
                <a:gd name="T15" fmla="*/ 6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3" y="6"/>
                  </a:lnTo>
                  <a:lnTo>
                    <a:pt x="15" y="17"/>
                  </a:lnTo>
                  <a:lnTo>
                    <a:pt x="14" y="29"/>
                  </a:lnTo>
                  <a:lnTo>
                    <a:pt x="8" y="34"/>
                  </a:lnTo>
                  <a:lnTo>
                    <a:pt x="3" y="29"/>
                  </a:lnTo>
                  <a:lnTo>
                    <a:pt x="0" y="17"/>
                  </a:lnTo>
                  <a:lnTo>
                    <a:pt x="2" y="6"/>
                  </a:lnTo>
                  <a:lnTo>
                    <a:pt x="8" y="0"/>
                  </a:lnTo>
                  <a:close/>
                </a:path>
              </a:pathLst>
            </a:custGeom>
            <a:solidFill>
              <a:srgbClr val="000000"/>
            </a:solidFill>
            <a:ln w="9525">
              <a:noFill/>
              <a:round/>
              <a:headEnd/>
              <a:tailEnd/>
            </a:ln>
          </p:spPr>
          <p:txBody>
            <a:bodyPr/>
            <a:lstStyle/>
            <a:p>
              <a:endParaRPr lang="pt-BR"/>
            </a:p>
          </p:txBody>
        </p:sp>
        <p:sp>
          <p:nvSpPr>
            <p:cNvPr id="40191" name="Freeform 89"/>
            <p:cNvSpPr>
              <a:spLocks/>
            </p:cNvSpPr>
            <p:nvPr/>
          </p:nvSpPr>
          <p:spPr bwMode="auto">
            <a:xfrm>
              <a:off x="2773" y="1326"/>
              <a:ext cx="223" cy="304"/>
            </a:xfrm>
            <a:custGeom>
              <a:avLst/>
              <a:gdLst>
                <a:gd name="T0" fmla="*/ 0 w 223"/>
                <a:gd name="T1" fmla="*/ 247 h 304"/>
                <a:gd name="T2" fmla="*/ 2 w 223"/>
                <a:gd name="T3" fmla="*/ 250 h 304"/>
                <a:gd name="T4" fmla="*/ 5 w 223"/>
                <a:gd name="T5" fmla="*/ 255 h 304"/>
                <a:gd name="T6" fmla="*/ 10 w 223"/>
                <a:gd name="T7" fmla="*/ 260 h 304"/>
                <a:gd name="T8" fmla="*/ 17 w 223"/>
                <a:gd name="T9" fmla="*/ 266 h 304"/>
                <a:gd name="T10" fmla="*/ 25 w 223"/>
                <a:gd name="T11" fmla="*/ 273 h 304"/>
                <a:gd name="T12" fmla="*/ 34 w 223"/>
                <a:gd name="T13" fmla="*/ 279 h 304"/>
                <a:gd name="T14" fmla="*/ 44 w 223"/>
                <a:gd name="T15" fmla="*/ 285 h 304"/>
                <a:gd name="T16" fmla="*/ 55 w 223"/>
                <a:gd name="T17" fmla="*/ 292 h 304"/>
                <a:gd name="T18" fmla="*/ 67 w 223"/>
                <a:gd name="T19" fmla="*/ 297 h 304"/>
                <a:gd name="T20" fmla="*/ 79 w 223"/>
                <a:gd name="T21" fmla="*/ 301 h 304"/>
                <a:gd name="T22" fmla="*/ 92 w 223"/>
                <a:gd name="T23" fmla="*/ 303 h 304"/>
                <a:gd name="T24" fmla="*/ 105 w 223"/>
                <a:gd name="T25" fmla="*/ 304 h 304"/>
                <a:gd name="T26" fmla="*/ 119 w 223"/>
                <a:gd name="T27" fmla="*/ 303 h 304"/>
                <a:gd name="T28" fmla="*/ 132 w 223"/>
                <a:gd name="T29" fmla="*/ 300 h 304"/>
                <a:gd name="T30" fmla="*/ 146 w 223"/>
                <a:gd name="T31" fmla="*/ 294 h 304"/>
                <a:gd name="T32" fmla="*/ 160 w 223"/>
                <a:gd name="T33" fmla="*/ 285 h 304"/>
                <a:gd name="T34" fmla="*/ 182 w 223"/>
                <a:gd name="T35" fmla="*/ 259 h 304"/>
                <a:gd name="T36" fmla="*/ 199 w 223"/>
                <a:gd name="T37" fmla="*/ 226 h 304"/>
                <a:gd name="T38" fmla="*/ 211 w 223"/>
                <a:gd name="T39" fmla="*/ 187 h 304"/>
                <a:gd name="T40" fmla="*/ 219 w 223"/>
                <a:gd name="T41" fmla="*/ 144 h 304"/>
                <a:gd name="T42" fmla="*/ 223 w 223"/>
                <a:gd name="T43" fmla="*/ 102 h 304"/>
                <a:gd name="T44" fmla="*/ 223 w 223"/>
                <a:gd name="T45" fmla="*/ 61 h 304"/>
                <a:gd name="T46" fmla="*/ 220 w 223"/>
                <a:gd name="T47" fmla="*/ 27 h 304"/>
                <a:gd name="T48" fmla="*/ 214 w 223"/>
                <a:gd name="T49" fmla="*/ 0 h 304"/>
                <a:gd name="T50" fmla="*/ 215 w 223"/>
                <a:gd name="T51" fmla="*/ 16 h 304"/>
                <a:gd name="T52" fmla="*/ 215 w 223"/>
                <a:gd name="T53" fmla="*/ 46 h 304"/>
                <a:gd name="T54" fmla="*/ 214 w 223"/>
                <a:gd name="T55" fmla="*/ 85 h 304"/>
                <a:gd name="T56" fmla="*/ 210 w 223"/>
                <a:gd name="T57" fmla="*/ 130 h 304"/>
                <a:gd name="T58" fmla="*/ 204 w 223"/>
                <a:gd name="T59" fmla="*/ 175 h 304"/>
                <a:gd name="T60" fmla="*/ 192 w 223"/>
                <a:gd name="T61" fmla="*/ 218 h 304"/>
                <a:gd name="T62" fmla="*/ 176 w 223"/>
                <a:gd name="T63" fmla="*/ 253 h 304"/>
                <a:gd name="T64" fmla="*/ 153 w 223"/>
                <a:gd name="T65" fmla="*/ 277 h 304"/>
                <a:gd name="T66" fmla="*/ 139 w 223"/>
                <a:gd name="T67" fmla="*/ 285 h 304"/>
                <a:gd name="T68" fmla="*/ 126 w 223"/>
                <a:gd name="T69" fmla="*/ 290 h 304"/>
                <a:gd name="T70" fmla="*/ 113 w 223"/>
                <a:gd name="T71" fmla="*/ 293 h 304"/>
                <a:gd name="T72" fmla="*/ 101 w 223"/>
                <a:gd name="T73" fmla="*/ 295 h 304"/>
                <a:gd name="T74" fmla="*/ 89 w 223"/>
                <a:gd name="T75" fmla="*/ 295 h 304"/>
                <a:gd name="T76" fmla="*/ 78 w 223"/>
                <a:gd name="T77" fmla="*/ 293 h 304"/>
                <a:gd name="T78" fmla="*/ 67 w 223"/>
                <a:gd name="T79" fmla="*/ 291 h 304"/>
                <a:gd name="T80" fmla="*/ 56 w 223"/>
                <a:gd name="T81" fmla="*/ 287 h 304"/>
                <a:gd name="T82" fmla="*/ 47 w 223"/>
                <a:gd name="T83" fmla="*/ 282 h 304"/>
                <a:gd name="T84" fmla="*/ 37 w 223"/>
                <a:gd name="T85" fmla="*/ 277 h 304"/>
                <a:gd name="T86" fmla="*/ 29 w 223"/>
                <a:gd name="T87" fmla="*/ 272 h 304"/>
                <a:gd name="T88" fmla="*/ 21 w 223"/>
                <a:gd name="T89" fmla="*/ 266 h 304"/>
                <a:gd name="T90" fmla="*/ 14 w 223"/>
                <a:gd name="T91" fmla="*/ 261 h 304"/>
                <a:gd name="T92" fmla="*/ 9 w 223"/>
                <a:gd name="T93" fmla="*/ 256 h 304"/>
                <a:gd name="T94" fmla="*/ 4 w 223"/>
                <a:gd name="T95" fmla="*/ 251 h 304"/>
                <a:gd name="T96" fmla="*/ 0 w 223"/>
                <a:gd name="T97" fmla="*/ 247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304"/>
                <a:gd name="T149" fmla="*/ 223 w 223"/>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304">
                  <a:moveTo>
                    <a:pt x="0" y="247"/>
                  </a:moveTo>
                  <a:lnTo>
                    <a:pt x="2" y="250"/>
                  </a:lnTo>
                  <a:lnTo>
                    <a:pt x="5" y="255"/>
                  </a:lnTo>
                  <a:lnTo>
                    <a:pt x="10" y="260"/>
                  </a:lnTo>
                  <a:lnTo>
                    <a:pt x="17" y="266"/>
                  </a:lnTo>
                  <a:lnTo>
                    <a:pt x="25" y="273"/>
                  </a:lnTo>
                  <a:lnTo>
                    <a:pt x="34" y="279"/>
                  </a:lnTo>
                  <a:lnTo>
                    <a:pt x="44" y="285"/>
                  </a:lnTo>
                  <a:lnTo>
                    <a:pt x="55" y="292"/>
                  </a:lnTo>
                  <a:lnTo>
                    <a:pt x="67" y="297"/>
                  </a:lnTo>
                  <a:lnTo>
                    <a:pt x="79" y="301"/>
                  </a:lnTo>
                  <a:lnTo>
                    <a:pt x="92" y="303"/>
                  </a:lnTo>
                  <a:lnTo>
                    <a:pt x="105" y="304"/>
                  </a:lnTo>
                  <a:lnTo>
                    <a:pt x="119" y="303"/>
                  </a:lnTo>
                  <a:lnTo>
                    <a:pt x="132" y="300"/>
                  </a:lnTo>
                  <a:lnTo>
                    <a:pt x="146" y="294"/>
                  </a:lnTo>
                  <a:lnTo>
                    <a:pt x="160" y="285"/>
                  </a:lnTo>
                  <a:lnTo>
                    <a:pt x="182" y="259"/>
                  </a:lnTo>
                  <a:lnTo>
                    <a:pt x="199" y="226"/>
                  </a:lnTo>
                  <a:lnTo>
                    <a:pt x="211" y="187"/>
                  </a:lnTo>
                  <a:lnTo>
                    <a:pt x="219" y="144"/>
                  </a:lnTo>
                  <a:lnTo>
                    <a:pt x="223" y="102"/>
                  </a:lnTo>
                  <a:lnTo>
                    <a:pt x="223" y="61"/>
                  </a:lnTo>
                  <a:lnTo>
                    <a:pt x="220" y="27"/>
                  </a:lnTo>
                  <a:lnTo>
                    <a:pt x="214" y="0"/>
                  </a:lnTo>
                  <a:lnTo>
                    <a:pt x="215" y="16"/>
                  </a:lnTo>
                  <a:lnTo>
                    <a:pt x="215" y="46"/>
                  </a:lnTo>
                  <a:lnTo>
                    <a:pt x="214" y="85"/>
                  </a:lnTo>
                  <a:lnTo>
                    <a:pt x="210" y="130"/>
                  </a:lnTo>
                  <a:lnTo>
                    <a:pt x="204" y="175"/>
                  </a:lnTo>
                  <a:lnTo>
                    <a:pt x="192" y="218"/>
                  </a:lnTo>
                  <a:lnTo>
                    <a:pt x="176" y="253"/>
                  </a:lnTo>
                  <a:lnTo>
                    <a:pt x="153" y="277"/>
                  </a:lnTo>
                  <a:lnTo>
                    <a:pt x="139" y="285"/>
                  </a:lnTo>
                  <a:lnTo>
                    <a:pt x="126" y="290"/>
                  </a:lnTo>
                  <a:lnTo>
                    <a:pt x="113" y="293"/>
                  </a:lnTo>
                  <a:lnTo>
                    <a:pt x="101" y="295"/>
                  </a:lnTo>
                  <a:lnTo>
                    <a:pt x="89" y="295"/>
                  </a:lnTo>
                  <a:lnTo>
                    <a:pt x="78" y="293"/>
                  </a:lnTo>
                  <a:lnTo>
                    <a:pt x="67" y="291"/>
                  </a:lnTo>
                  <a:lnTo>
                    <a:pt x="56" y="287"/>
                  </a:lnTo>
                  <a:lnTo>
                    <a:pt x="47" y="282"/>
                  </a:lnTo>
                  <a:lnTo>
                    <a:pt x="37" y="277"/>
                  </a:lnTo>
                  <a:lnTo>
                    <a:pt x="29" y="272"/>
                  </a:lnTo>
                  <a:lnTo>
                    <a:pt x="21" y="266"/>
                  </a:lnTo>
                  <a:lnTo>
                    <a:pt x="14" y="261"/>
                  </a:lnTo>
                  <a:lnTo>
                    <a:pt x="9" y="256"/>
                  </a:lnTo>
                  <a:lnTo>
                    <a:pt x="4" y="251"/>
                  </a:lnTo>
                  <a:lnTo>
                    <a:pt x="0" y="247"/>
                  </a:lnTo>
                  <a:close/>
                </a:path>
              </a:pathLst>
            </a:custGeom>
            <a:solidFill>
              <a:srgbClr val="000000"/>
            </a:solidFill>
            <a:ln w="9525">
              <a:noFill/>
              <a:round/>
              <a:headEnd/>
              <a:tailEnd/>
            </a:ln>
          </p:spPr>
          <p:txBody>
            <a:bodyPr/>
            <a:lstStyle/>
            <a:p>
              <a:endParaRPr lang="pt-BR"/>
            </a:p>
          </p:txBody>
        </p:sp>
        <p:sp>
          <p:nvSpPr>
            <p:cNvPr id="40192" name="Freeform 90"/>
            <p:cNvSpPr>
              <a:spLocks/>
            </p:cNvSpPr>
            <p:nvPr/>
          </p:nvSpPr>
          <p:spPr bwMode="auto">
            <a:xfrm>
              <a:off x="2917" y="1350"/>
              <a:ext cx="67" cy="31"/>
            </a:xfrm>
            <a:custGeom>
              <a:avLst/>
              <a:gdLst>
                <a:gd name="T0" fmla="*/ 67 w 67"/>
                <a:gd name="T1" fmla="*/ 18 h 31"/>
                <a:gd name="T2" fmla="*/ 60 w 67"/>
                <a:gd name="T3" fmla="*/ 14 h 31"/>
                <a:gd name="T4" fmla="*/ 52 w 67"/>
                <a:gd name="T5" fmla="*/ 11 h 31"/>
                <a:gd name="T6" fmla="*/ 45 w 67"/>
                <a:gd name="T7" fmla="*/ 9 h 31"/>
                <a:gd name="T8" fmla="*/ 36 w 67"/>
                <a:gd name="T9" fmla="*/ 9 h 31"/>
                <a:gd name="T10" fmla="*/ 28 w 67"/>
                <a:gd name="T11" fmla="*/ 11 h 31"/>
                <a:gd name="T12" fmla="*/ 18 w 67"/>
                <a:gd name="T13" fmla="*/ 15 h 31"/>
                <a:gd name="T14" fmla="*/ 9 w 67"/>
                <a:gd name="T15" fmla="*/ 22 h 31"/>
                <a:gd name="T16" fmla="*/ 0 w 67"/>
                <a:gd name="T17" fmla="*/ 31 h 31"/>
                <a:gd name="T18" fmla="*/ 5 w 67"/>
                <a:gd name="T19" fmla="*/ 18 h 31"/>
                <a:gd name="T20" fmla="*/ 13 w 67"/>
                <a:gd name="T21" fmla="*/ 8 h 31"/>
                <a:gd name="T22" fmla="*/ 24 w 67"/>
                <a:gd name="T23" fmla="*/ 3 h 31"/>
                <a:gd name="T24" fmla="*/ 36 w 67"/>
                <a:gd name="T25" fmla="*/ 0 h 31"/>
                <a:gd name="T26" fmla="*/ 47 w 67"/>
                <a:gd name="T27" fmla="*/ 1 h 31"/>
                <a:gd name="T28" fmla="*/ 57 w 67"/>
                <a:gd name="T29" fmla="*/ 4 h 31"/>
                <a:gd name="T30" fmla="*/ 64 w 67"/>
                <a:gd name="T31" fmla="*/ 10 h 31"/>
                <a:gd name="T32" fmla="*/ 67 w 67"/>
                <a:gd name="T33" fmla="*/ 1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31"/>
                <a:gd name="T53" fmla="*/ 67 w 6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31">
                  <a:moveTo>
                    <a:pt x="67" y="18"/>
                  </a:moveTo>
                  <a:lnTo>
                    <a:pt x="60" y="14"/>
                  </a:lnTo>
                  <a:lnTo>
                    <a:pt x="52" y="11"/>
                  </a:lnTo>
                  <a:lnTo>
                    <a:pt x="45" y="9"/>
                  </a:lnTo>
                  <a:lnTo>
                    <a:pt x="36" y="9"/>
                  </a:lnTo>
                  <a:lnTo>
                    <a:pt x="28" y="11"/>
                  </a:lnTo>
                  <a:lnTo>
                    <a:pt x="18" y="15"/>
                  </a:lnTo>
                  <a:lnTo>
                    <a:pt x="9" y="22"/>
                  </a:lnTo>
                  <a:lnTo>
                    <a:pt x="0" y="31"/>
                  </a:lnTo>
                  <a:lnTo>
                    <a:pt x="5" y="18"/>
                  </a:lnTo>
                  <a:lnTo>
                    <a:pt x="13" y="8"/>
                  </a:lnTo>
                  <a:lnTo>
                    <a:pt x="24" y="3"/>
                  </a:lnTo>
                  <a:lnTo>
                    <a:pt x="36" y="0"/>
                  </a:lnTo>
                  <a:lnTo>
                    <a:pt x="47" y="1"/>
                  </a:lnTo>
                  <a:lnTo>
                    <a:pt x="57" y="4"/>
                  </a:lnTo>
                  <a:lnTo>
                    <a:pt x="64" y="10"/>
                  </a:lnTo>
                  <a:lnTo>
                    <a:pt x="67" y="18"/>
                  </a:lnTo>
                  <a:close/>
                </a:path>
              </a:pathLst>
            </a:custGeom>
            <a:solidFill>
              <a:srgbClr val="000000"/>
            </a:solidFill>
            <a:ln w="9525">
              <a:noFill/>
              <a:round/>
              <a:headEnd/>
              <a:tailEnd/>
            </a:ln>
          </p:spPr>
          <p:txBody>
            <a:bodyPr/>
            <a:lstStyle/>
            <a:p>
              <a:endParaRPr lang="pt-BR"/>
            </a:p>
          </p:txBody>
        </p:sp>
        <p:sp>
          <p:nvSpPr>
            <p:cNvPr id="40193" name="Freeform 91"/>
            <p:cNvSpPr>
              <a:spLocks/>
            </p:cNvSpPr>
            <p:nvPr/>
          </p:nvSpPr>
          <p:spPr bwMode="auto">
            <a:xfrm>
              <a:off x="2783" y="1360"/>
              <a:ext cx="75" cy="31"/>
            </a:xfrm>
            <a:custGeom>
              <a:avLst/>
              <a:gdLst>
                <a:gd name="T0" fmla="*/ 75 w 75"/>
                <a:gd name="T1" fmla="*/ 17 h 31"/>
                <a:gd name="T2" fmla="*/ 68 w 75"/>
                <a:gd name="T3" fmla="*/ 13 h 31"/>
                <a:gd name="T4" fmla="*/ 59 w 75"/>
                <a:gd name="T5" fmla="*/ 10 h 31"/>
                <a:gd name="T6" fmla="*/ 50 w 75"/>
                <a:gd name="T7" fmla="*/ 8 h 31"/>
                <a:gd name="T8" fmla="*/ 41 w 75"/>
                <a:gd name="T9" fmla="*/ 8 h 31"/>
                <a:gd name="T10" fmla="*/ 31 w 75"/>
                <a:gd name="T11" fmla="*/ 10 h 31"/>
                <a:gd name="T12" fmla="*/ 21 w 75"/>
                <a:gd name="T13" fmla="*/ 15 h 31"/>
                <a:gd name="T14" fmla="*/ 11 w 75"/>
                <a:gd name="T15" fmla="*/ 21 h 31"/>
                <a:gd name="T16" fmla="*/ 0 w 75"/>
                <a:gd name="T17" fmla="*/ 31 h 31"/>
                <a:gd name="T18" fmla="*/ 5 w 75"/>
                <a:gd name="T19" fmla="*/ 17 h 31"/>
                <a:gd name="T20" fmla="*/ 14 w 75"/>
                <a:gd name="T21" fmla="*/ 8 h 31"/>
                <a:gd name="T22" fmla="*/ 26 w 75"/>
                <a:gd name="T23" fmla="*/ 2 h 31"/>
                <a:gd name="T24" fmla="*/ 40 w 75"/>
                <a:gd name="T25" fmla="*/ 0 h 31"/>
                <a:gd name="T26" fmla="*/ 53 w 75"/>
                <a:gd name="T27" fmla="*/ 0 h 31"/>
                <a:gd name="T28" fmla="*/ 64 w 75"/>
                <a:gd name="T29" fmla="*/ 4 h 31"/>
                <a:gd name="T30" fmla="*/ 72 w 75"/>
                <a:gd name="T31" fmla="*/ 9 h 31"/>
                <a:gd name="T32" fmla="*/ 75 w 75"/>
                <a:gd name="T33" fmla="*/ 1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1"/>
                <a:gd name="T53" fmla="*/ 75 w 7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1">
                  <a:moveTo>
                    <a:pt x="75" y="17"/>
                  </a:moveTo>
                  <a:lnTo>
                    <a:pt x="68" y="13"/>
                  </a:lnTo>
                  <a:lnTo>
                    <a:pt x="59" y="10"/>
                  </a:lnTo>
                  <a:lnTo>
                    <a:pt x="50" y="8"/>
                  </a:lnTo>
                  <a:lnTo>
                    <a:pt x="41" y="8"/>
                  </a:lnTo>
                  <a:lnTo>
                    <a:pt x="31" y="10"/>
                  </a:lnTo>
                  <a:lnTo>
                    <a:pt x="21" y="15"/>
                  </a:lnTo>
                  <a:lnTo>
                    <a:pt x="11" y="21"/>
                  </a:lnTo>
                  <a:lnTo>
                    <a:pt x="0" y="31"/>
                  </a:lnTo>
                  <a:lnTo>
                    <a:pt x="5" y="17"/>
                  </a:lnTo>
                  <a:lnTo>
                    <a:pt x="14" y="8"/>
                  </a:lnTo>
                  <a:lnTo>
                    <a:pt x="26" y="2"/>
                  </a:lnTo>
                  <a:lnTo>
                    <a:pt x="40" y="0"/>
                  </a:lnTo>
                  <a:lnTo>
                    <a:pt x="53" y="0"/>
                  </a:lnTo>
                  <a:lnTo>
                    <a:pt x="64" y="4"/>
                  </a:lnTo>
                  <a:lnTo>
                    <a:pt x="72" y="9"/>
                  </a:lnTo>
                  <a:lnTo>
                    <a:pt x="75" y="17"/>
                  </a:lnTo>
                  <a:close/>
                </a:path>
              </a:pathLst>
            </a:custGeom>
            <a:solidFill>
              <a:srgbClr val="000000"/>
            </a:solidFill>
            <a:ln w="9525">
              <a:noFill/>
              <a:round/>
              <a:headEnd/>
              <a:tailEnd/>
            </a:ln>
          </p:spPr>
          <p:txBody>
            <a:bodyPr/>
            <a:lstStyle/>
            <a:p>
              <a:endParaRPr lang="pt-BR"/>
            </a:p>
          </p:txBody>
        </p:sp>
        <p:sp>
          <p:nvSpPr>
            <p:cNvPr id="40194" name="Freeform 92"/>
            <p:cNvSpPr>
              <a:spLocks/>
            </p:cNvSpPr>
            <p:nvPr/>
          </p:nvSpPr>
          <p:spPr bwMode="auto">
            <a:xfrm>
              <a:off x="2851" y="1513"/>
              <a:ext cx="82" cy="15"/>
            </a:xfrm>
            <a:custGeom>
              <a:avLst/>
              <a:gdLst>
                <a:gd name="T0" fmla="*/ 0 w 82"/>
                <a:gd name="T1" fmla="*/ 8 h 15"/>
                <a:gd name="T2" fmla="*/ 4 w 82"/>
                <a:gd name="T3" fmla="*/ 8 h 15"/>
                <a:gd name="T4" fmla="*/ 9 w 82"/>
                <a:gd name="T5" fmla="*/ 8 h 15"/>
                <a:gd name="T6" fmla="*/ 15 w 82"/>
                <a:gd name="T7" fmla="*/ 8 h 15"/>
                <a:gd name="T8" fmla="*/ 20 w 82"/>
                <a:gd name="T9" fmla="*/ 8 h 15"/>
                <a:gd name="T10" fmla="*/ 26 w 82"/>
                <a:gd name="T11" fmla="*/ 7 h 15"/>
                <a:gd name="T12" fmla="*/ 31 w 82"/>
                <a:gd name="T13" fmla="*/ 6 h 15"/>
                <a:gd name="T14" fmla="*/ 34 w 82"/>
                <a:gd name="T15" fmla="*/ 5 h 15"/>
                <a:gd name="T16" fmla="*/ 37 w 82"/>
                <a:gd name="T17" fmla="*/ 4 h 15"/>
                <a:gd name="T18" fmla="*/ 38 w 82"/>
                <a:gd name="T19" fmla="*/ 3 h 15"/>
                <a:gd name="T20" fmla="*/ 41 w 82"/>
                <a:gd name="T21" fmla="*/ 2 h 15"/>
                <a:gd name="T22" fmla="*/ 44 w 82"/>
                <a:gd name="T23" fmla="*/ 1 h 15"/>
                <a:gd name="T24" fmla="*/ 47 w 82"/>
                <a:gd name="T25" fmla="*/ 1 h 15"/>
                <a:gd name="T26" fmla="*/ 50 w 82"/>
                <a:gd name="T27" fmla="*/ 1 h 15"/>
                <a:gd name="T28" fmla="*/ 53 w 82"/>
                <a:gd name="T29" fmla="*/ 2 h 15"/>
                <a:gd name="T30" fmla="*/ 56 w 82"/>
                <a:gd name="T31" fmla="*/ 3 h 15"/>
                <a:gd name="T32" fmla="*/ 59 w 82"/>
                <a:gd name="T33" fmla="*/ 5 h 15"/>
                <a:gd name="T34" fmla="*/ 61 w 82"/>
                <a:gd name="T35" fmla="*/ 3 h 15"/>
                <a:gd name="T36" fmla="*/ 64 w 82"/>
                <a:gd name="T37" fmla="*/ 1 h 15"/>
                <a:gd name="T38" fmla="*/ 68 w 82"/>
                <a:gd name="T39" fmla="*/ 0 h 15"/>
                <a:gd name="T40" fmla="*/ 71 w 82"/>
                <a:gd name="T41" fmla="*/ 0 h 15"/>
                <a:gd name="T42" fmla="*/ 74 w 82"/>
                <a:gd name="T43" fmla="*/ 2 h 15"/>
                <a:gd name="T44" fmla="*/ 77 w 82"/>
                <a:gd name="T45" fmla="*/ 3 h 15"/>
                <a:gd name="T46" fmla="*/ 80 w 82"/>
                <a:gd name="T47" fmla="*/ 4 h 15"/>
                <a:gd name="T48" fmla="*/ 82 w 82"/>
                <a:gd name="T49" fmla="*/ 6 h 15"/>
                <a:gd name="T50" fmla="*/ 82 w 82"/>
                <a:gd name="T51" fmla="*/ 9 h 15"/>
                <a:gd name="T52" fmla="*/ 76 w 82"/>
                <a:gd name="T53" fmla="*/ 11 h 15"/>
                <a:gd name="T54" fmla="*/ 68 w 82"/>
                <a:gd name="T55" fmla="*/ 14 h 15"/>
                <a:gd name="T56" fmla="*/ 56 w 82"/>
                <a:gd name="T57" fmla="*/ 15 h 15"/>
                <a:gd name="T58" fmla="*/ 42 w 82"/>
                <a:gd name="T59" fmla="*/ 15 h 15"/>
                <a:gd name="T60" fmla="*/ 28 w 82"/>
                <a:gd name="T61" fmla="*/ 14 h 15"/>
                <a:gd name="T62" fmla="*/ 14 w 82"/>
                <a:gd name="T63" fmla="*/ 12 h 15"/>
                <a:gd name="T64" fmla="*/ 0 w 82"/>
                <a:gd name="T65" fmla="*/ 8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5"/>
                <a:gd name="T101" fmla="*/ 82 w 8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5">
                  <a:moveTo>
                    <a:pt x="0" y="8"/>
                  </a:moveTo>
                  <a:lnTo>
                    <a:pt x="4" y="8"/>
                  </a:lnTo>
                  <a:lnTo>
                    <a:pt x="9" y="8"/>
                  </a:lnTo>
                  <a:lnTo>
                    <a:pt x="15" y="8"/>
                  </a:lnTo>
                  <a:lnTo>
                    <a:pt x="20" y="8"/>
                  </a:lnTo>
                  <a:lnTo>
                    <a:pt x="26" y="7"/>
                  </a:lnTo>
                  <a:lnTo>
                    <a:pt x="31" y="6"/>
                  </a:lnTo>
                  <a:lnTo>
                    <a:pt x="34" y="5"/>
                  </a:lnTo>
                  <a:lnTo>
                    <a:pt x="37" y="4"/>
                  </a:lnTo>
                  <a:lnTo>
                    <a:pt x="38" y="3"/>
                  </a:lnTo>
                  <a:lnTo>
                    <a:pt x="41" y="2"/>
                  </a:lnTo>
                  <a:lnTo>
                    <a:pt x="44" y="1"/>
                  </a:lnTo>
                  <a:lnTo>
                    <a:pt x="47" y="1"/>
                  </a:lnTo>
                  <a:lnTo>
                    <a:pt x="50" y="1"/>
                  </a:lnTo>
                  <a:lnTo>
                    <a:pt x="53" y="2"/>
                  </a:lnTo>
                  <a:lnTo>
                    <a:pt x="56" y="3"/>
                  </a:lnTo>
                  <a:lnTo>
                    <a:pt x="59" y="5"/>
                  </a:lnTo>
                  <a:lnTo>
                    <a:pt x="61" y="3"/>
                  </a:lnTo>
                  <a:lnTo>
                    <a:pt x="64" y="1"/>
                  </a:lnTo>
                  <a:lnTo>
                    <a:pt x="68" y="0"/>
                  </a:lnTo>
                  <a:lnTo>
                    <a:pt x="71" y="0"/>
                  </a:lnTo>
                  <a:lnTo>
                    <a:pt x="74" y="2"/>
                  </a:lnTo>
                  <a:lnTo>
                    <a:pt x="77" y="3"/>
                  </a:lnTo>
                  <a:lnTo>
                    <a:pt x="80" y="4"/>
                  </a:lnTo>
                  <a:lnTo>
                    <a:pt x="82" y="6"/>
                  </a:lnTo>
                  <a:lnTo>
                    <a:pt x="82" y="9"/>
                  </a:lnTo>
                  <a:lnTo>
                    <a:pt x="76" y="11"/>
                  </a:lnTo>
                  <a:lnTo>
                    <a:pt x="68" y="14"/>
                  </a:lnTo>
                  <a:lnTo>
                    <a:pt x="56" y="15"/>
                  </a:lnTo>
                  <a:lnTo>
                    <a:pt x="42" y="15"/>
                  </a:lnTo>
                  <a:lnTo>
                    <a:pt x="28" y="14"/>
                  </a:lnTo>
                  <a:lnTo>
                    <a:pt x="14" y="12"/>
                  </a:lnTo>
                  <a:lnTo>
                    <a:pt x="0" y="8"/>
                  </a:lnTo>
                  <a:close/>
                </a:path>
              </a:pathLst>
            </a:custGeom>
            <a:solidFill>
              <a:srgbClr val="000000"/>
            </a:solidFill>
            <a:ln w="9525">
              <a:noFill/>
              <a:round/>
              <a:headEnd/>
              <a:tailEnd/>
            </a:ln>
          </p:spPr>
          <p:txBody>
            <a:bodyPr/>
            <a:lstStyle/>
            <a:p>
              <a:endParaRPr lang="pt-BR"/>
            </a:p>
          </p:txBody>
        </p:sp>
        <p:sp>
          <p:nvSpPr>
            <p:cNvPr id="40195" name="Freeform 93"/>
            <p:cNvSpPr>
              <a:spLocks/>
            </p:cNvSpPr>
            <p:nvPr/>
          </p:nvSpPr>
          <p:spPr bwMode="auto">
            <a:xfrm>
              <a:off x="2862" y="1531"/>
              <a:ext cx="60" cy="27"/>
            </a:xfrm>
            <a:custGeom>
              <a:avLst/>
              <a:gdLst>
                <a:gd name="T0" fmla="*/ 0 w 60"/>
                <a:gd name="T1" fmla="*/ 0 h 27"/>
                <a:gd name="T2" fmla="*/ 11 w 60"/>
                <a:gd name="T3" fmla="*/ 9 h 27"/>
                <a:gd name="T4" fmla="*/ 22 w 60"/>
                <a:gd name="T5" fmla="*/ 14 h 27"/>
                <a:gd name="T6" fmla="*/ 31 w 60"/>
                <a:gd name="T7" fmla="*/ 16 h 27"/>
                <a:gd name="T8" fmla="*/ 41 w 60"/>
                <a:gd name="T9" fmla="*/ 16 h 27"/>
                <a:gd name="T10" fmla="*/ 48 w 60"/>
                <a:gd name="T11" fmla="*/ 15 h 27"/>
                <a:gd name="T12" fmla="*/ 54 w 60"/>
                <a:gd name="T13" fmla="*/ 14 h 27"/>
                <a:gd name="T14" fmla="*/ 58 w 60"/>
                <a:gd name="T15" fmla="*/ 14 h 27"/>
                <a:gd name="T16" fmla="*/ 60 w 60"/>
                <a:gd name="T17" fmla="*/ 16 h 27"/>
                <a:gd name="T18" fmla="*/ 60 w 60"/>
                <a:gd name="T19" fmla="*/ 22 h 27"/>
                <a:gd name="T20" fmla="*/ 55 w 60"/>
                <a:gd name="T21" fmla="*/ 25 h 27"/>
                <a:gd name="T22" fmla="*/ 47 w 60"/>
                <a:gd name="T23" fmla="*/ 27 h 27"/>
                <a:gd name="T24" fmla="*/ 38 w 60"/>
                <a:gd name="T25" fmla="*/ 27 h 27"/>
                <a:gd name="T26" fmla="*/ 27 w 60"/>
                <a:gd name="T27" fmla="*/ 24 h 27"/>
                <a:gd name="T28" fmla="*/ 16 w 60"/>
                <a:gd name="T29" fmla="*/ 19 h 27"/>
                <a:gd name="T30" fmla="*/ 7 w 60"/>
                <a:gd name="T31" fmla="*/ 11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11" y="9"/>
                  </a:lnTo>
                  <a:lnTo>
                    <a:pt x="22" y="14"/>
                  </a:lnTo>
                  <a:lnTo>
                    <a:pt x="31" y="16"/>
                  </a:lnTo>
                  <a:lnTo>
                    <a:pt x="41" y="16"/>
                  </a:lnTo>
                  <a:lnTo>
                    <a:pt x="48" y="15"/>
                  </a:lnTo>
                  <a:lnTo>
                    <a:pt x="54" y="14"/>
                  </a:lnTo>
                  <a:lnTo>
                    <a:pt x="58" y="14"/>
                  </a:lnTo>
                  <a:lnTo>
                    <a:pt x="60" y="16"/>
                  </a:lnTo>
                  <a:lnTo>
                    <a:pt x="60" y="22"/>
                  </a:lnTo>
                  <a:lnTo>
                    <a:pt x="55" y="25"/>
                  </a:lnTo>
                  <a:lnTo>
                    <a:pt x="47" y="27"/>
                  </a:lnTo>
                  <a:lnTo>
                    <a:pt x="38" y="27"/>
                  </a:lnTo>
                  <a:lnTo>
                    <a:pt x="27" y="24"/>
                  </a:lnTo>
                  <a:lnTo>
                    <a:pt x="16" y="19"/>
                  </a:lnTo>
                  <a:lnTo>
                    <a:pt x="7" y="11"/>
                  </a:lnTo>
                  <a:lnTo>
                    <a:pt x="0" y="0"/>
                  </a:lnTo>
                  <a:close/>
                </a:path>
              </a:pathLst>
            </a:custGeom>
            <a:solidFill>
              <a:srgbClr val="000000"/>
            </a:solidFill>
            <a:ln w="9525">
              <a:noFill/>
              <a:round/>
              <a:headEnd/>
              <a:tailEnd/>
            </a:ln>
          </p:spPr>
          <p:txBody>
            <a:bodyPr/>
            <a:lstStyle/>
            <a:p>
              <a:endParaRPr lang="pt-BR"/>
            </a:p>
          </p:txBody>
        </p:sp>
        <p:sp>
          <p:nvSpPr>
            <p:cNvPr id="40196" name="Freeform 94"/>
            <p:cNvSpPr>
              <a:spLocks/>
            </p:cNvSpPr>
            <p:nvPr/>
          </p:nvSpPr>
          <p:spPr bwMode="auto">
            <a:xfrm>
              <a:off x="2887" y="1383"/>
              <a:ext cx="47" cy="109"/>
            </a:xfrm>
            <a:custGeom>
              <a:avLst/>
              <a:gdLst>
                <a:gd name="T0" fmla="*/ 8 w 47"/>
                <a:gd name="T1" fmla="*/ 0 h 109"/>
                <a:gd name="T2" fmla="*/ 8 w 47"/>
                <a:gd name="T3" fmla="*/ 8 h 109"/>
                <a:gd name="T4" fmla="*/ 9 w 47"/>
                <a:gd name="T5" fmla="*/ 19 h 109"/>
                <a:gd name="T6" fmla="*/ 12 w 47"/>
                <a:gd name="T7" fmla="*/ 31 h 109"/>
                <a:gd name="T8" fmla="*/ 16 w 47"/>
                <a:gd name="T9" fmla="*/ 45 h 109"/>
                <a:gd name="T10" fmla="*/ 20 w 47"/>
                <a:gd name="T11" fmla="*/ 58 h 109"/>
                <a:gd name="T12" fmla="*/ 25 w 47"/>
                <a:gd name="T13" fmla="*/ 70 h 109"/>
                <a:gd name="T14" fmla="*/ 31 w 47"/>
                <a:gd name="T15" fmla="*/ 81 h 109"/>
                <a:gd name="T16" fmla="*/ 37 w 47"/>
                <a:gd name="T17" fmla="*/ 90 h 109"/>
                <a:gd name="T18" fmla="*/ 38 w 47"/>
                <a:gd name="T19" fmla="*/ 94 h 109"/>
                <a:gd name="T20" fmla="*/ 36 w 47"/>
                <a:gd name="T21" fmla="*/ 97 h 109"/>
                <a:gd name="T22" fmla="*/ 32 w 47"/>
                <a:gd name="T23" fmla="*/ 100 h 109"/>
                <a:gd name="T24" fmla="*/ 27 w 47"/>
                <a:gd name="T25" fmla="*/ 102 h 109"/>
                <a:gd name="T26" fmla="*/ 20 w 47"/>
                <a:gd name="T27" fmla="*/ 103 h 109"/>
                <a:gd name="T28" fmla="*/ 13 w 47"/>
                <a:gd name="T29" fmla="*/ 103 h 109"/>
                <a:gd name="T30" fmla="*/ 6 w 47"/>
                <a:gd name="T31" fmla="*/ 103 h 109"/>
                <a:gd name="T32" fmla="*/ 0 w 47"/>
                <a:gd name="T33" fmla="*/ 101 h 109"/>
                <a:gd name="T34" fmla="*/ 5 w 47"/>
                <a:gd name="T35" fmla="*/ 105 h 109"/>
                <a:gd name="T36" fmla="*/ 12 w 47"/>
                <a:gd name="T37" fmla="*/ 107 h 109"/>
                <a:gd name="T38" fmla="*/ 21 w 47"/>
                <a:gd name="T39" fmla="*/ 109 h 109"/>
                <a:gd name="T40" fmla="*/ 29 w 47"/>
                <a:gd name="T41" fmla="*/ 108 h 109"/>
                <a:gd name="T42" fmla="*/ 37 w 47"/>
                <a:gd name="T43" fmla="*/ 106 h 109"/>
                <a:gd name="T44" fmla="*/ 43 w 47"/>
                <a:gd name="T45" fmla="*/ 102 h 109"/>
                <a:gd name="T46" fmla="*/ 47 w 47"/>
                <a:gd name="T47" fmla="*/ 98 h 109"/>
                <a:gd name="T48" fmla="*/ 47 w 47"/>
                <a:gd name="T49" fmla="*/ 92 h 109"/>
                <a:gd name="T50" fmla="*/ 44 w 47"/>
                <a:gd name="T51" fmla="*/ 87 h 109"/>
                <a:gd name="T52" fmla="*/ 40 w 47"/>
                <a:gd name="T53" fmla="*/ 79 h 109"/>
                <a:gd name="T54" fmla="*/ 35 w 47"/>
                <a:gd name="T55" fmla="*/ 69 h 109"/>
                <a:gd name="T56" fmla="*/ 28 w 47"/>
                <a:gd name="T57" fmla="*/ 58 h 109"/>
                <a:gd name="T58" fmla="*/ 22 w 47"/>
                <a:gd name="T59" fmla="*/ 45 h 109"/>
                <a:gd name="T60" fmla="*/ 16 w 47"/>
                <a:gd name="T61" fmla="*/ 31 h 109"/>
                <a:gd name="T62" fmla="*/ 11 w 47"/>
                <a:gd name="T63" fmla="*/ 16 h 109"/>
                <a:gd name="T64" fmla="*/ 8 w 47"/>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109"/>
                <a:gd name="T101" fmla="*/ 47 w 4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109">
                  <a:moveTo>
                    <a:pt x="8" y="0"/>
                  </a:moveTo>
                  <a:lnTo>
                    <a:pt x="8" y="8"/>
                  </a:lnTo>
                  <a:lnTo>
                    <a:pt x="9" y="19"/>
                  </a:lnTo>
                  <a:lnTo>
                    <a:pt x="12" y="31"/>
                  </a:lnTo>
                  <a:lnTo>
                    <a:pt x="16" y="45"/>
                  </a:lnTo>
                  <a:lnTo>
                    <a:pt x="20" y="58"/>
                  </a:lnTo>
                  <a:lnTo>
                    <a:pt x="25" y="70"/>
                  </a:lnTo>
                  <a:lnTo>
                    <a:pt x="31" y="81"/>
                  </a:lnTo>
                  <a:lnTo>
                    <a:pt x="37" y="90"/>
                  </a:lnTo>
                  <a:lnTo>
                    <a:pt x="38" y="94"/>
                  </a:lnTo>
                  <a:lnTo>
                    <a:pt x="36" y="97"/>
                  </a:lnTo>
                  <a:lnTo>
                    <a:pt x="32" y="100"/>
                  </a:lnTo>
                  <a:lnTo>
                    <a:pt x="27" y="102"/>
                  </a:lnTo>
                  <a:lnTo>
                    <a:pt x="20" y="103"/>
                  </a:lnTo>
                  <a:lnTo>
                    <a:pt x="13" y="103"/>
                  </a:lnTo>
                  <a:lnTo>
                    <a:pt x="6" y="103"/>
                  </a:lnTo>
                  <a:lnTo>
                    <a:pt x="0" y="101"/>
                  </a:lnTo>
                  <a:lnTo>
                    <a:pt x="5" y="105"/>
                  </a:lnTo>
                  <a:lnTo>
                    <a:pt x="12" y="107"/>
                  </a:lnTo>
                  <a:lnTo>
                    <a:pt x="21" y="109"/>
                  </a:lnTo>
                  <a:lnTo>
                    <a:pt x="29" y="108"/>
                  </a:lnTo>
                  <a:lnTo>
                    <a:pt x="37" y="106"/>
                  </a:lnTo>
                  <a:lnTo>
                    <a:pt x="43" y="102"/>
                  </a:lnTo>
                  <a:lnTo>
                    <a:pt x="47" y="98"/>
                  </a:lnTo>
                  <a:lnTo>
                    <a:pt x="47" y="92"/>
                  </a:lnTo>
                  <a:lnTo>
                    <a:pt x="44" y="87"/>
                  </a:lnTo>
                  <a:lnTo>
                    <a:pt x="40" y="79"/>
                  </a:lnTo>
                  <a:lnTo>
                    <a:pt x="35" y="69"/>
                  </a:lnTo>
                  <a:lnTo>
                    <a:pt x="28" y="58"/>
                  </a:lnTo>
                  <a:lnTo>
                    <a:pt x="22" y="45"/>
                  </a:lnTo>
                  <a:lnTo>
                    <a:pt x="16" y="31"/>
                  </a:lnTo>
                  <a:lnTo>
                    <a:pt x="11" y="16"/>
                  </a:lnTo>
                  <a:lnTo>
                    <a:pt x="8" y="0"/>
                  </a:lnTo>
                  <a:close/>
                </a:path>
              </a:pathLst>
            </a:custGeom>
            <a:solidFill>
              <a:srgbClr val="000000"/>
            </a:solidFill>
            <a:ln w="9525">
              <a:noFill/>
              <a:round/>
              <a:headEnd/>
              <a:tailEnd/>
            </a:ln>
          </p:spPr>
          <p:txBody>
            <a:bodyPr/>
            <a:lstStyle/>
            <a:p>
              <a:endParaRPr lang="pt-BR"/>
            </a:p>
          </p:txBody>
        </p:sp>
        <p:sp>
          <p:nvSpPr>
            <p:cNvPr id="40197" name="Freeform 95"/>
            <p:cNvSpPr>
              <a:spLocks/>
            </p:cNvSpPr>
            <p:nvPr/>
          </p:nvSpPr>
          <p:spPr bwMode="auto">
            <a:xfrm>
              <a:off x="2963" y="1204"/>
              <a:ext cx="70" cy="130"/>
            </a:xfrm>
            <a:custGeom>
              <a:avLst/>
              <a:gdLst>
                <a:gd name="T0" fmla="*/ 0 w 70"/>
                <a:gd name="T1" fmla="*/ 0 h 130"/>
                <a:gd name="T2" fmla="*/ 15 w 70"/>
                <a:gd name="T3" fmla="*/ 8 h 130"/>
                <a:gd name="T4" fmla="*/ 28 w 70"/>
                <a:gd name="T5" fmla="*/ 19 h 130"/>
                <a:gd name="T6" fmla="*/ 42 w 70"/>
                <a:gd name="T7" fmla="*/ 33 h 130"/>
                <a:gd name="T8" fmla="*/ 53 w 70"/>
                <a:gd name="T9" fmla="*/ 50 h 130"/>
                <a:gd name="T10" fmla="*/ 62 w 70"/>
                <a:gd name="T11" fmla="*/ 69 h 130"/>
                <a:gd name="T12" fmla="*/ 68 w 70"/>
                <a:gd name="T13" fmla="*/ 89 h 130"/>
                <a:gd name="T14" fmla="*/ 70 w 70"/>
                <a:gd name="T15" fmla="*/ 109 h 130"/>
                <a:gd name="T16" fmla="*/ 68 w 70"/>
                <a:gd name="T17" fmla="*/ 130 h 130"/>
                <a:gd name="T18" fmla="*/ 64 w 70"/>
                <a:gd name="T19" fmla="*/ 110 h 130"/>
                <a:gd name="T20" fmla="*/ 59 w 70"/>
                <a:gd name="T21" fmla="*/ 91 h 130"/>
                <a:gd name="T22" fmla="*/ 53 w 70"/>
                <a:gd name="T23" fmla="*/ 73 h 130"/>
                <a:gd name="T24" fmla="*/ 46 w 70"/>
                <a:gd name="T25" fmla="*/ 56 h 130"/>
                <a:gd name="T26" fmla="*/ 36 w 70"/>
                <a:gd name="T27" fmla="*/ 41 h 130"/>
                <a:gd name="T28" fmla="*/ 25 w 70"/>
                <a:gd name="T29" fmla="*/ 27 h 130"/>
                <a:gd name="T30" fmla="*/ 13 w 70"/>
                <a:gd name="T31" fmla="*/ 13 h 130"/>
                <a:gd name="T32" fmla="*/ 0 w 70"/>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0"/>
                <a:gd name="T53" fmla="*/ 70 w 7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0">
                  <a:moveTo>
                    <a:pt x="0" y="0"/>
                  </a:moveTo>
                  <a:lnTo>
                    <a:pt x="15" y="8"/>
                  </a:lnTo>
                  <a:lnTo>
                    <a:pt x="28" y="19"/>
                  </a:lnTo>
                  <a:lnTo>
                    <a:pt x="42" y="33"/>
                  </a:lnTo>
                  <a:lnTo>
                    <a:pt x="53" y="50"/>
                  </a:lnTo>
                  <a:lnTo>
                    <a:pt x="62" y="69"/>
                  </a:lnTo>
                  <a:lnTo>
                    <a:pt x="68" y="89"/>
                  </a:lnTo>
                  <a:lnTo>
                    <a:pt x="70" y="109"/>
                  </a:lnTo>
                  <a:lnTo>
                    <a:pt x="68" y="130"/>
                  </a:lnTo>
                  <a:lnTo>
                    <a:pt x="64" y="110"/>
                  </a:lnTo>
                  <a:lnTo>
                    <a:pt x="59" y="91"/>
                  </a:lnTo>
                  <a:lnTo>
                    <a:pt x="53" y="73"/>
                  </a:lnTo>
                  <a:lnTo>
                    <a:pt x="46" y="56"/>
                  </a:lnTo>
                  <a:lnTo>
                    <a:pt x="36" y="41"/>
                  </a:lnTo>
                  <a:lnTo>
                    <a:pt x="25" y="27"/>
                  </a:lnTo>
                  <a:lnTo>
                    <a:pt x="13" y="13"/>
                  </a:lnTo>
                  <a:lnTo>
                    <a:pt x="0" y="0"/>
                  </a:lnTo>
                  <a:close/>
                </a:path>
              </a:pathLst>
            </a:custGeom>
            <a:solidFill>
              <a:srgbClr val="000000"/>
            </a:solidFill>
            <a:ln w="9525">
              <a:noFill/>
              <a:round/>
              <a:headEnd/>
              <a:tailEnd/>
            </a:ln>
          </p:spPr>
          <p:txBody>
            <a:bodyPr/>
            <a:lstStyle/>
            <a:p>
              <a:endParaRPr lang="pt-BR"/>
            </a:p>
          </p:txBody>
        </p:sp>
        <p:sp>
          <p:nvSpPr>
            <p:cNvPr id="40198" name="Freeform 96"/>
            <p:cNvSpPr>
              <a:spLocks/>
            </p:cNvSpPr>
            <p:nvPr/>
          </p:nvSpPr>
          <p:spPr bwMode="auto">
            <a:xfrm>
              <a:off x="2933" y="1210"/>
              <a:ext cx="55" cy="110"/>
            </a:xfrm>
            <a:custGeom>
              <a:avLst/>
              <a:gdLst>
                <a:gd name="T0" fmla="*/ 0 w 55"/>
                <a:gd name="T1" fmla="*/ 0 h 110"/>
                <a:gd name="T2" fmla="*/ 9 w 55"/>
                <a:gd name="T3" fmla="*/ 6 h 110"/>
                <a:gd name="T4" fmla="*/ 19 w 55"/>
                <a:gd name="T5" fmla="*/ 14 h 110"/>
                <a:gd name="T6" fmla="*/ 30 w 55"/>
                <a:gd name="T7" fmla="*/ 26 h 110"/>
                <a:gd name="T8" fmla="*/ 39 w 55"/>
                <a:gd name="T9" fmla="*/ 40 h 110"/>
                <a:gd name="T10" fmla="*/ 47 w 55"/>
                <a:gd name="T11" fmla="*/ 56 h 110"/>
                <a:gd name="T12" fmla="*/ 53 w 55"/>
                <a:gd name="T13" fmla="*/ 74 h 110"/>
                <a:gd name="T14" fmla="*/ 55 w 55"/>
                <a:gd name="T15" fmla="*/ 92 h 110"/>
                <a:gd name="T16" fmla="*/ 54 w 55"/>
                <a:gd name="T17" fmla="*/ 110 h 110"/>
                <a:gd name="T18" fmla="*/ 52 w 55"/>
                <a:gd name="T19" fmla="*/ 97 h 110"/>
                <a:gd name="T20" fmla="*/ 48 w 55"/>
                <a:gd name="T21" fmla="*/ 82 h 110"/>
                <a:gd name="T22" fmla="*/ 42 w 55"/>
                <a:gd name="T23" fmla="*/ 67 h 110"/>
                <a:gd name="T24" fmla="*/ 35 w 55"/>
                <a:gd name="T25" fmla="*/ 52 h 110"/>
                <a:gd name="T26" fmla="*/ 27 w 55"/>
                <a:gd name="T27" fmla="*/ 37 h 110"/>
                <a:gd name="T28" fmla="*/ 18 w 55"/>
                <a:gd name="T29" fmla="*/ 23 h 110"/>
                <a:gd name="T30" fmla="*/ 9 w 55"/>
                <a:gd name="T31" fmla="*/ 11 h 110"/>
                <a:gd name="T32" fmla="*/ 0 w 55"/>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0"/>
                <a:gd name="T53" fmla="*/ 55 w 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0">
                  <a:moveTo>
                    <a:pt x="0" y="0"/>
                  </a:moveTo>
                  <a:lnTo>
                    <a:pt x="9" y="6"/>
                  </a:lnTo>
                  <a:lnTo>
                    <a:pt x="19" y="14"/>
                  </a:lnTo>
                  <a:lnTo>
                    <a:pt x="30" y="26"/>
                  </a:lnTo>
                  <a:lnTo>
                    <a:pt x="39" y="40"/>
                  </a:lnTo>
                  <a:lnTo>
                    <a:pt x="47" y="56"/>
                  </a:lnTo>
                  <a:lnTo>
                    <a:pt x="53" y="74"/>
                  </a:lnTo>
                  <a:lnTo>
                    <a:pt x="55" y="92"/>
                  </a:lnTo>
                  <a:lnTo>
                    <a:pt x="54" y="110"/>
                  </a:lnTo>
                  <a:lnTo>
                    <a:pt x="52" y="97"/>
                  </a:lnTo>
                  <a:lnTo>
                    <a:pt x="48" y="82"/>
                  </a:lnTo>
                  <a:lnTo>
                    <a:pt x="42" y="67"/>
                  </a:lnTo>
                  <a:lnTo>
                    <a:pt x="35" y="52"/>
                  </a:lnTo>
                  <a:lnTo>
                    <a:pt x="27" y="37"/>
                  </a:lnTo>
                  <a:lnTo>
                    <a:pt x="18" y="23"/>
                  </a:lnTo>
                  <a:lnTo>
                    <a:pt x="9" y="11"/>
                  </a:lnTo>
                  <a:lnTo>
                    <a:pt x="0" y="0"/>
                  </a:lnTo>
                  <a:close/>
                </a:path>
              </a:pathLst>
            </a:custGeom>
            <a:solidFill>
              <a:srgbClr val="000000"/>
            </a:solidFill>
            <a:ln w="9525">
              <a:noFill/>
              <a:round/>
              <a:headEnd/>
              <a:tailEnd/>
            </a:ln>
          </p:spPr>
          <p:txBody>
            <a:bodyPr/>
            <a:lstStyle/>
            <a:p>
              <a:endParaRPr lang="pt-BR"/>
            </a:p>
          </p:txBody>
        </p:sp>
        <p:sp>
          <p:nvSpPr>
            <p:cNvPr id="40199" name="Freeform 97"/>
            <p:cNvSpPr>
              <a:spLocks/>
            </p:cNvSpPr>
            <p:nvPr/>
          </p:nvSpPr>
          <p:spPr bwMode="auto">
            <a:xfrm>
              <a:off x="2887" y="1218"/>
              <a:ext cx="50" cy="113"/>
            </a:xfrm>
            <a:custGeom>
              <a:avLst/>
              <a:gdLst>
                <a:gd name="T0" fmla="*/ 0 w 50"/>
                <a:gd name="T1" fmla="*/ 0 h 113"/>
                <a:gd name="T2" fmla="*/ 10 w 50"/>
                <a:gd name="T3" fmla="*/ 7 h 113"/>
                <a:gd name="T4" fmla="*/ 20 w 50"/>
                <a:gd name="T5" fmla="*/ 18 h 113"/>
                <a:gd name="T6" fmla="*/ 28 w 50"/>
                <a:gd name="T7" fmla="*/ 33 h 113"/>
                <a:gd name="T8" fmla="*/ 36 w 50"/>
                <a:gd name="T9" fmla="*/ 48 h 113"/>
                <a:gd name="T10" fmla="*/ 41 w 50"/>
                <a:gd name="T11" fmla="*/ 66 h 113"/>
                <a:gd name="T12" fmla="*/ 44 w 50"/>
                <a:gd name="T13" fmla="*/ 82 h 113"/>
                <a:gd name="T14" fmla="*/ 45 w 50"/>
                <a:gd name="T15" fmla="*/ 98 h 113"/>
                <a:gd name="T16" fmla="*/ 43 w 50"/>
                <a:gd name="T17" fmla="*/ 113 h 113"/>
                <a:gd name="T18" fmla="*/ 47 w 50"/>
                <a:gd name="T19" fmla="*/ 103 h 113"/>
                <a:gd name="T20" fmla="*/ 50 w 50"/>
                <a:gd name="T21" fmla="*/ 90 h 113"/>
                <a:gd name="T22" fmla="*/ 50 w 50"/>
                <a:gd name="T23" fmla="*/ 74 h 113"/>
                <a:gd name="T24" fmla="*/ 47 w 50"/>
                <a:gd name="T25" fmla="*/ 56 h 113"/>
                <a:gd name="T26" fmla="*/ 41 w 50"/>
                <a:gd name="T27" fmla="*/ 40 h 113"/>
                <a:gd name="T28" fmla="*/ 32 w 50"/>
                <a:gd name="T29" fmla="*/ 23 h 113"/>
                <a:gd name="T30" fmla="*/ 18 w 50"/>
                <a:gd name="T31" fmla="*/ 10 h 113"/>
                <a:gd name="T32" fmla="*/ 0 w 50"/>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3"/>
                <a:gd name="T53" fmla="*/ 50 w 50"/>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3">
                  <a:moveTo>
                    <a:pt x="0" y="0"/>
                  </a:moveTo>
                  <a:lnTo>
                    <a:pt x="10" y="7"/>
                  </a:lnTo>
                  <a:lnTo>
                    <a:pt x="20" y="18"/>
                  </a:lnTo>
                  <a:lnTo>
                    <a:pt x="28" y="33"/>
                  </a:lnTo>
                  <a:lnTo>
                    <a:pt x="36" y="48"/>
                  </a:lnTo>
                  <a:lnTo>
                    <a:pt x="41" y="66"/>
                  </a:lnTo>
                  <a:lnTo>
                    <a:pt x="44" y="82"/>
                  </a:lnTo>
                  <a:lnTo>
                    <a:pt x="45" y="98"/>
                  </a:lnTo>
                  <a:lnTo>
                    <a:pt x="43" y="113"/>
                  </a:lnTo>
                  <a:lnTo>
                    <a:pt x="47" y="103"/>
                  </a:lnTo>
                  <a:lnTo>
                    <a:pt x="50" y="90"/>
                  </a:lnTo>
                  <a:lnTo>
                    <a:pt x="50" y="74"/>
                  </a:lnTo>
                  <a:lnTo>
                    <a:pt x="47" y="56"/>
                  </a:lnTo>
                  <a:lnTo>
                    <a:pt x="41" y="40"/>
                  </a:lnTo>
                  <a:lnTo>
                    <a:pt x="32" y="23"/>
                  </a:lnTo>
                  <a:lnTo>
                    <a:pt x="18" y="10"/>
                  </a:lnTo>
                  <a:lnTo>
                    <a:pt x="0" y="0"/>
                  </a:lnTo>
                  <a:close/>
                </a:path>
              </a:pathLst>
            </a:custGeom>
            <a:solidFill>
              <a:srgbClr val="000000"/>
            </a:solidFill>
            <a:ln w="9525">
              <a:noFill/>
              <a:round/>
              <a:headEnd/>
              <a:tailEnd/>
            </a:ln>
          </p:spPr>
          <p:txBody>
            <a:bodyPr/>
            <a:lstStyle/>
            <a:p>
              <a:endParaRPr lang="pt-BR"/>
            </a:p>
          </p:txBody>
        </p:sp>
        <p:sp>
          <p:nvSpPr>
            <p:cNvPr id="40200" name="Freeform 98"/>
            <p:cNvSpPr>
              <a:spLocks/>
            </p:cNvSpPr>
            <p:nvPr/>
          </p:nvSpPr>
          <p:spPr bwMode="auto">
            <a:xfrm>
              <a:off x="2838" y="1230"/>
              <a:ext cx="71" cy="88"/>
            </a:xfrm>
            <a:custGeom>
              <a:avLst/>
              <a:gdLst>
                <a:gd name="T0" fmla="*/ 0 w 71"/>
                <a:gd name="T1" fmla="*/ 0 h 88"/>
                <a:gd name="T2" fmla="*/ 6 w 71"/>
                <a:gd name="T3" fmla="*/ 4 h 88"/>
                <a:gd name="T4" fmla="*/ 16 w 71"/>
                <a:gd name="T5" fmla="*/ 9 h 88"/>
                <a:gd name="T6" fmla="*/ 28 w 71"/>
                <a:gd name="T7" fmla="*/ 17 h 88"/>
                <a:gd name="T8" fmla="*/ 40 w 71"/>
                <a:gd name="T9" fmla="*/ 25 h 88"/>
                <a:gd name="T10" fmla="*/ 52 w 71"/>
                <a:gd name="T11" fmla="*/ 37 h 88"/>
                <a:gd name="T12" fmla="*/ 62 w 71"/>
                <a:gd name="T13" fmla="*/ 51 h 88"/>
                <a:gd name="T14" fmla="*/ 69 w 71"/>
                <a:gd name="T15" fmla="*/ 68 h 88"/>
                <a:gd name="T16" fmla="*/ 71 w 71"/>
                <a:gd name="T17" fmla="*/ 88 h 88"/>
                <a:gd name="T18" fmla="*/ 65 w 71"/>
                <a:gd name="T19" fmla="*/ 71 h 88"/>
                <a:gd name="T20" fmla="*/ 57 w 71"/>
                <a:gd name="T21" fmla="*/ 57 h 88"/>
                <a:gd name="T22" fmla="*/ 47 w 71"/>
                <a:gd name="T23" fmla="*/ 44 h 88"/>
                <a:gd name="T24" fmla="*/ 37 w 71"/>
                <a:gd name="T25" fmla="*/ 33 h 88"/>
                <a:gd name="T26" fmla="*/ 27 w 71"/>
                <a:gd name="T27" fmla="*/ 24 h 88"/>
                <a:gd name="T28" fmla="*/ 17 w 71"/>
                <a:gd name="T29" fmla="*/ 15 h 88"/>
                <a:gd name="T30" fmla="*/ 8 w 71"/>
                <a:gd name="T31" fmla="*/ 7 h 88"/>
                <a:gd name="T32" fmla="*/ 0 w 7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8"/>
                <a:gd name="T53" fmla="*/ 71 w 7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8">
                  <a:moveTo>
                    <a:pt x="0" y="0"/>
                  </a:moveTo>
                  <a:lnTo>
                    <a:pt x="6" y="4"/>
                  </a:lnTo>
                  <a:lnTo>
                    <a:pt x="16" y="9"/>
                  </a:lnTo>
                  <a:lnTo>
                    <a:pt x="28" y="17"/>
                  </a:lnTo>
                  <a:lnTo>
                    <a:pt x="40" y="25"/>
                  </a:lnTo>
                  <a:lnTo>
                    <a:pt x="52" y="37"/>
                  </a:lnTo>
                  <a:lnTo>
                    <a:pt x="62" y="51"/>
                  </a:lnTo>
                  <a:lnTo>
                    <a:pt x="69" y="68"/>
                  </a:lnTo>
                  <a:lnTo>
                    <a:pt x="71" y="88"/>
                  </a:lnTo>
                  <a:lnTo>
                    <a:pt x="65" y="71"/>
                  </a:lnTo>
                  <a:lnTo>
                    <a:pt x="57" y="57"/>
                  </a:lnTo>
                  <a:lnTo>
                    <a:pt x="47" y="44"/>
                  </a:lnTo>
                  <a:lnTo>
                    <a:pt x="37" y="33"/>
                  </a:lnTo>
                  <a:lnTo>
                    <a:pt x="27" y="24"/>
                  </a:lnTo>
                  <a:lnTo>
                    <a:pt x="17" y="15"/>
                  </a:lnTo>
                  <a:lnTo>
                    <a:pt x="8" y="7"/>
                  </a:lnTo>
                  <a:lnTo>
                    <a:pt x="0" y="0"/>
                  </a:lnTo>
                  <a:close/>
                </a:path>
              </a:pathLst>
            </a:custGeom>
            <a:solidFill>
              <a:srgbClr val="000000"/>
            </a:solidFill>
            <a:ln w="9525">
              <a:noFill/>
              <a:round/>
              <a:headEnd/>
              <a:tailEnd/>
            </a:ln>
          </p:spPr>
          <p:txBody>
            <a:bodyPr/>
            <a:lstStyle/>
            <a:p>
              <a:endParaRPr lang="pt-BR"/>
            </a:p>
          </p:txBody>
        </p:sp>
        <p:sp>
          <p:nvSpPr>
            <p:cNvPr id="40201" name="Freeform 99"/>
            <p:cNvSpPr>
              <a:spLocks/>
            </p:cNvSpPr>
            <p:nvPr/>
          </p:nvSpPr>
          <p:spPr bwMode="auto">
            <a:xfrm>
              <a:off x="2819" y="1237"/>
              <a:ext cx="8" cy="104"/>
            </a:xfrm>
            <a:custGeom>
              <a:avLst/>
              <a:gdLst>
                <a:gd name="T0" fmla="*/ 8 w 8"/>
                <a:gd name="T1" fmla="*/ 0 h 104"/>
                <a:gd name="T2" fmla="*/ 8 w 8"/>
                <a:gd name="T3" fmla="*/ 21 h 104"/>
                <a:gd name="T4" fmla="*/ 8 w 8"/>
                <a:gd name="T5" fmla="*/ 51 h 104"/>
                <a:gd name="T6" fmla="*/ 8 w 8"/>
                <a:gd name="T7" fmla="*/ 82 h 104"/>
                <a:gd name="T8" fmla="*/ 5 w 8"/>
                <a:gd name="T9" fmla="*/ 104 h 104"/>
                <a:gd name="T10" fmla="*/ 1 w 8"/>
                <a:gd name="T11" fmla="*/ 83 h 104"/>
                <a:gd name="T12" fmla="*/ 0 w 8"/>
                <a:gd name="T13" fmla="*/ 55 h 104"/>
                <a:gd name="T14" fmla="*/ 2 w 8"/>
                <a:gd name="T15" fmla="*/ 25 h 104"/>
                <a:gd name="T16" fmla="*/ 8 w 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4"/>
                <a:gd name="T29" fmla="*/ 8 w 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4">
                  <a:moveTo>
                    <a:pt x="8" y="0"/>
                  </a:moveTo>
                  <a:lnTo>
                    <a:pt x="8" y="21"/>
                  </a:lnTo>
                  <a:lnTo>
                    <a:pt x="8" y="51"/>
                  </a:lnTo>
                  <a:lnTo>
                    <a:pt x="8" y="82"/>
                  </a:lnTo>
                  <a:lnTo>
                    <a:pt x="5" y="104"/>
                  </a:lnTo>
                  <a:lnTo>
                    <a:pt x="1" y="83"/>
                  </a:lnTo>
                  <a:lnTo>
                    <a:pt x="0" y="55"/>
                  </a:lnTo>
                  <a:lnTo>
                    <a:pt x="2" y="25"/>
                  </a:lnTo>
                  <a:lnTo>
                    <a:pt x="8" y="0"/>
                  </a:lnTo>
                  <a:close/>
                </a:path>
              </a:pathLst>
            </a:custGeom>
            <a:solidFill>
              <a:srgbClr val="000000"/>
            </a:solidFill>
            <a:ln w="9525">
              <a:noFill/>
              <a:round/>
              <a:headEnd/>
              <a:tailEnd/>
            </a:ln>
          </p:spPr>
          <p:txBody>
            <a:bodyPr/>
            <a:lstStyle/>
            <a:p>
              <a:endParaRPr lang="pt-BR"/>
            </a:p>
          </p:txBody>
        </p:sp>
        <p:sp>
          <p:nvSpPr>
            <p:cNvPr id="40202" name="Freeform 100"/>
            <p:cNvSpPr>
              <a:spLocks/>
            </p:cNvSpPr>
            <p:nvPr/>
          </p:nvSpPr>
          <p:spPr bwMode="auto">
            <a:xfrm>
              <a:off x="2765" y="1232"/>
              <a:ext cx="29" cy="107"/>
            </a:xfrm>
            <a:custGeom>
              <a:avLst/>
              <a:gdLst>
                <a:gd name="T0" fmla="*/ 29 w 29"/>
                <a:gd name="T1" fmla="*/ 0 h 107"/>
                <a:gd name="T2" fmla="*/ 24 w 29"/>
                <a:gd name="T3" fmla="*/ 8 h 107"/>
                <a:gd name="T4" fmla="*/ 20 w 29"/>
                <a:gd name="T5" fmla="*/ 20 h 107"/>
                <a:gd name="T6" fmla="*/ 16 w 29"/>
                <a:gd name="T7" fmla="*/ 34 h 107"/>
                <a:gd name="T8" fmla="*/ 13 w 29"/>
                <a:gd name="T9" fmla="*/ 50 h 107"/>
                <a:gd name="T10" fmla="*/ 11 w 29"/>
                <a:gd name="T11" fmla="*/ 66 h 107"/>
                <a:gd name="T12" fmla="*/ 10 w 29"/>
                <a:gd name="T13" fmla="*/ 81 h 107"/>
                <a:gd name="T14" fmla="*/ 10 w 29"/>
                <a:gd name="T15" fmla="*/ 95 h 107"/>
                <a:gd name="T16" fmla="*/ 13 w 29"/>
                <a:gd name="T17" fmla="*/ 107 h 107"/>
                <a:gd name="T18" fmla="*/ 7 w 29"/>
                <a:gd name="T19" fmla="*/ 102 h 107"/>
                <a:gd name="T20" fmla="*/ 3 w 29"/>
                <a:gd name="T21" fmla="*/ 92 h 107"/>
                <a:gd name="T22" fmla="*/ 0 w 29"/>
                <a:gd name="T23" fmla="*/ 79 h 107"/>
                <a:gd name="T24" fmla="*/ 0 w 29"/>
                <a:gd name="T25" fmla="*/ 64 h 107"/>
                <a:gd name="T26" fmla="*/ 3 w 29"/>
                <a:gd name="T27" fmla="*/ 47 h 107"/>
                <a:gd name="T28" fmla="*/ 8 w 29"/>
                <a:gd name="T29" fmla="*/ 30 h 107"/>
                <a:gd name="T30" fmla="*/ 17 w 29"/>
                <a:gd name="T31" fmla="*/ 14 h 107"/>
                <a:gd name="T32" fmla="*/ 29 w 2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29" y="0"/>
                  </a:moveTo>
                  <a:lnTo>
                    <a:pt x="24" y="8"/>
                  </a:lnTo>
                  <a:lnTo>
                    <a:pt x="20" y="20"/>
                  </a:lnTo>
                  <a:lnTo>
                    <a:pt x="16" y="34"/>
                  </a:lnTo>
                  <a:lnTo>
                    <a:pt x="13" y="50"/>
                  </a:lnTo>
                  <a:lnTo>
                    <a:pt x="11" y="66"/>
                  </a:lnTo>
                  <a:lnTo>
                    <a:pt x="10" y="81"/>
                  </a:lnTo>
                  <a:lnTo>
                    <a:pt x="10" y="95"/>
                  </a:lnTo>
                  <a:lnTo>
                    <a:pt x="13" y="107"/>
                  </a:lnTo>
                  <a:lnTo>
                    <a:pt x="7" y="102"/>
                  </a:lnTo>
                  <a:lnTo>
                    <a:pt x="3" y="92"/>
                  </a:lnTo>
                  <a:lnTo>
                    <a:pt x="0" y="79"/>
                  </a:lnTo>
                  <a:lnTo>
                    <a:pt x="0" y="64"/>
                  </a:lnTo>
                  <a:lnTo>
                    <a:pt x="3" y="47"/>
                  </a:lnTo>
                  <a:lnTo>
                    <a:pt x="8" y="30"/>
                  </a:lnTo>
                  <a:lnTo>
                    <a:pt x="17" y="14"/>
                  </a:lnTo>
                  <a:lnTo>
                    <a:pt x="29" y="0"/>
                  </a:lnTo>
                  <a:close/>
                </a:path>
              </a:pathLst>
            </a:custGeom>
            <a:solidFill>
              <a:srgbClr val="000000"/>
            </a:solidFill>
            <a:ln w="9525">
              <a:noFill/>
              <a:round/>
              <a:headEnd/>
              <a:tailEnd/>
            </a:ln>
          </p:spPr>
          <p:txBody>
            <a:bodyPr/>
            <a:lstStyle/>
            <a:p>
              <a:endParaRPr lang="pt-BR"/>
            </a:p>
          </p:txBody>
        </p:sp>
        <p:sp>
          <p:nvSpPr>
            <p:cNvPr id="40203" name="Freeform 101"/>
            <p:cNvSpPr>
              <a:spLocks/>
            </p:cNvSpPr>
            <p:nvPr/>
          </p:nvSpPr>
          <p:spPr bwMode="auto">
            <a:xfrm>
              <a:off x="2703" y="1260"/>
              <a:ext cx="49" cy="116"/>
            </a:xfrm>
            <a:custGeom>
              <a:avLst/>
              <a:gdLst>
                <a:gd name="T0" fmla="*/ 49 w 49"/>
                <a:gd name="T1" fmla="*/ 0 h 116"/>
                <a:gd name="T2" fmla="*/ 48 w 49"/>
                <a:gd name="T3" fmla="*/ 13 h 116"/>
                <a:gd name="T4" fmla="*/ 45 w 49"/>
                <a:gd name="T5" fmla="*/ 28 h 116"/>
                <a:gd name="T6" fmla="*/ 42 w 49"/>
                <a:gd name="T7" fmla="*/ 44 h 116"/>
                <a:gd name="T8" fmla="*/ 37 w 49"/>
                <a:gd name="T9" fmla="*/ 60 h 116"/>
                <a:gd name="T10" fmla="*/ 30 w 49"/>
                <a:gd name="T11" fmla="*/ 77 h 116"/>
                <a:gd name="T12" fmla="*/ 22 w 49"/>
                <a:gd name="T13" fmla="*/ 93 h 116"/>
                <a:gd name="T14" fmla="*/ 12 w 49"/>
                <a:gd name="T15" fmla="*/ 106 h 116"/>
                <a:gd name="T16" fmla="*/ 0 w 49"/>
                <a:gd name="T17" fmla="*/ 116 h 116"/>
                <a:gd name="T18" fmla="*/ 4 w 49"/>
                <a:gd name="T19" fmla="*/ 104 h 116"/>
                <a:gd name="T20" fmla="*/ 11 w 49"/>
                <a:gd name="T21" fmla="*/ 90 h 116"/>
                <a:gd name="T22" fmla="*/ 18 w 49"/>
                <a:gd name="T23" fmla="*/ 75 h 116"/>
                <a:gd name="T24" fmla="*/ 26 w 49"/>
                <a:gd name="T25" fmla="*/ 59 h 116"/>
                <a:gd name="T26" fmla="*/ 33 w 49"/>
                <a:gd name="T27" fmla="*/ 43 h 116"/>
                <a:gd name="T28" fmla="*/ 40 w 49"/>
                <a:gd name="T29" fmla="*/ 27 h 116"/>
                <a:gd name="T30" fmla="*/ 45 w 49"/>
                <a:gd name="T31" fmla="*/ 13 h 116"/>
                <a:gd name="T32" fmla="*/ 49 w 4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6"/>
                <a:gd name="T53" fmla="*/ 49 w 4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6">
                  <a:moveTo>
                    <a:pt x="49" y="0"/>
                  </a:moveTo>
                  <a:lnTo>
                    <a:pt x="48" y="13"/>
                  </a:lnTo>
                  <a:lnTo>
                    <a:pt x="45" y="28"/>
                  </a:lnTo>
                  <a:lnTo>
                    <a:pt x="42" y="44"/>
                  </a:lnTo>
                  <a:lnTo>
                    <a:pt x="37" y="60"/>
                  </a:lnTo>
                  <a:lnTo>
                    <a:pt x="30" y="77"/>
                  </a:lnTo>
                  <a:lnTo>
                    <a:pt x="22" y="93"/>
                  </a:lnTo>
                  <a:lnTo>
                    <a:pt x="12" y="106"/>
                  </a:lnTo>
                  <a:lnTo>
                    <a:pt x="0" y="116"/>
                  </a:lnTo>
                  <a:lnTo>
                    <a:pt x="4" y="104"/>
                  </a:lnTo>
                  <a:lnTo>
                    <a:pt x="11" y="90"/>
                  </a:lnTo>
                  <a:lnTo>
                    <a:pt x="18" y="75"/>
                  </a:lnTo>
                  <a:lnTo>
                    <a:pt x="26" y="59"/>
                  </a:lnTo>
                  <a:lnTo>
                    <a:pt x="33" y="43"/>
                  </a:lnTo>
                  <a:lnTo>
                    <a:pt x="40" y="27"/>
                  </a:lnTo>
                  <a:lnTo>
                    <a:pt x="45" y="13"/>
                  </a:lnTo>
                  <a:lnTo>
                    <a:pt x="49" y="0"/>
                  </a:lnTo>
                  <a:close/>
                </a:path>
              </a:pathLst>
            </a:custGeom>
            <a:solidFill>
              <a:srgbClr val="000000"/>
            </a:solidFill>
            <a:ln w="9525">
              <a:noFill/>
              <a:round/>
              <a:headEnd/>
              <a:tailEnd/>
            </a:ln>
          </p:spPr>
          <p:txBody>
            <a:bodyPr/>
            <a:lstStyle/>
            <a:p>
              <a:endParaRPr lang="pt-BR"/>
            </a:p>
          </p:txBody>
        </p:sp>
        <p:sp>
          <p:nvSpPr>
            <p:cNvPr id="40204" name="Freeform 102"/>
            <p:cNvSpPr>
              <a:spLocks/>
            </p:cNvSpPr>
            <p:nvPr/>
          </p:nvSpPr>
          <p:spPr bwMode="auto">
            <a:xfrm>
              <a:off x="2647" y="1375"/>
              <a:ext cx="61" cy="106"/>
            </a:xfrm>
            <a:custGeom>
              <a:avLst/>
              <a:gdLst>
                <a:gd name="T0" fmla="*/ 61 w 61"/>
                <a:gd name="T1" fmla="*/ 17 h 106"/>
                <a:gd name="T2" fmla="*/ 57 w 61"/>
                <a:gd name="T3" fmla="*/ 12 h 106"/>
                <a:gd name="T4" fmla="*/ 52 w 61"/>
                <a:gd name="T5" fmla="*/ 7 h 106"/>
                <a:gd name="T6" fmla="*/ 45 w 61"/>
                <a:gd name="T7" fmla="*/ 3 h 106"/>
                <a:gd name="T8" fmla="*/ 38 w 61"/>
                <a:gd name="T9" fmla="*/ 1 h 106"/>
                <a:gd name="T10" fmla="*/ 30 w 61"/>
                <a:gd name="T11" fmla="*/ 0 h 106"/>
                <a:gd name="T12" fmla="*/ 22 w 61"/>
                <a:gd name="T13" fmla="*/ 1 h 106"/>
                <a:gd name="T14" fmla="*/ 15 w 61"/>
                <a:gd name="T15" fmla="*/ 4 h 106"/>
                <a:gd name="T16" fmla="*/ 7 w 61"/>
                <a:gd name="T17" fmla="*/ 10 h 106"/>
                <a:gd name="T18" fmla="*/ 2 w 61"/>
                <a:gd name="T19" fmla="*/ 19 h 106"/>
                <a:gd name="T20" fmla="*/ 0 w 61"/>
                <a:gd name="T21" fmla="*/ 30 h 106"/>
                <a:gd name="T22" fmla="*/ 1 w 61"/>
                <a:gd name="T23" fmla="*/ 43 h 106"/>
                <a:gd name="T24" fmla="*/ 6 w 61"/>
                <a:gd name="T25" fmla="*/ 57 h 106"/>
                <a:gd name="T26" fmla="*/ 13 w 61"/>
                <a:gd name="T27" fmla="*/ 72 h 106"/>
                <a:gd name="T28" fmla="*/ 23 w 61"/>
                <a:gd name="T29" fmla="*/ 85 h 106"/>
                <a:gd name="T30" fmla="*/ 36 w 61"/>
                <a:gd name="T31" fmla="*/ 96 h 106"/>
                <a:gd name="T32" fmla="*/ 50 w 61"/>
                <a:gd name="T33" fmla="*/ 106 h 106"/>
                <a:gd name="T34" fmla="*/ 41 w 61"/>
                <a:gd name="T35" fmla="*/ 97 h 106"/>
                <a:gd name="T36" fmla="*/ 32 w 61"/>
                <a:gd name="T37" fmla="*/ 87 h 106"/>
                <a:gd name="T38" fmla="*/ 24 w 61"/>
                <a:gd name="T39" fmla="*/ 76 h 106"/>
                <a:gd name="T40" fmla="*/ 17 w 61"/>
                <a:gd name="T41" fmla="*/ 64 h 106"/>
                <a:gd name="T42" fmla="*/ 12 w 61"/>
                <a:gd name="T43" fmla="*/ 52 h 106"/>
                <a:gd name="T44" fmla="*/ 11 w 61"/>
                <a:gd name="T45" fmla="*/ 40 h 106"/>
                <a:gd name="T46" fmla="*/ 12 w 61"/>
                <a:gd name="T47" fmla="*/ 29 h 106"/>
                <a:gd name="T48" fmla="*/ 18 w 61"/>
                <a:gd name="T49" fmla="*/ 19 h 106"/>
                <a:gd name="T50" fmla="*/ 22 w 61"/>
                <a:gd name="T51" fmla="*/ 14 h 106"/>
                <a:gd name="T52" fmla="*/ 27 w 61"/>
                <a:gd name="T53" fmla="*/ 11 h 106"/>
                <a:gd name="T54" fmla="*/ 33 w 61"/>
                <a:gd name="T55" fmla="*/ 9 h 106"/>
                <a:gd name="T56" fmla="*/ 39 w 61"/>
                <a:gd name="T57" fmla="*/ 9 h 106"/>
                <a:gd name="T58" fmla="*/ 45 w 61"/>
                <a:gd name="T59" fmla="*/ 11 h 106"/>
                <a:gd name="T60" fmla="*/ 50 w 61"/>
                <a:gd name="T61" fmla="*/ 12 h 106"/>
                <a:gd name="T62" fmla="*/ 56 w 61"/>
                <a:gd name="T63" fmla="*/ 15 h 106"/>
                <a:gd name="T64" fmla="*/ 61 w 61"/>
                <a:gd name="T65" fmla="*/ 1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06"/>
                <a:gd name="T101" fmla="*/ 61 w 6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06">
                  <a:moveTo>
                    <a:pt x="61" y="17"/>
                  </a:moveTo>
                  <a:lnTo>
                    <a:pt x="57" y="12"/>
                  </a:lnTo>
                  <a:lnTo>
                    <a:pt x="52" y="7"/>
                  </a:lnTo>
                  <a:lnTo>
                    <a:pt x="45" y="3"/>
                  </a:lnTo>
                  <a:lnTo>
                    <a:pt x="38" y="1"/>
                  </a:lnTo>
                  <a:lnTo>
                    <a:pt x="30" y="0"/>
                  </a:lnTo>
                  <a:lnTo>
                    <a:pt x="22" y="1"/>
                  </a:lnTo>
                  <a:lnTo>
                    <a:pt x="15" y="4"/>
                  </a:lnTo>
                  <a:lnTo>
                    <a:pt x="7" y="10"/>
                  </a:lnTo>
                  <a:lnTo>
                    <a:pt x="2" y="19"/>
                  </a:lnTo>
                  <a:lnTo>
                    <a:pt x="0" y="30"/>
                  </a:lnTo>
                  <a:lnTo>
                    <a:pt x="1" y="43"/>
                  </a:lnTo>
                  <a:lnTo>
                    <a:pt x="6" y="57"/>
                  </a:lnTo>
                  <a:lnTo>
                    <a:pt x="13" y="72"/>
                  </a:lnTo>
                  <a:lnTo>
                    <a:pt x="23" y="85"/>
                  </a:lnTo>
                  <a:lnTo>
                    <a:pt x="36" y="96"/>
                  </a:lnTo>
                  <a:lnTo>
                    <a:pt x="50" y="106"/>
                  </a:lnTo>
                  <a:lnTo>
                    <a:pt x="41" y="97"/>
                  </a:lnTo>
                  <a:lnTo>
                    <a:pt x="32" y="87"/>
                  </a:lnTo>
                  <a:lnTo>
                    <a:pt x="24" y="76"/>
                  </a:lnTo>
                  <a:lnTo>
                    <a:pt x="17" y="64"/>
                  </a:lnTo>
                  <a:lnTo>
                    <a:pt x="12" y="52"/>
                  </a:lnTo>
                  <a:lnTo>
                    <a:pt x="11" y="40"/>
                  </a:lnTo>
                  <a:lnTo>
                    <a:pt x="12" y="29"/>
                  </a:lnTo>
                  <a:lnTo>
                    <a:pt x="18" y="19"/>
                  </a:lnTo>
                  <a:lnTo>
                    <a:pt x="22" y="14"/>
                  </a:lnTo>
                  <a:lnTo>
                    <a:pt x="27" y="11"/>
                  </a:lnTo>
                  <a:lnTo>
                    <a:pt x="33" y="9"/>
                  </a:lnTo>
                  <a:lnTo>
                    <a:pt x="39" y="9"/>
                  </a:lnTo>
                  <a:lnTo>
                    <a:pt x="45" y="11"/>
                  </a:lnTo>
                  <a:lnTo>
                    <a:pt x="50" y="12"/>
                  </a:lnTo>
                  <a:lnTo>
                    <a:pt x="56" y="15"/>
                  </a:lnTo>
                  <a:lnTo>
                    <a:pt x="61" y="17"/>
                  </a:lnTo>
                  <a:close/>
                </a:path>
              </a:pathLst>
            </a:custGeom>
            <a:solidFill>
              <a:srgbClr val="000000"/>
            </a:solidFill>
            <a:ln w="9525">
              <a:noFill/>
              <a:round/>
              <a:headEnd/>
              <a:tailEnd/>
            </a:ln>
          </p:spPr>
          <p:txBody>
            <a:bodyPr/>
            <a:lstStyle/>
            <a:p>
              <a:endParaRPr lang="pt-BR"/>
            </a:p>
          </p:txBody>
        </p:sp>
        <p:sp>
          <p:nvSpPr>
            <p:cNvPr id="40205" name="Freeform 103"/>
            <p:cNvSpPr>
              <a:spLocks/>
            </p:cNvSpPr>
            <p:nvPr/>
          </p:nvSpPr>
          <p:spPr bwMode="auto">
            <a:xfrm>
              <a:off x="2714" y="1495"/>
              <a:ext cx="63" cy="123"/>
            </a:xfrm>
            <a:custGeom>
              <a:avLst/>
              <a:gdLst>
                <a:gd name="T0" fmla="*/ 0 w 63"/>
                <a:gd name="T1" fmla="*/ 0 h 123"/>
                <a:gd name="T2" fmla="*/ 5 w 63"/>
                <a:gd name="T3" fmla="*/ 15 h 123"/>
                <a:gd name="T4" fmla="*/ 12 w 63"/>
                <a:gd name="T5" fmla="*/ 32 h 123"/>
                <a:gd name="T6" fmla="*/ 20 w 63"/>
                <a:gd name="T7" fmla="*/ 50 h 123"/>
                <a:gd name="T8" fmla="*/ 28 w 63"/>
                <a:gd name="T9" fmla="*/ 69 h 123"/>
                <a:gd name="T10" fmla="*/ 37 w 63"/>
                <a:gd name="T11" fmla="*/ 86 h 123"/>
                <a:gd name="T12" fmla="*/ 46 w 63"/>
                <a:gd name="T13" fmla="*/ 101 h 123"/>
                <a:gd name="T14" fmla="*/ 55 w 63"/>
                <a:gd name="T15" fmla="*/ 114 h 123"/>
                <a:gd name="T16" fmla="*/ 63 w 63"/>
                <a:gd name="T17" fmla="*/ 123 h 123"/>
                <a:gd name="T18" fmla="*/ 54 w 63"/>
                <a:gd name="T19" fmla="*/ 120 h 123"/>
                <a:gd name="T20" fmla="*/ 44 w 63"/>
                <a:gd name="T21" fmla="*/ 111 h 123"/>
                <a:gd name="T22" fmla="*/ 34 w 63"/>
                <a:gd name="T23" fmla="*/ 97 h 123"/>
                <a:gd name="T24" fmla="*/ 24 w 63"/>
                <a:gd name="T25" fmla="*/ 80 h 123"/>
                <a:gd name="T26" fmla="*/ 15 w 63"/>
                <a:gd name="T27" fmla="*/ 60 h 123"/>
                <a:gd name="T28" fmla="*/ 8 w 63"/>
                <a:gd name="T29" fmla="*/ 40 h 123"/>
                <a:gd name="T30" fmla="*/ 3 w 63"/>
                <a:gd name="T31" fmla="*/ 20 h 123"/>
                <a:gd name="T32" fmla="*/ 0 w 6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3"/>
                <a:gd name="T53" fmla="*/ 63 w 6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3">
                  <a:moveTo>
                    <a:pt x="0" y="0"/>
                  </a:moveTo>
                  <a:lnTo>
                    <a:pt x="5" y="15"/>
                  </a:lnTo>
                  <a:lnTo>
                    <a:pt x="12" y="32"/>
                  </a:lnTo>
                  <a:lnTo>
                    <a:pt x="20" y="50"/>
                  </a:lnTo>
                  <a:lnTo>
                    <a:pt x="28" y="69"/>
                  </a:lnTo>
                  <a:lnTo>
                    <a:pt x="37" y="86"/>
                  </a:lnTo>
                  <a:lnTo>
                    <a:pt x="46" y="101"/>
                  </a:lnTo>
                  <a:lnTo>
                    <a:pt x="55" y="114"/>
                  </a:lnTo>
                  <a:lnTo>
                    <a:pt x="63" y="123"/>
                  </a:lnTo>
                  <a:lnTo>
                    <a:pt x="54" y="120"/>
                  </a:lnTo>
                  <a:lnTo>
                    <a:pt x="44" y="111"/>
                  </a:lnTo>
                  <a:lnTo>
                    <a:pt x="34" y="97"/>
                  </a:lnTo>
                  <a:lnTo>
                    <a:pt x="24" y="80"/>
                  </a:lnTo>
                  <a:lnTo>
                    <a:pt x="15" y="60"/>
                  </a:lnTo>
                  <a:lnTo>
                    <a:pt x="8" y="40"/>
                  </a:lnTo>
                  <a:lnTo>
                    <a:pt x="3" y="20"/>
                  </a:lnTo>
                  <a:lnTo>
                    <a:pt x="0" y="0"/>
                  </a:lnTo>
                  <a:close/>
                </a:path>
              </a:pathLst>
            </a:custGeom>
            <a:solidFill>
              <a:srgbClr val="000000"/>
            </a:solidFill>
            <a:ln w="9525">
              <a:noFill/>
              <a:round/>
              <a:headEnd/>
              <a:tailEnd/>
            </a:ln>
          </p:spPr>
          <p:txBody>
            <a:bodyPr/>
            <a:lstStyle/>
            <a:p>
              <a:endParaRPr lang="pt-BR"/>
            </a:p>
          </p:txBody>
        </p:sp>
        <p:sp>
          <p:nvSpPr>
            <p:cNvPr id="40206" name="Freeform 104"/>
            <p:cNvSpPr>
              <a:spLocks/>
            </p:cNvSpPr>
            <p:nvPr/>
          </p:nvSpPr>
          <p:spPr bwMode="auto">
            <a:xfrm>
              <a:off x="2677" y="1487"/>
              <a:ext cx="38" cy="139"/>
            </a:xfrm>
            <a:custGeom>
              <a:avLst/>
              <a:gdLst>
                <a:gd name="T0" fmla="*/ 0 w 38"/>
                <a:gd name="T1" fmla="*/ 0 h 139"/>
                <a:gd name="T2" fmla="*/ 1 w 38"/>
                <a:gd name="T3" fmla="*/ 9 h 139"/>
                <a:gd name="T4" fmla="*/ 4 w 38"/>
                <a:gd name="T5" fmla="*/ 24 h 139"/>
                <a:gd name="T6" fmla="*/ 8 w 38"/>
                <a:gd name="T7" fmla="*/ 43 h 139"/>
                <a:gd name="T8" fmla="*/ 12 w 38"/>
                <a:gd name="T9" fmla="*/ 64 h 139"/>
                <a:gd name="T10" fmla="*/ 18 w 38"/>
                <a:gd name="T11" fmla="*/ 86 h 139"/>
                <a:gd name="T12" fmla="*/ 25 w 38"/>
                <a:gd name="T13" fmla="*/ 107 h 139"/>
                <a:gd name="T14" fmla="*/ 31 w 38"/>
                <a:gd name="T15" fmla="*/ 126 h 139"/>
                <a:gd name="T16" fmla="*/ 38 w 38"/>
                <a:gd name="T17" fmla="*/ 139 h 139"/>
                <a:gd name="T18" fmla="*/ 38 w 38"/>
                <a:gd name="T19" fmla="*/ 128 h 139"/>
                <a:gd name="T20" fmla="*/ 35 w 38"/>
                <a:gd name="T21" fmla="*/ 112 h 139"/>
                <a:gd name="T22" fmla="*/ 31 w 38"/>
                <a:gd name="T23" fmla="*/ 94 h 139"/>
                <a:gd name="T24" fmla="*/ 26 w 38"/>
                <a:gd name="T25" fmla="*/ 74 h 139"/>
                <a:gd name="T26" fmla="*/ 19 w 38"/>
                <a:gd name="T27" fmla="*/ 53 h 139"/>
                <a:gd name="T28" fmla="*/ 13 w 38"/>
                <a:gd name="T29" fmla="*/ 33 h 139"/>
                <a:gd name="T30" fmla="*/ 7 w 38"/>
                <a:gd name="T31" fmla="*/ 15 h 139"/>
                <a:gd name="T32" fmla="*/ 0 w 3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39"/>
                <a:gd name="T53" fmla="*/ 38 w 3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39">
                  <a:moveTo>
                    <a:pt x="0" y="0"/>
                  </a:moveTo>
                  <a:lnTo>
                    <a:pt x="1" y="9"/>
                  </a:lnTo>
                  <a:lnTo>
                    <a:pt x="4" y="24"/>
                  </a:lnTo>
                  <a:lnTo>
                    <a:pt x="8" y="43"/>
                  </a:lnTo>
                  <a:lnTo>
                    <a:pt x="12" y="64"/>
                  </a:lnTo>
                  <a:lnTo>
                    <a:pt x="18" y="86"/>
                  </a:lnTo>
                  <a:lnTo>
                    <a:pt x="25" y="107"/>
                  </a:lnTo>
                  <a:lnTo>
                    <a:pt x="31" y="126"/>
                  </a:lnTo>
                  <a:lnTo>
                    <a:pt x="38" y="139"/>
                  </a:lnTo>
                  <a:lnTo>
                    <a:pt x="38" y="128"/>
                  </a:lnTo>
                  <a:lnTo>
                    <a:pt x="35" y="112"/>
                  </a:lnTo>
                  <a:lnTo>
                    <a:pt x="31" y="94"/>
                  </a:lnTo>
                  <a:lnTo>
                    <a:pt x="26" y="74"/>
                  </a:lnTo>
                  <a:lnTo>
                    <a:pt x="19" y="53"/>
                  </a:lnTo>
                  <a:lnTo>
                    <a:pt x="13" y="33"/>
                  </a:lnTo>
                  <a:lnTo>
                    <a:pt x="7" y="15"/>
                  </a:lnTo>
                  <a:lnTo>
                    <a:pt x="0" y="0"/>
                  </a:lnTo>
                  <a:close/>
                </a:path>
              </a:pathLst>
            </a:custGeom>
            <a:solidFill>
              <a:srgbClr val="000000"/>
            </a:solidFill>
            <a:ln w="9525">
              <a:noFill/>
              <a:round/>
              <a:headEnd/>
              <a:tailEnd/>
            </a:ln>
          </p:spPr>
          <p:txBody>
            <a:bodyPr/>
            <a:lstStyle/>
            <a:p>
              <a:endParaRPr lang="pt-BR"/>
            </a:p>
          </p:txBody>
        </p:sp>
        <p:sp>
          <p:nvSpPr>
            <p:cNvPr id="40207" name="Freeform 105"/>
            <p:cNvSpPr>
              <a:spLocks/>
            </p:cNvSpPr>
            <p:nvPr/>
          </p:nvSpPr>
          <p:spPr bwMode="auto">
            <a:xfrm>
              <a:off x="2638" y="1436"/>
              <a:ext cx="21" cy="193"/>
            </a:xfrm>
            <a:custGeom>
              <a:avLst/>
              <a:gdLst>
                <a:gd name="T0" fmla="*/ 1 w 21"/>
                <a:gd name="T1" fmla="*/ 0 h 193"/>
                <a:gd name="T2" fmla="*/ 0 w 21"/>
                <a:gd name="T3" fmla="*/ 12 h 193"/>
                <a:gd name="T4" fmla="*/ 0 w 21"/>
                <a:gd name="T5" fmla="*/ 33 h 193"/>
                <a:gd name="T6" fmla="*/ 1 w 21"/>
                <a:gd name="T7" fmla="*/ 58 h 193"/>
                <a:gd name="T8" fmla="*/ 2 w 21"/>
                <a:gd name="T9" fmla="*/ 88 h 193"/>
                <a:gd name="T10" fmla="*/ 5 w 21"/>
                <a:gd name="T11" fmla="*/ 118 h 193"/>
                <a:gd name="T12" fmla="*/ 9 w 21"/>
                <a:gd name="T13" fmla="*/ 147 h 193"/>
                <a:gd name="T14" fmla="*/ 14 w 21"/>
                <a:gd name="T15" fmla="*/ 173 h 193"/>
                <a:gd name="T16" fmla="*/ 21 w 21"/>
                <a:gd name="T17" fmla="*/ 193 h 193"/>
                <a:gd name="T18" fmla="*/ 21 w 21"/>
                <a:gd name="T19" fmla="*/ 178 h 193"/>
                <a:gd name="T20" fmla="*/ 21 w 21"/>
                <a:gd name="T21" fmla="*/ 156 h 193"/>
                <a:gd name="T22" fmla="*/ 19 w 21"/>
                <a:gd name="T23" fmla="*/ 129 h 193"/>
                <a:gd name="T24" fmla="*/ 16 w 21"/>
                <a:gd name="T25" fmla="*/ 100 h 193"/>
                <a:gd name="T26" fmla="*/ 12 w 21"/>
                <a:gd name="T27" fmla="*/ 70 h 193"/>
                <a:gd name="T28" fmla="*/ 9 w 21"/>
                <a:gd name="T29" fmla="*/ 42 h 193"/>
                <a:gd name="T30" fmla="*/ 5 w 21"/>
                <a:gd name="T31" fmla="*/ 18 h 193"/>
                <a:gd name="T32" fmla="*/ 1 w 2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3"/>
                <a:gd name="T53" fmla="*/ 21 w 21"/>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3">
                  <a:moveTo>
                    <a:pt x="1" y="0"/>
                  </a:moveTo>
                  <a:lnTo>
                    <a:pt x="0" y="12"/>
                  </a:lnTo>
                  <a:lnTo>
                    <a:pt x="0" y="33"/>
                  </a:lnTo>
                  <a:lnTo>
                    <a:pt x="1" y="58"/>
                  </a:lnTo>
                  <a:lnTo>
                    <a:pt x="2" y="88"/>
                  </a:lnTo>
                  <a:lnTo>
                    <a:pt x="5" y="118"/>
                  </a:lnTo>
                  <a:lnTo>
                    <a:pt x="9" y="147"/>
                  </a:lnTo>
                  <a:lnTo>
                    <a:pt x="14" y="173"/>
                  </a:lnTo>
                  <a:lnTo>
                    <a:pt x="21" y="193"/>
                  </a:lnTo>
                  <a:lnTo>
                    <a:pt x="21" y="178"/>
                  </a:lnTo>
                  <a:lnTo>
                    <a:pt x="21" y="156"/>
                  </a:lnTo>
                  <a:lnTo>
                    <a:pt x="19" y="129"/>
                  </a:lnTo>
                  <a:lnTo>
                    <a:pt x="16" y="100"/>
                  </a:lnTo>
                  <a:lnTo>
                    <a:pt x="12" y="70"/>
                  </a:lnTo>
                  <a:lnTo>
                    <a:pt x="9" y="42"/>
                  </a:lnTo>
                  <a:lnTo>
                    <a:pt x="5" y="18"/>
                  </a:lnTo>
                  <a:lnTo>
                    <a:pt x="1" y="0"/>
                  </a:lnTo>
                  <a:close/>
                </a:path>
              </a:pathLst>
            </a:custGeom>
            <a:solidFill>
              <a:srgbClr val="000000"/>
            </a:solidFill>
            <a:ln w="9525">
              <a:noFill/>
              <a:round/>
              <a:headEnd/>
              <a:tailEnd/>
            </a:ln>
          </p:spPr>
          <p:txBody>
            <a:bodyPr/>
            <a:lstStyle/>
            <a:p>
              <a:endParaRPr lang="pt-BR"/>
            </a:p>
          </p:txBody>
        </p:sp>
        <p:sp>
          <p:nvSpPr>
            <p:cNvPr id="40208" name="Freeform 106"/>
            <p:cNvSpPr>
              <a:spLocks/>
            </p:cNvSpPr>
            <p:nvPr/>
          </p:nvSpPr>
          <p:spPr bwMode="auto">
            <a:xfrm>
              <a:off x="2590" y="1320"/>
              <a:ext cx="37" cy="307"/>
            </a:xfrm>
            <a:custGeom>
              <a:avLst/>
              <a:gdLst>
                <a:gd name="T0" fmla="*/ 37 w 37"/>
                <a:gd name="T1" fmla="*/ 0 h 307"/>
                <a:gd name="T2" fmla="*/ 32 w 37"/>
                <a:gd name="T3" fmla="*/ 13 h 307"/>
                <a:gd name="T4" fmla="*/ 27 w 37"/>
                <a:gd name="T5" fmla="*/ 26 h 307"/>
                <a:gd name="T6" fmla="*/ 22 w 37"/>
                <a:gd name="T7" fmla="*/ 42 h 307"/>
                <a:gd name="T8" fmla="*/ 18 w 37"/>
                <a:gd name="T9" fmla="*/ 60 h 307"/>
                <a:gd name="T10" fmla="*/ 14 w 37"/>
                <a:gd name="T11" fmla="*/ 80 h 307"/>
                <a:gd name="T12" fmla="*/ 13 w 37"/>
                <a:gd name="T13" fmla="*/ 101 h 307"/>
                <a:gd name="T14" fmla="*/ 14 w 37"/>
                <a:gd name="T15" fmla="*/ 123 h 307"/>
                <a:gd name="T16" fmla="*/ 17 w 37"/>
                <a:gd name="T17" fmla="*/ 146 h 307"/>
                <a:gd name="T18" fmla="*/ 21 w 37"/>
                <a:gd name="T19" fmla="*/ 169 h 307"/>
                <a:gd name="T20" fmla="*/ 23 w 37"/>
                <a:gd name="T21" fmla="*/ 193 h 307"/>
                <a:gd name="T22" fmla="*/ 25 w 37"/>
                <a:gd name="T23" fmla="*/ 216 h 307"/>
                <a:gd name="T24" fmla="*/ 23 w 37"/>
                <a:gd name="T25" fmla="*/ 239 h 307"/>
                <a:gd name="T26" fmla="*/ 21 w 37"/>
                <a:gd name="T27" fmla="*/ 260 h 307"/>
                <a:gd name="T28" fmla="*/ 16 w 37"/>
                <a:gd name="T29" fmla="*/ 279 h 307"/>
                <a:gd name="T30" fmla="*/ 10 w 37"/>
                <a:gd name="T31" fmla="*/ 295 h 307"/>
                <a:gd name="T32" fmla="*/ 2 w 37"/>
                <a:gd name="T33" fmla="*/ 307 h 307"/>
                <a:gd name="T34" fmla="*/ 9 w 37"/>
                <a:gd name="T35" fmla="*/ 276 h 307"/>
                <a:gd name="T36" fmla="*/ 12 w 37"/>
                <a:gd name="T37" fmla="*/ 236 h 307"/>
                <a:gd name="T38" fmla="*/ 11 w 37"/>
                <a:gd name="T39" fmla="*/ 193 h 307"/>
                <a:gd name="T40" fmla="*/ 4 w 37"/>
                <a:gd name="T41" fmla="*/ 153 h 307"/>
                <a:gd name="T42" fmla="*/ 1 w 37"/>
                <a:gd name="T43" fmla="*/ 136 h 307"/>
                <a:gd name="T44" fmla="*/ 0 w 37"/>
                <a:gd name="T45" fmla="*/ 117 h 307"/>
                <a:gd name="T46" fmla="*/ 1 w 37"/>
                <a:gd name="T47" fmla="*/ 95 h 307"/>
                <a:gd name="T48" fmla="*/ 4 w 37"/>
                <a:gd name="T49" fmla="*/ 72 h 307"/>
                <a:gd name="T50" fmla="*/ 10 w 37"/>
                <a:gd name="T51" fmla="*/ 50 h 307"/>
                <a:gd name="T52" fmla="*/ 16 w 37"/>
                <a:gd name="T53" fmla="*/ 30 h 307"/>
                <a:gd name="T54" fmla="*/ 26 w 37"/>
                <a:gd name="T55" fmla="*/ 13 h 307"/>
                <a:gd name="T56" fmla="*/ 37 w 37"/>
                <a:gd name="T57" fmla="*/ 0 h 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07"/>
                <a:gd name="T89" fmla="*/ 37 w 37"/>
                <a:gd name="T90" fmla="*/ 307 h 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07">
                  <a:moveTo>
                    <a:pt x="37" y="0"/>
                  </a:moveTo>
                  <a:lnTo>
                    <a:pt x="32" y="13"/>
                  </a:lnTo>
                  <a:lnTo>
                    <a:pt x="27" y="26"/>
                  </a:lnTo>
                  <a:lnTo>
                    <a:pt x="22" y="42"/>
                  </a:lnTo>
                  <a:lnTo>
                    <a:pt x="18" y="60"/>
                  </a:lnTo>
                  <a:lnTo>
                    <a:pt x="14" y="80"/>
                  </a:lnTo>
                  <a:lnTo>
                    <a:pt x="13" y="101"/>
                  </a:lnTo>
                  <a:lnTo>
                    <a:pt x="14" y="123"/>
                  </a:lnTo>
                  <a:lnTo>
                    <a:pt x="17" y="146"/>
                  </a:lnTo>
                  <a:lnTo>
                    <a:pt x="21" y="169"/>
                  </a:lnTo>
                  <a:lnTo>
                    <a:pt x="23" y="193"/>
                  </a:lnTo>
                  <a:lnTo>
                    <a:pt x="25" y="216"/>
                  </a:lnTo>
                  <a:lnTo>
                    <a:pt x="23" y="239"/>
                  </a:lnTo>
                  <a:lnTo>
                    <a:pt x="21" y="260"/>
                  </a:lnTo>
                  <a:lnTo>
                    <a:pt x="16" y="279"/>
                  </a:lnTo>
                  <a:lnTo>
                    <a:pt x="10" y="295"/>
                  </a:lnTo>
                  <a:lnTo>
                    <a:pt x="2" y="307"/>
                  </a:lnTo>
                  <a:lnTo>
                    <a:pt x="9" y="276"/>
                  </a:lnTo>
                  <a:lnTo>
                    <a:pt x="12" y="236"/>
                  </a:lnTo>
                  <a:lnTo>
                    <a:pt x="11" y="193"/>
                  </a:lnTo>
                  <a:lnTo>
                    <a:pt x="4" y="153"/>
                  </a:lnTo>
                  <a:lnTo>
                    <a:pt x="1" y="136"/>
                  </a:lnTo>
                  <a:lnTo>
                    <a:pt x="0" y="117"/>
                  </a:lnTo>
                  <a:lnTo>
                    <a:pt x="1" y="95"/>
                  </a:lnTo>
                  <a:lnTo>
                    <a:pt x="4" y="72"/>
                  </a:lnTo>
                  <a:lnTo>
                    <a:pt x="10" y="50"/>
                  </a:lnTo>
                  <a:lnTo>
                    <a:pt x="16" y="30"/>
                  </a:lnTo>
                  <a:lnTo>
                    <a:pt x="26" y="13"/>
                  </a:lnTo>
                  <a:lnTo>
                    <a:pt x="37" y="0"/>
                  </a:lnTo>
                  <a:close/>
                </a:path>
              </a:pathLst>
            </a:custGeom>
            <a:solidFill>
              <a:srgbClr val="000000"/>
            </a:solidFill>
            <a:ln w="9525">
              <a:noFill/>
              <a:round/>
              <a:headEnd/>
              <a:tailEnd/>
            </a:ln>
          </p:spPr>
          <p:txBody>
            <a:bodyPr/>
            <a:lstStyle/>
            <a:p>
              <a:endParaRPr lang="pt-BR"/>
            </a:p>
          </p:txBody>
        </p:sp>
        <p:sp>
          <p:nvSpPr>
            <p:cNvPr id="40209" name="Freeform 107"/>
            <p:cNvSpPr>
              <a:spLocks/>
            </p:cNvSpPr>
            <p:nvPr/>
          </p:nvSpPr>
          <p:spPr bwMode="auto">
            <a:xfrm>
              <a:off x="3006" y="1474"/>
              <a:ext cx="35" cy="139"/>
            </a:xfrm>
            <a:custGeom>
              <a:avLst/>
              <a:gdLst>
                <a:gd name="T0" fmla="*/ 3 w 35"/>
                <a:gd name="T1" fmla="*/ 0 h 139"/>
                <a:gd name="T2" fmla="*/ 3 w 35"/>
                <a:gd name="T3" fmla="*/ 11 h 139"/>
                <a:gd name="T4" fmla="*/ 5 w 35"/>
                <a:gd name="T5" fmla="*/ 27 h 139"/>
                <a:gd name="T6" fmla="*/ 8 w 35"/>
                <a:gd name="T7" fmla="*/ 47 h 139"/>
                <a:gd name="T8" fmla="*/ 13 w 35"/>
                <a:gd name="T9" fmla="*/ 69 h 139"/>
                <a:gd name="T10" fmla="*/ 18 w 35"/>
                <a:gd name="T11" fmla="*/ 91 h 139"/>
                <a:gd name="T12" fmla="*/ 24 w 35"/>
                <a:gd name="T13" fmla="*/ 111 h 139"/>
                <a:gd name="T14" fmla="*/ 30 w 35"/>
                <a:gd name="T15" fmla="*/ 128 h 139"/>
                <a:gd name="T16" fmla="*/ 35 w 35"/>
                <a:gd name="T17" fmla="*/ 139 h 139"/>
                <a:gd name="T18" fmla="*/ 29 w 35"/>
                <a:gd name="T19" fmla="*/ 134 h 139"/>
                <a:gd name="T20" fmla="*/ 22 w 35"/>
                <a:gd name="T21" fmla="*/ 124 h 139"/>
                <a:gd name="T22" fmla="*/ 15 w 35"/>
                <a:gd name="T23" fmla="*/ 107 h 139"/>
                <a:gd name="T24" fmla="*/ 9 w 35"/>
                <a:gd name="T25" fmla="*/ 87 h 139"/>
                <a:gd name="T26" fmla="*/ 4 w 35"/>
                <a:gd name="T27" fmla="*/ 65 h 139"/>
                <a:gd name="T28" fmla="*/ 1 w 35"/>
                <a:gd name="T29" fmla="*/ 42 h 139"/>
                <a:gd name="T30" fmla="*/ 0 w 35"/>
                <a:gd name="T31" fmla="*/ 20 h 139"/>
                <a:gd name="T32" fmla="*/ 3 w 35"/>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39"/>
                <a:gd name="T53" fmla="*/ 35 w 3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39">
                  <a:moveTo>
                    <a:pt x="3" y="0"/>
                  </a:moveTo>
                  <a:lnTo>
                    <a:pt x="3" y="11"/>
                  </a:lnTo>
                  <a:lnTo>
                    <a:pt x="5" y="27"/>
                  </a:lnTo>
                  <a:lnTo>
                    <a:pt x="8" y="47"/>
                  </a:lnTo>
                  <a:lnTo>
                    <a:pt x="13" y="69"/>
                  </a:lnTo>
                  <a:lnTo>
                    <a:pt x="18" y="91"/>
                  </a:lnTo>
                  <a:lnTo>
                    <a:pt x="24" y="111"/>
                  </a:lnTo>
                  <a:lnTo>
                    <a:pt x="30" y="128"/>
                  </a:lnTo>
                  <a:lnTo>
                    <a:pt x="35" y="139"/>
                  </a:lnTo>
                  <a:lnTo>
                    <a:pt x="29" y="134"/>
                  </a:lnTo>
                  <a:lnTo>
                    <a:pt x="22" y="124"/>
                  </a:lnTo>
                  <a:lnTo>
                    <a:pt x="15" y="107"/>
                  </a:lnTo>
                  <a:lnTo>
                    <a:pt x="9" y="87"/>
                  </a:lnTo>
                  <a:lnTo>
                    <a:pt x="4" y="65"/>
                  </a:lnTo>
                  <a:lnTo>
                    <a:pt x="1" y="42"/>
                  </a:lnTo>
                  <a:lnTo>
                    <a:pt x="0" y="20"/>
                  </a:lnTo>
                  <a:lnTo>
                    <a:pt x="3" y="0"/>
                  </a:lnTo>
                  <a:close/>
                </a:path>
              </a:pathLst>
            </a:custGeom>
            <a:solidFill>
              <a:srgbClr val="000000"/>
            </a:solidFill>
            <a:ln w="9525">
              <a:noFill/>
              <a:round/>
              <a:headEnd/>
              <a:tailEnd/>
            </a:ln>
          </p:spPr>
          <p:txBody>
            <a:bodyPr/>
            <a:lstStyle/>
            <a:p>
              <a:endParaRPr lang="pt-BR"/>
            </a:p>
          </p:txBody>
        </p:sp>
        <p:sp>
          <p:nvSpPr>
            <p:cNvPr id="40210" name="Freeform 108"/>
            <p:cNvSpPr>
              <a:spLocks/>
            </p:cNvSpPr>
            <p:nvPr/>
          </p:nvSpPr>
          <p:spPr bwMode="auto">
            <a:xfrm>
              <a:off x="2979" y="1561"/>
              <a:ext cx="12" cy="52"/>
            </a:xfrm>
            <a:custGeom>
              <a:avLst/>
              <a:gdLst>
                <a:gd name="T0" fmla="*/ 2 w 12"/>
                <a:gd name="T1" fmla="*/ 0 h 52"/>
                <a:gd name="T2" fmla="*/ 4 w 12"/>
                <a:gd name="T3" fmla="*/ 11 h 52"/>
                <a:gd name="T4" fmla="*/ 6 w 12"/>
                <a:gd name="T5" fmla="*/ 26 h 52"/>
                <a:gd name="T6" fmla="*/ 9 w 12"/>
                <a:gd name="T7" fmla="*/ 41 h 52"/>
                <a:gd name="T8" fmla="*/ 12 w 12"/>
                <a:gd name="T9" fmla="*/ 52 h 52"/>
                <a:gd name="T10" fmla="*/ 3 w 12"/>
                <a:gd name="T11" fmla="*/ 46 h 52"/>
                <a:gd name="T12" fmla="*/ 0 w 12"/>
                <a:gd name="T13" fmla="*/ 36 h 52"/>
                <a:gd name="T14" fmla="*/ 0 w 12"/>
                <a:gd name="T15" fmla="*/ 20 h 52"/>
                <a:gd name="T16" fmla="*/ 2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2" y="0"/>
                  </a:moveTo>
                  <a:lnTo>
                    <a:pt x="4" y="11"/>
                  </a:lnTo>
                  <a:lnTo>
                    <a:pt x="6" y="26"/>
                  </a:lnTo>
                  <a:lnTo>
                    <a:pt x="9" y="41"/>
                  </a:lnTo>
                  <a:lnTo>
                    <a:pt x="12" y="52"/>
                  </a:lnTo>
                  <a:lnTo>
                    <a:pt x="3" y="46"/>
                  </a:lnTo>
                  <a:lnTo>
                    <a:pt x="0" y="36"/>
                  </a:lnTo>
                  <a:lnTo>
                    <a:pt x="0" y="20"/>
                  </a:lnTo>
                  <a:lnTo>
                    <a:pt x="2" y="0"/>
                  </a:lnTo>
                  <a:close/>
                </a:path>
              </a:pathLst>
            </a:custGeom>
            <a:solidFill>
              <a:srgbClr val="000000"/>
            </a:solidFill>
            <a:ln w="9525">
              <a:noFill/>
              <a:round/>
              <a:headEnd/>
              <a:tailEnd/>
            </a:ln>
          </p:spPr>
          <p:txBody>
            <a:bodyPr/>
            <a:lstStyle/>
            <a:p>
              <a:endParaRPr lang="pt-BR"/>
            </a:p>
          </p:txBody>
        </p:sp>
        <p:sp>
          <p:nvSpPr>
            <p:cNvPr id="40211" name="Freeform 109"/>
            <p:cNvSpPr>
              <a:spLocks/>
            </p:cNvSpPr>
            <p:nvPr/>
          </p:nvSpPr>
          <p:spPr bwMode="auto">
            <a:xfrm>
              <a:off x="2647" y="1184"/>
              <a:ext cx="310" cy="111"/>
            </a:xfrm>
            <a:custGeom>
              <a:avLst/>
              <a:gdLst>
                <a:gd name="T0" fmla="*/ 310 w 310"/>
                <a:gd name="T1" fmla="*/ 14 h 111"/>
                <a:gd name="T2" fmla="*/ 301 w 310"/>
                <a:gd name="T3" fmla="*/ 11 h 111"/>
                <a:gd name="T4" fmla="*/ 290 w 310"/>
                <a:gd name="T5" fmla="*/ 8 h 111"/>
                <a:gd name="T6" fmla="*/ 276 w 310"/>
                <a:gd name="T7" fmla="*/ 5 h 111"/>
                <a:gd name="T8" fmla="*/ 260 w 310"/>
                <a:gd name="T9" fmla="*/ 3 h 111"/>
                <a:gd name="T10" fmla="*/ 241 w 310"/>
                <a:gd name="T11" fmla="*/ 0 h 111"/>
                <a:gd name="T12" fmla="*/ 222 w 310"/>
                <a:gd name="T13" fmla="*/ 0 h 111"/>
                <a:gd name="T14" fmla="*/ 200 w 310"/>
                <a:gd name="T15" fmla="*/ 0 h 111"/>
                <a:gd name="T16" fmla="*/ 178 w 310"/>
                <a:gd name="T17" fmla="*/ 2 h 111"/>
                <a:gd name="T18" fmla="*/ 155 w 310"/>
                <a:gd name="T19" fmla="*/ 6 h 111"/>
                <a:gd name="T20" fmla="*/ 131 w 310"/>
                <a:gd name="T21" fmla="*/ 11 h 111"/>
                <a:gd name="T22" fmla="*/ 108 w 310"/>
                <a:gd name="T23" fmla="*/ 20 h 111"/>
                <a:gd name="T24" fmla="*/ 84 w 310"/>
                <a:gd name="T25" fmla="*/ 32 h 111"/>
                <a:gd name="T26" fmla="*/ 62 w 310"/>
                <a:gd name="T27" fmla="*/ 46 h 111"/>
                <a:gd name="T28" fmla="*/ 40 w 310"/>
                <a:gd name="T29" fmla="*/ 64 h 111"/>
                <a:gd name="T30" fmla="*/ 19 w 310"/>
                <a:gd name="T31" fmla="*/ 85 h 111"/>
                <a:gd name="T32" fmla="*/ 0 w 310"/>
                <a:gd name="T33" fmla="*/ 111 h 111"/>
                <a:gd name="T34" fmla="*/ 9 w 310"/>
                <a:gd name="T35" fmla="*/ 104 h 111"/>
                <a:gd name="T36" fmla="*/ 19 w 310"/>
                <a:gd name="T37" fmla="*/ 95 h 111"/>
                <a:gd name="T38" fmla="*/ 29 w 310"/>
                <a:gd name="T39" fmla="*/ 86 h 111"/>
                <a:gd name="T40" fmla="*/ 40 w 310"/>
                <a:gd name="T41" fmla="*/ 76 h 111"/>
                <a:gd name="T42" fmla="*/ 53 w 310"/>
                <a:gd name="T43" fmla="*/ 66 h 111"/>
                <a:gd name="T44" fmla="*/ 66 w 310"/>
                <a:gd name="T45" fmla="*/ 56 h 111"/>
                <a:gd name="T46" fmla="*/ 81 w 310"/>
                <a:gd name="T47" fmla="*/ 47 h 111"/>
                <a:gd name="T48" fmla="*/ 97 w 310"/>
                <a:gd name="T49" fmla="*/ 38 h 111"/>
                <a:gd name="T50" fmla="*/ 116 w 310"/>
                <a:gd name="T51" fmla="*/ 30 h 111"/>
                <a:gd name="T52" fmla="*/ 136 w 310"/>
                <a:gd name="T53" fmla="*/ 22 h 111"/>
                <a:gd name="T54" fmla="*/ 158 w 310"/>
                <a:gd name="T55" fmla="*/ 17 h 111"/>
                <a:gd name="T56" fmla="*/ 183 w 310"/>
                <a:gd name="T57" fmla="*/ 12 h 111"/>
                <a:gd name="T58" fmla="*/ 211 w 310"/>
                <a:gd name="T59" fmla="*/ 9 h 111"/>
                <a:gd name="T60" fmla="*/ 241 w 310"/>
                <a:gd name="T61" fmla="*/ 9 h 111"/>
                <a:gd name="T62" fmla="*/ 273 w 310"/>
                <a:gd name="T63" fmla="*/ 10 h 111"/>
                <a:gd name="T64" fmla="*/ 310 w 310"/>
                <a:gd name="T65" fmla="*/ 14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
                <a:gd name="T100" fmla="*/ 0 h 111"/>
                <a:gd name="T101" fmla="*/ 310 w 31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 h="111">
                  <a:moveTo>
                    <a:pt x="310" y="14"/>
                  </a:moveTo>
                  <a:lnTo>
                    <a:pt x="301" y="11"/>
                  </a:lnTo>
                  <a:lnTo>
                    <a:pt x="290" y="8"/>
                  </a:lnTo>
                  <a:lnTo>
                    <a:pt x="276" y="5"/>
                  </a:lnTo>
                  <a:lnTo>
                    <a:pt x="260" y="3"/>
                  </a:lnTo>
                  <a:lnTo>
                    <a:pt x="241" y="0"/>
                  </a:lnTo>
                  <a:lnTo>
                    <a:pt x="222" y="0"/>
                  </a:lnTo>
                  <a:lnTo>
                    <a:pt x="200" y="0"/>
                  </a:lnTo>
                  <a:lnTo>
                    <a:pt x="178" y="2"/>
                  </a:lnTo>
                  <a:lnTo>
                    <a:pt x="155" y="6"/>
                  </a:lnTo>
                  <a:lnTo>
                    <a:pt x="131" y="11"/>
                  </a:lnTo>
                  <a:lnTo>
                    <a:pt x="108" y="20"/>
                  </a:lnTo>
                  <a:lnTo>
                    <a:pt x="84" y="32"/>
                  </a:lnTo>
                  <a:lnTo>
                    <a:pt x="62" y="46"/>
                  </a:lnTo>
                  <a:lnTo>
                    <a:pt x="40" y="64"/>
                  </a:lnTo>
                  <a:lnTo>
                    <a:pt x="19" y="85"/>
                  </a:lnTo>
                  <a:lnTo>
                    <a:pt x="0" y="111"/>
                  </a:lnTo>
                  <a:lnTo>
                    <a:pt x="9" y="104"/>
                  </a:lnTo>
                  <a:lnTo>
                    <a:pt x="19" y="95"/>
                  </a:lnTo>
                  <a:lnTo>
                    <a:pt x="29" y="86"/>
                  </a:lnTo>
                  <a:lnTo>
                    <a:pt x="40" y="76"/>
                  </a:lnTo>
                  <a:lnTo>
                    <a:pt x="53" y="66"/>
                  </a:lnTo>
                  <a:lnTo>
                    <a:pt x="66" y="56"/>
                  </a:lnTo>
                  <a:lnTo>
                    <a:pt x="81" y="47"/>
                  </a:lnTo>
                  <a:lnTo>
                    <a:pt x="97" y="38"/>
                  </a:lnTo>
                  <a:lnTo>
                    <a:pt x="116" y="30"/>
                  </a:lnTo>
                  <a:lnTo>
                    <a:pt x="136" y="22"/>
                  </a:lnTo>
                  <a:lnTo>
                    <a:pt x="158" y="17"/>
                  </a:lnTo>
                  <a:lnTo>
                    <a:pt x="183" y="12"/>
                  </a:lnTo>
                  <a:lnTo>
                    <a:pt x="211" y="9"/>
                  </a:lnTo>
                  <a:lnTo>
                    <a:pt x="241" y="9"/>
                  </a:lnTo>
                  <a:lnTo>
                    <a:pt x="273" y="10"/>
                  </a:lnTo>
                  <a:lnTo>
                    <a:pt x="310" y="14"/>
                  </a:lnTo>
                  <a:close/>
                </a:path>
              </a:pathLst>
            </a:custGeom>
            <a:solidFill>
              <a:srgbClr val="000000"/>
            </a:solidFill>
            <a:ln w="9525">
              <a:noFill/>
              <a:round/>
              <a:headEnd/>
              <a:tailEnd/>
            </a:ln>
          </p:spPr>
          <p:txBody>
            <a:bodyPr/>
            <a:lstStyle/>
            <a:p>
              <a:endParaRPr lang="pt-BR"/>
            </a:p>
          </p:txBody>
        </p:sp>
        <p:sp>
          <p:nvSpPr>
            <p:cNvPr id="40212" name="Freeform 110"/>
            <p:cNvSpPr>
              <a:spLocks/>
            </p:cNvSpPr>
            <p:nvPr/>
          </p:nvSpPr>
          <p:spPr bwMode="auto">
            <a:xfrm>
              <a:off x="2638" y="1111"/>
              <a:ext cx="311" cy="140"/>
            </a:xfrm>
            <a:custGeom>
              <a:avLst/>
              <a:gdLst>
                <a:gd name="T0" fmla="*/ 311 w 311"/>
                <a:gd name="T1" fmla="*/ 64 h 140"/>
                <a:gd name="T2" fmla="*/ 309 w 311"/>
                <a:gd name="T3" fmla="*/ 53 h 140"/>
                <a:gd name="T4" fmla="*/ 304 w 311"/>
                <a:gd name="T5" fmla="*/ 43 h 140"/>
                <a:gd name="T6" fmla="*/ 295 w 311"/>
                <a:gd name="T7" fmla="*/ 33 h 140"/>
                <a:gd name="T8" fmla="*/ 284 w 311"/>
                <a:gd name="T9" fmla="*/ 23 h 140"/>
                <a:gd name="T10" fmla="*/ 270 w 311"/>
                <a:gd name="T11" fmla="*/ 15 h 140"/>
                <a:gd name="T12" fmla="*/ 255 w 311"/>
                <a:gd name="T13" fmla="*/ 8 h 140"/>
                <a:gd name="T14" fmla="*/ 238 w 311"/>
                <a:gd name="T15" fmla="*/ 4 h 140"/>
                <a:gd name="T16" fmla="*/ 220 w 311"/>
                <a:gd name="T17" fmla="*/ 1 h 140"/>
                <a:gd name="T18" fmla="*/ 209 w 311"/>
                <a:gd name="T19" fmla="*/ 0 h 140"/>
                <a:gd name="T20" fmla="*/ 198 w 311"/>
                <a:gd name="T21" fmla="*/ 0 h 140"/>
                <a:gd name="T22" fmla="*/ 185 w 311"/>
                <a:gd name="T23" fmla="*/ 1 h 140"/>
                <a:gd name="T24" fmla="*/ 170 w 311"/>
                <a:gd name="T25" fmla="*/ 3 h 140"/>
                <a:gd name="T26" fmla="*/ 155 w 311"/>
                <a:gd name="T27" fmla="*/ 5 h 140"/>
                <a:gd name="T28" fmla="*/ 138 w 311"/>
                <a:gd name="T29" fmla="*/ 8 h 140"/>
                <a:gd name="T30" fmla="*/ 122 w 311"/>
                <a:gd name="T31" fmla="*/ 13 h 140"/>
                <a:gd name="T32" fmla="*/ 106 w 311"/>
                <a:gd name="T33" fmla="*/ 19 h 140"/>
                <a:gd name="T34" fmla="*/ 89 w 311"/>
                <a:gd name="T35" fmla="*/ 27 h 140"/>
                <a:gd name="T36" fmla="*/ 73 w 311"/>
                <a:gd name="T37" fmla="*/ 37 h 140"/>
                <a:gd name="T38" fmla="*/ 58 w 311"/>
                <a:gd name="T39" fmla="*/ 48 h 140"/>
                <a:gd name="T40" fmla="*/ 43 w 311"/>
                <a:gd name="T41" fmla="*/ 62 h 140"/>
                <a:gd name="T42" fmla="*/ 30 w 311"/>
                <a:gd name="T43" fmla="*/ 77 h 140"/>
                <a:gd name="T44" fmla="*/ 18 w 311"/>
                <a:gd name="T45" fmla="*/ 96 h 140"/>
                <a:gd name="T46" fmla="*/ 8 w 311"/>
                <a:gd name="T47" fmla="*/ 117 h 140"/>
                <a:gd name="T48" fmla="*/ 0 w 311"/>
                <a:gd name="T49" fmla="*/ 140 h 140"/>
                <a:gd name="T50" fmla="*/ 5 w 311"/>
                <a:gd name="T51" fmla="*/ 129 h 140"/>
                <a:gd name="T52" fmla="*/ 12 w 311"/>
                <a:gd name="T53" fmla="*/ 118 h 140"/>
                <a:gd name="T54" fmla="*/ 20 w 311"/>
                <a:gd name="T55" fmla="*/ 106 h 140"/>
                <a:gd name="T56" fmla="*/ 28 w 311"/>
                <a:gd name="T57" fmla="*/ 94 h 140"/>
                <a:gd name="T58" fmla="*/ 38 w 311"/>
                <a:gd name="T59" fmla="*/ 83 h 140"/>
                <a:gd name="T60" fmla="*/ 49 w 311"/>
                <a:gd name="T61" fmla="*/ 72 h 140"/>
                <a:gd name="T62" fmla="*/ 60 w 311"/>
                <a:gd name="T63" fmla="*/ 61 h 140"/>
                <a:gd name="T64" fmla="*/ 72 w 311"/>
                <a:gd name="T65" fmla="*/ 50 h 140"/>
                <a:gd name="T66" fmla="*/ 86 w 311"/>
                <a:gd name="T67" fmla="*/ 41 h 140"/>
                <a:gd name="T68" fmla="*/ 101 w 311"/>
                <a:gd name="T69" fmla="*/ 33 h 140"/>
                <a:gd name="T70" fmla="*/ 117 w 311"/>
                <a:gd name="T71" fmla="*/ 25 h 140"/>
                <a:gd name="T72" fmla="*/ 134 w 311"/>
                <a:gd name="T73" fmla="*/ 19 h 140"/>
                <a:gd name="T74" fmla="*/ 153 w 311"/>
                <a:gd name="T75" fmla="*/ 15 h 140"/>
                <a:gd name="T76" fmla="*/ 173 w 311"/>
                <a:gd name="T77" fmla="*/ 12 h 140"/>
                <a:gd name="T78" fmla="*/ 194 w 311"/>
                <a:gd name="T79" fmla="*/ 11 h 140"/>
                <a:gd name="T80" fmla="*/ 217 w 311"/>
                <a:gd name="T81" fmla="*/ 12 h 140"/>
                <a:gd name="T82" fmla="*/ 224 w 311"/>
                <a:gd name="T83" fmla="*/ 13 h 140"/>
                <a:gd name="T84" fmla="*/ 231 w 311"/>
                <a:gd name="T85" fmla="*/ 14 h 140"/>
                <a:gd name="T86" fmla="*/ 238 w 311"/>
                <a:gd name="T87" fmla="*/ 16 h 140"/>
                <a:gd name="T88" fmla="*/ 244 w 311"/>
                <a:gd name="T89" fmla="*/ 18 h 140"/>
                <a:gd name="T90" fmla="*/ 251 w 311"/>
                <a:gd name="T91" fmla="*/ 20 h 140"/>
                <a:gd name="T92" fmla="*/ 258 w 311"/>
                <a:gd name="T93" fmla="*/ 23 h 140"/>
                <a:gd name="T94" fmla="*/ 265 w 311"/>
                <a:gd name="T95" fmla="*/ 26 h 140"/>
                <a:gd name="T96" fmla="*/ 272 w 311"/>
                <a:gd name="T97" fmla="*/ 29 h 140"/>
                <a:gd name="T98" fmla="*/ 278 w 311"/>
                <a:gd name="T99" fmla="*/ 32 h 140"/>
                <a:gd name="T100" fmla="*/ 284 w 311"/>
                <a:gd name="T101" fmla="*/ 36 h 140"/>
                <a:gd name="T102" fmla="*/ 289 w 311"/>
                <a:gd name="T103" fmla="*/ 40 h 140"/>
                <a:gd name="T104" fmla="*/ 295 w 311"/>
                <a:gd name="T105" fmla="*/ 44 h 140"/>
                <a:gd name="T106" fmla="*/ 300 w 311"/>
                <a:gd name="T107" fmla="*/ 49 h 140"/>
                <a:gd name="T108" fmla="*/ 304 w 311"/>
                <a:gd name="T109" fmla="*/ 54 h 140"/>
                <a:gd name="T110" fmla="*/ 308 w 311"/>
                <a:gd name="T111" fmla="*/ 59 h 140"/>
                <a:gd name="T112" fmla="*/ 311 w 311"/>
                <a:gd name="T113" fmla="*/ 64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140"/>
                <a:gd name="T173" fmla="*/ 311 w 311"/>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140">
                  <a:moveTo>
                    <a:pt x="311" y="64"/>
                  </a:moveTo>
                  <a:lnTo>
                    <a:pt x="309" y="53"/>
                  </a:lnTo>
                  <a:lnTo>
                    <a:pt x="304" y="43"/>
                  </a:lnTo>
                  <a:lnTo>
                    <a:pt x="295" y="33"/>
                  </a:lnTo>
                  <a:lnTo>
                    <a:pt x="284" y="23"/>
                  </a:lnTo>
                  <a:lnTo>
                    <a:pt x="270" y="15"/>
                  </a:lnTo>
                  <a:lnTo>
                    <a:pt x="255" y="8"/>
                  </a:lnTo>
                  <a:lnTo>
                    <a:pt x="238" y="4"/>
                  </a:lnTo>
                  <a:lnTo>
                    <a:pt x="220" y="1"/>
                  </a:lnTo>
                  <a:lnTo>
                    <a:pt x="209" y="0"/>
                  </a:lnTo>
                  <a:lnTo>
                    <a:pt x="198" y="0"/>
                  </a:lnTo>
                  <a:lnTo>
                    <a:pt x="185" y="1"/>
                  </a:lnTo>
                  <a:lnTo>
                    <a:pt x="170" y="3"/>
                  </a:lnTo>
                  <a:lnTo>
                    <a:pt x="155" y="5"/>
                  </a:lnTo>
                  <a:lnTo>
                    <a:pt x="138" y="8"/>
                  </a:lnTo>
                  <a:lnTo>
                    <a:pt x="122" y="13"/>
                  </a:lnTo>
                  <a:lnTo>
                    <a:pt x="106" y="19"/>
                  </a:lnTo>
                  <a:lnTo>
                    <a:pt x="89" y="27"/>
                  </a:lnTo>
                  <a:lnTo>
                    <a:pt x="73" y="37"/>
                  </a:lnTo>
                  <a:lnTo>
                    <a:pt x="58" y="48"/>
                  </a:lnTo>
                  <a:lnTo>
                    <a:pt x="43" y="62"/>
                  </a:lnTo>
                  <a:lnTo>
                    <a:pt x="30" y="77"/>
                  </a:lnTo>
                  <a:lnTo>
                    <a:pt x="18" y="96"/>
                  </a:lnTo>
                  <a:lnTo>
                    <a:pt x="8" y="117"/>
                  </a:lnTo>
                  <a:lnTo>
                    <a:pt x="0" y="140"/>
                  </a:lnTo>
                  <a:lnTo>
                    <a:pt x="5" y="129"/>
                  </a:lnTo>
                  <a:lnTo>
                    <a:pt x="12" y="118"/>
                  </a:lnTo>
                  <a:lnTo>
                    <a:pt x="20" y="106"/>
                  </a:lnTo>
                  <a:lnTo>
                    <a:pt x="28" y="94"/>
                  </a:lnTo>
                  <a:lnTo>
                    <a:pt x="38" y="83"/>
                  </a:lnTo>
                  <a:lnTo>
                    <a:pt x="49" y="72"/>
                  </a:lnTo>
                  <a:lnTo>
                    <a:pt x="60" y="61"/>
                  </a:lnTo>
                  <a:lnTo>
                    <a:pt x="72" y="50"/>
                  </a:lnTo>
                  <a:lnTo>
                    <a:pt x="86" y="41"/>
                  </a:lnTo>
                  <a:lnTo>
                    <a:pt x="101" y="33"/>
                  </a:lnTo>
                  <a:lnTo>
                    <a:pt x="117" y="25"/>
                  </a:lnTo>
                  <a:lnTo>
                    <a:pt x="134" y="19"/>
                  </a:lnTo>
                  <a:lnTo>
                    <a:pt x="153" y="15"/>
                  </a:lnTo>
                  <a:lnTo>
                    <a:pt x="173" y="12"/>
                  </a:lnTo>
                  <a:lnTo>
                    <a:pt x="194" y="11"/>
                  </a:lnTo>
                  <a:lnTo>
                    <a:pt x="217" y="12"/>
                  </a:lnTo>
                  <a:lnTo>
                    <a:pt x="224" y="13"/>
                  </a:lnTo>
                  <a:lnTo>
                    <a:pt x="231" y="14"/>
                  </a:lnTo>
                  <a:lnTo>
                    <a:pt x="238" y="16"/>
                  </a:lnTo>
                  <a:lnTo>
                    <a:pt x="244" y="18"/>
                  </a:lnTo>
                  <a:lnTo>
                    <a:pt x="251" y="20"/>
                  </a:lnTo>
                  <a:lnTo>
                    <a:pt x="258" y="23"/>
                  </a:lnTo>
                  <a:lnTo>
                    <a:pt x="265" y="26"/>
                  </a:lnTo>
                  <a:lnTo>
                    <a:pt x="272" y="29"/>
                  </a:lnTo>
                  <a:lnTo>
                    <a:pt x="278" y="32"/>
                  </a:lnTo>
                  <a:lnTo>
                    <a:pt x="284" y="36"/>
                  </a:lnTo>
                  <a:lnTo>
                    <a:pt x="289" y="40"/>
                  </a:lnTo>
                  <a:lnTo>
                    <a:pt x="295" y="44"/>
                  </a:lnTo>
                  <a:lnTo>
                    <a:pt x="300" y="49"/>
                  </a:lnTo>
                  <a:lnTo>
                    <a:pt x="304" y="54"/>
                  </a:lnTo>
                  <a:lnTo>
                    <a:pt x="308" y="59"/>
                  </a:lnTo>
                  <a:lnTo>
                    <a:pt x="311" y="64"/>
                  </a:lnTo>
                  <a:close/>
                </a:path>
              </a:pathLst>
            </a:custGeom>
            <a:solidFill>
              <a:srgbClr val="000000"/>
            </a:solidFill>
            <a:ln w="9525">
              <a:noFill/>
              <a:round/>
              <a:headEnd/>
              <a:tailEnd/>
            </a:ln>
          </p:spPr>
          <p:txBody>
            <a:bodyPr/>
            <a:lstStyle/>
            <a:p>
              <a:endParaRPr lang="pt-BR"/>
            </a:p>
          </p:txBody>
        </p:sp>
        <p:sp>
          <p:nvSpPr>
            <p:cNvPr id="40213" name="Freeform 111"/>
            <p:cNvSpPr>
              <a:spLocks/>
            </p:cNvSpPr>
            <p:nvPr/>
          </p:nvSpPr>
          <p:spPr bwMode="auto">
            <a:xfrm>
              <a:off x="2684" y="1008"/>
              <a:ext cx="378" cy="166"/>
            </a:xfrm>
            <a:custGeom>
              <a:avLst/>
              <a:gdLst>
                <a:gd name="T0" fmla="*/ 300 w 378"/>
                <a:gd name="T1" fmla="*/ 159 h 166"/>
                <a:gd name="T2" fmla="*/ 315 w 378"/>
                <a:gd name="T3" fmla="*/ 141 h 166"/>
                <a:gd name="T4" fmla="*/ 333 w 378"/>
                <a:gd name="T5" fmla="*/ 118 h 166"/>
                <a:gd name="T6" fmla="*/ 349 w 378"/>
                <a:gd name="T7" fmla="*/ 93 h 166"/>
                <a:gd name="T8" fmla="*/ 347 w 378"/>
                <a:gd name="T9" fmla="*/ 79 h 166"/>
                <a:gd name="T10" fmla="*/ 314 w 378"/>
                <a:gd name="T11" fmla="*/ 74 h 166"/>
                <a:gd name="T12" fmla="*/ 268 w 378"/>
                <a:gd name="T13" fmla="*/ 65 h 166"/>
                <a:gd name="T14" fmla="*/ 213 w 378"/>
                <a:gd name="T15" fmla="*/ 53 h 166"/>
                <a:gd name="T16" fmla="*/ 156 w 378"/>
                <a:gd name="T17" fmla="*/ 39 h 166"/>
                <a:gd name="T18" fmla="*/ 100 w 378"/>
                <a:gd name="T19" fmla="*/ 26 h 166"/>
                <a:gd name="T20" fmla="*/ 50 w 378"/>
                <a:gd name="T21" fmla="*/ 14 h 166"/>
                <a:gd name="T22" fmla="*/ 13 w 378"/>
                <a:gd name="T23" fmla="*/ 4 h 166"/>
                <a:gd name="T24" fmla="*/ 5 w 378"/>
                <a:gd name="T25" fmla="*/ 0 h 166"/>
                <a:gd name="T26" fmla="*/ 18 w 378"/>
                <a:gd name="T27" fmla="*/ 1 h 166"/>
                <a:gd name="T28" fmla="*/ 36 w 378"/>
                <a:gd name="T29" fmla="*/ 4 h 166"/>
                <a:gd name="T30" fmla="*/ 57 w 378"/>
                <a:gd name="T31" fmla="*/ 8 h 166"/>
                <a:gd name="T32" fmla="*/ 81 w 378"/>
                <a:gd name="T33" fmla="*/ 12 h 166"/>
                <a:gd name="T34" fmla="*/ 108 w 378"/>
                <a:gd name="T35" fmla="*/ 17 h 166"/>
                <a:gd name="T36" fmla="*/ 136 w 378"/>
                <a:gd name="T37" fmla="*/ 23 h 166"/>
                <a:gd name="T38" fmla="*/ 166 w 378"/>
                <a:gd name="T39" fmla="*/ 30 h 166"/>
                <a:gd name="T40" fmla="*/ 196 w 378"/>
                <a:gd name="T41" fmla="*/ 36 h 166"/>
                <a:gd name="T42" fmla="*/ 226 w 378"/>
                <a:gd name="T43" fmla="*/ 42 h 166"/>
                <a:gd name="T44" fmla="*/ 255 w 378"/>
                <a:gd name="T45" fmla="*/ 47 h 166"/>
                <a:gd name="T46" fmla="*/ 283 w 378"/>
                <a:gd name="T47" fmla="*/ 53 h 166"/>
                <a:gd name="T48" fmla="*/ 309 w 378"/>
                <a:gd name="T49" fmla="*/ 58 h 166"/>
                <a:gd name="T50" fmla="*/ 333 w 378"/>
                <a:gd name="T51" fmla="*/ 61 h 166"/>
                <a:gd name="T52" fmla="*/ 353 w 378"/>
                <a:gd name="T53" fmla="*/ 64 h 166"/>
                <a:gd name="T54" fmla="*/ 371 w 378"/>
                <a:gd name="T55" fmla="*/ 66 h 166"/>
                <a:gd name="T56" fmla="*/ 375 w 378"/>
                <a:gd name="T57" fmla="*/ 76 h 166"/>
                <a:gd name="T58" fmla="*/ 361 w 378"/>
                <a:gd name="T59" fmla="*/ 99 h 166"/>
                <a:gd name="T60" fmla="*/ 338 w 378"/>
                <a:gd name="T61" fmla="*/ 126 h 166"/>
                <a:gd name="T62" fmla="*/ 310 w 378"/>
                <a:gd name="T63" fmla="*/ 153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6"/>
                <a:gd name="T98" fmla="*/ 378 w 37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6">
                  <a:moveTo>
                    <a:pt x="294" y="166"/>
                  </a:moveTo>
                  <a:lnTo>
                    <a:pt x="300" y="159"/>
                  </a:lnTo>
                  <a:lnTo>
                    <a:pt x="307" y="151"/>
                  </a:lnTo>
                  <a:lnTo>
                    <a:pt x="315" y="141"/>
                  </a:lnTo>
                  <a:lnTo>
                    <a:pt x="323" y="130"/>
                  </a:lnTo>
                  <a:lnTo>
                    <a:pt x="333" y="118"/>
                  </a:lnTo>
                  <a:lnTo>
                    <a:pt x="341" y="106"/>
                  </a:lnTo>
                  <a:lnTo>
                    <a:pt x="349" y="93"/>
                  </a:lnTo>
                  <a:lnTo>
                    <a:pt x="357" y="80"/>
                  </a:lnTo>
                  <a:lnTo>
                    <a:pt x="347" y="79"/>
                  </a:lnTo>
                  <a:lnTo>
                    <a:pt x="333" y="77"/>
                  </a:lnTo>
                  <a:lnTo>
                    <a:pt x="314" y="74"/>
                  </a:lnTo>
                  <a:lnTo>
                    <a:pt x="292" y="70"/>
                  </a:lnTo>
                  <a:lnTo>
                    <a:pt x="268" y="65"/>
                  </a:lnTo>
                  <a:lnTo>
                    <a:pt x="242" y="59"/>
                  </a:lnTo>
                  <a:lnTo>
                    <a:pt x="213" y="53"/>
                  </a:lnTo>
                  <a:lnTo>
                    <a:pt x="185" y="46"/>
                  </a:lnTo>
                  <a:lnTo>
                    <a:pt x="156" y="39"/>
                  </a:lnTo>
                  <a:lnTo>
                    <a:pt x="128" y="32"/>
                  </a:lnTo>
                  <a:lnTo>
                    <a:pt x="100" y="26"/>
                  </a:lnTo>
                  <a:lnTo>
                    <a:pt x="74" y="20"/>
                  </a:lnTo>
                  <a:lnTo>
                    <a:pt x="50" y="14"/>
                  </a:lnTo>
                  <a:lnTo>
                    <a:pt x="30" y="8"/>
                  </a:lnTo>
                  <a:lnTo>
                    <a:pt x="13" y="4"/>
                  </a:lnTo>
                  <a:lnTo>
                    <a:pt x="0" y="0"/>
                  </a:lnTo>
                  <a:lnTo>
                    <a:pt x="5" y="0"/>
                  </a:lnTo>
                  <a:lnTo>
                    <a:pt x="11" y="1"/>
                  </a:lnTo>
                  <a:lnTo>
                    <a:pt x="18" y="1"/>
                  </a:lnTo>
                  <a:lnTo>
                    <a:pt x="27" y="2"/>
                  </a:lnTo>
                  <a:lnTo>
                    <a:pt x="36" y="4"/>
                  </a:lnTo>
                  <a:lnTo>
                    <a:pt x="46" y="6"/>
                  </a:lnTo>
                  <a:lnTo>
                    <a:pt x="57" y="8"/>
                  </a:lnTo>
                  <a:lnTo>
                    <a:pt x="69" y="10"/>
                  </a:lnTo>
                  <a:lnTo>
                    <a:pt x="81" y="12"/>
                  </a:lnTo>
                  <a:lnTo>
                    <a:pt x="94" y="15"/>
                  </a:lnTo>
                  <a:lnTo>
                    <a:pt x="108" y="17"/>
                  </a:lnTo>
                  <a:lnTo>
                    <a:pt x="122" y="20"/>
                  </a:lnTo>
                  <a:lnTo>
                    <a:pt x="136" y="23"/>
                  </a:lnTo>
                  <a:lnTo>
                    <a:pt x="151" y="27"/>
                  </a:lnTo>
                  <a:lnTo>
                    <a:pt x="166" y="30"/>
                  </a:lnTo>
                  <a:lnTo>
                    <a:pt x="181" y="32"/>
                  </a:lnTo>
                  <a:lnTo>
                    <a:pt x="196" y="36"/>
                  </a:lnTo>
                  <a:lnTo>
                    <a:pt x="211" y="39"/>
                  </a:lnTo>
                  <a:lnTo>
                    <a:pt x="226" y="42"/>
                  </a:lnTo>
                  <a:lnTo>
                    <a:pt x="240" y="45"/>
                  </a:lnTo>
                  <a:lnTo>
                    <a:pt x="255" y="47"/>
                  </a:lnTo>
                  <a:lnTo>
                    <a:pt x="269" y="50"/>
                  </a:lnTo>
                  <a:lnTo>
                    <a:pt x="283" y="53"/>
                  </a:lnTo>
                  <a:lnTo>
                    <a:pt x="296" y="55"/>
                  </a:lnTo>
                  <a:lnTo>
                    <a:pt x="309" y="58"/>
                  </a:lnTo>
                  <a:lnTo>
                    <a:pt x="321" y="59"/>
                  </a:lnTo>
                  <a:lnTo>
                    <a:pt x="333" y="61"/>
                  </a:lnTo>
                  <a:lnTo>
                    <a:pt x="344" y="63"/>
                  </a:lnTo>
                  <a:lnTo>
                    <a:pt x="353" y="64"/>
                  </a:lnTo>
                  <a:lnTo>
                    <a:pt x="363" y="65"/>
                  </a:lnTo>
                  <a:lnTo>
                    <a:pt x="371" y="66"/>
                  </a:lnTo>
                  <a:lnTo>
                    <a:pt x="378" y="66"/>
                  </a:lnTo>
                  <a:lnTo>
                    <a:pt x="375" y="76"/>
                  </a:lnTo>
                  <a:lnTo>
                    <a:pt x="369" y="87"/>
                  </a:lnTo>
                  <a:lnTo>
                    <a:pt x="361" y="99"/>
                  </a:lnTo>
                  <a:lnTo>
                    <a:pt x="351" y="112"/>
                  </a:lnTo>
                  <a:lnTo>
                    <a:pt x="338" y="126"/>
                  </a:lnTo>
                  <a:lnTo>
                    <a:pt x="325" y="140"/>
                  </a:lnTo>
                  <a:lnTo>
                    <a:pt x="310" y="153"/>
                  </a:lnTo>
                  <a:lnTo>
                    <a:pt x="294" y="166"/>
                  </a:lnTo>
                  <a:close/>
                </a:path>
              </a:pathLst>
            </a:custGeom>
            <a:solidFill>
              <a:srgbClr val="000000"/>
            </a:solidFill>
            <a:ln w="9525">
              <a:noFill/>
              <a:round/>
              <a:headEnd/>
              <a:tailEnd/>
            </a:ln>
          </p:spPr>
          <p:txBody>
            <a:bodyPr/>
            <a:lstStyle/>
            <a:p>
              <a:endParaRPr lang="pt-BR"/>
            </a:p>
          </p:txBody>
        </p:sp>
        <p:sp>
          <p:nvSpPr>
            <p:cNvPr id="40214" name="Freeform 112"/>
            <p:cNvSpPr>
              <a:spLocks/>
            </p:cNvSpPr>
            <p:nvPr/>
          </p:nvSpPr>
          <p:spPr bwMode="auto">
            <a:xfrm>
              <a:off x="2481" y="1023"/>
              <a:ext cx="200" cy="288"/>
            </a:xfrm>
            <a:custGeom>
              <a:avLst/>
              <a:gdLst>
                <a:gd name="T0" fmla="*/ 195 w 200"/>
                <a:gd name="T1" fmla="*/ 5 h 288"/>
                <a:gd name="T2" fmla="*/ 178 w 200"/>
                <a:gd name="T3" fmla="*/ 27 h 288"/>
                <a:gd name="T4" fmla="*/ 155 w 200"/>
                <a:gd name="T5" fmla="*/ 58 h 288"/>
                <a:gd name="T6" fmla="*/ 127 w 200"/>
                <a:gd name="T7" fmla="*/ 97 h 288"/>
                <a:gd name="T8" fmla="*/ 97 w 200"/>
                <a:gd name="T9" fmla="*/ 139 h 288"/>
                <a:gd name="T10" fmla="*/ 67 w 200"/>
                <a:gd name="T11" fmla="*/ 180 h 288"/>
                <a:gd name="T12" fmla="*/ 41 w 200"/>
                <a:gd name="T13" fmla="*/ 219 h 288"/>
                <a:gd name="T14" fmla="*/ 22 w 200"/>
                <a:gd name="T15" fmla="*/ 250 h 288"/>
                <a:gd name="T16" fmla="*/ 18 w 200"/>
                <a:gd name="T17" fmla="*/ 263 h 288"/>
                <a:gd name="T18" fmla="*/ 29 w 200"/>
                <a:gd name="T19" fmla="*/ 267 h 288"/>
                <a:gd name="T20" fmla="*/ 44 w 200"/>
                <a:gd name="T21" fmla="*/ 270 h 288"/>
                <a:gd name="T22" fmla="*/ 62 w 200"/>
                <a:gd name="T23" fmla="*/ 272 h 288"/>
                <a:gd name="T24" fmla="*/ 80 w 200"/>
                <a:gd name="T25" fmla="*/ 274 h 288"/>
                <a:gd name="T26" fmla="*/ 99 w 200"/>
                <a:gd name="T27" fmla="*/ 276 h 288"/>
                <a:gd name="T28" fmla="*/ 117 w 200"/>
                <a:gd name="T29" fmla="*/ 277 h 288"/>
                <a:gd name="T30" fmla="*/ 132 w 200"/>
                <a:gd name="T31" fmla="*/ 277 h 288"/>
                <a:gd name="T32" fmla="*/ 134 w 200"/>
                <a:gd name="T33" fmla="*/ 280 h 288"/>
                <a:gd name="T34" fmla="*/ 120 w 200"/>
                <a:gd name="T35" fmla="*/ 284 h 288"/>
                <a:gd name="T36" fmla="*/ 104 w 200"/>
                <a:gd name="T37" fmla="*/ 286 h 288"/>
                <a:gd name="T38" fmla="*/ 85 w 200"/>
                <a:gd name="T39" fmla="*/ 288 h 288"/>
                <a:gd name="T40" fmla="*/ 65 w 200"/>
                <a:gd name="T41" fmla="*/ 287 h 288"/>
                <a:gd name="T42" fmla="*/ 45 w 200"/>
                <a:gd name="T43" fmla="*/ 284 h 288"/>
                <a:gd name="T44" fmla="*/ 25 w 200"/>
                <a:gd name="T45" fmla="*/ 279 h 288"/>
                <a:gd name="T46" fmla="*/ 8 w 200"/>
                <a:gd name="T47" fmla="*/ 271 h 288"/>
                <a:gd name="T48" fmla="*/ 4 w 200"/>
                <a:gd name="T49" fmla="*/ 258 h 288"/>
                <a:gd name="T50" fmla="*/ 18 w 200"/>
                <a:gd name="T51" fmla="*/ 232 h 288"/>
                <a:gd name="T52" fmla="*/ 39 w 200"/>
                <a:gd name="T53" fmla="*/ 198 h 288"/>
                <a:gd name="T54" fmla="*/ 66 w 200"/>
                <a:gd name="T55" fmla="*/ 159 h 288"/>
                <a:gd name="T56" fmla="*/ 96 w 200"/>
                <a:gd name="T57" fmla="*/ 118 h 288"/>
                <a:gd name="T58" fmla="*/ 127 w 200"/>
                <a:gd name="T59" fmla="*/ 77 h 288"/>
                <a:gd name="T60" fmla="*/ 158 w 200"/>
                <a:gd name="T61" fmla="*/ 40 h 288"/>
                <a:gd name="T62" fmla="*/ 187 w 200"/>
                <a:gd name="T63" fmla="*/ 11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88"/>
                <a:gd name="T98" fmla="*/ 200 w 200"/>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88">
                  <a:moveTo>
                    <a:pt x="200" y="0"/>
                  </a:moveTo>
                  <a:lnTo>
                    <a:pt x="195" y="5"/>
                  </a:lnTo>
                  <a:lnTo>
                    <a:pt x="188" y="15"/>
                  </a:lnTo>
                  <a:lnTo>
                    <a:pt x="178" y="27"/>
                  </a:lnTo>
                  <a:lnTo>
                    <a:pt x="168" y="41"/>
                  </a:lnTo>
                  <a:lnTo>
                    <a:pt x="155" y="58"/>
                  </a:lnTo>
                  <a:lnTo>
                    <a:pt x="141" y="77"/>
                  </a:lnTo>
                  <a:lnTo>
                    <a:pt x="127" y="97"/>
                  </a:lnTo>
                  <a:lnTo>
                    <a:pt x="112" y="118"/>
                  </a:lnTo>
                  <a:lnTo>
                    <a:pt x="97" y="139"/>
                  </a:lnTo>
                  <a:lnTo>
                    <a:pt x="82" y="160"/>
                  </a:lnTo>
                  <a:lnTo>
                    <a:pt x="67" y="180"/>
                  </a:lnTo>
                  <a:lnTo>
                    <a:pt x="54" y="201"/>
                  </a:lnTo>
                  <a:lnTo>
                    <a:pt x="41" y="219"/>
                  </a:lnTo>
                  <a:lnTo>
                    <a:pt x="31" y="236"/>
                  </a:lnTo>
                  <a:lnTo>
                    <a:pt x="22" y="250"/>
                  </a:lnTo>
                  <a:lnTo>
                    <a:pt x="15" y="262"/>
                  </a:lnTo>
                  <a:lnTo>
                    <a:pt x="18" y="263"/>
                  </a:lnTo>
                  <a:lnTo>
                    <a:pt x="23" y="265"/>
                  </a:lnTo>
                  <a:lnTo>
                    <a:pt x="29" y="267"/>
                  </a:lnTo>
                  <a:lnTo>
                    <a:pt x="37" y="269"/>
                  </a:lnTo>
                  <a:lnTo>
                    <a:pt x="44" y="270"/>
                  </a:lnTo>
                  <a:lnTo>
                    <a:pt x="53" y="271"/>
                  </a:lnTo>
                  <a:lnTo>
                    <a:pt x="62" y="272"/>
                  </a:lnTo>
                  <a:lnTo>
                    <a:pt x="71" y="273"/>
                  </a:lnTo>
                  <a:lnTo>
                    <a:pt x="80" y="274"/>
                  </a:lnTo>
                  <a:lnTo>
                    <a:pt x="90" y="275"/>
                  </a:lnTo>
                  <a:lnTo>
                    <a:pt x="99" y="276"/>
                  </a:lnTo>
                  <a:lnTo>
                    <a:pt x="108" y="276"/>
                  </a:lnTo>
                  <a:lnTo>
                    <a:pt x="117" y="277"/>
                  </a:lnTo>
                  <a:lnTo>
                    <a:pt x="125" y="277"/>
                  </a:lnTo>
                  <a:lnTo>
                    <a:pt x="132" y="277"/>
                  </a:lnTo>
                  <a:lnTo>
                    <a:pt x="139" y="277"/>
                  </a:lnTo>
                  <a:lnTo>
                    <a:pt x="134" y="280"/>
                  </a:lnTo>
                  <a:lnTo>
                    <a:pt x="127" y="282"/>
                  </a:lnTo>
                  <a:lnTo>
                    <a:pt x="120" y="284"/>
                  </a:lnTo>
                  <a:lnTo>
                    <a:pt x="112" y="285"/>
                  </a:lnTo>
                  <a:lnTo>
                    <a:pt x="104" y="286"/>
                  </a:lnTo>
                  <a:lnTo>
                    <a:pt x="94" y="287"/>
                  </a:lnTo>
                  <a:lnTo>
                    <a:pt x="85" y="288"/>
                  </a:lnTo>
                  <a:lnTo>
                    <a:pt x="75" y="288"/>
                  </a:lnTo>
                  <a:lnTo>
                    <a:pt x="65" y="287"/>
                  </a:lnTo>
                  <a:lnTo>
                    <a:pt x="55" y="286"/>
                  </a:lnTo>
                  <a:lnTo>
                    <a:pt x="45" y="284"/>
                  </a:lnTo>
                  <a:lnTo>
                    <a:pt x="35" y="282"/>
                  </a:lnTo>
                  <a:lnTo>
                    <a:pt x="25" y="279"/>
                  </a:lnTo>
                  <a:lnTo>
                    <a:pt x="17" y="276"/>
                  </a:lnTo>
                  <a:lnTo>
                    <a:pt x="8" y="271"/>
                  </a:lnTo>
                  <a:lnTo>
                    <a:pt x="0" y="267"/>
                  </a:lnTo>
                  <a:lnTo>
                    <a:pt x="4" y="258"/>
                  </a:lnTo>
                  <a:lnTo>
                    <a:pt x="10" y="247"/>
                  </a:lnTo>
                  <a:lnTo>
                    <a:pt x="18" y="232"/>
                  </a:lnTo>
                  <a:lnTo>
                    <a:pt x="28" y="216"/>
                  </a:lnTo>
                  <a:lnTo>
                    <a:pt x="39" y="198"/>
                  </a:lnTo>
                  <a:lnTo>
                    <a:pt x="52" y="179"/>
                  </a:lnTo>
                  <a:lnTo>
                    <a:pt x="66" y="159"/>
                  </a:lnTo>
                  <a:lnTo>
                    <a:pt x="80" y="138"/>
                  </a:lnTo>
                  <a:lnTo>
                    <a:pt x="96" y="118"/>
                  </a:lnTo>
                  <a:lnTo>
                    <a:pt x="111" y="97"/>
                  </a:lnTo>
                  <a:lnTo>
                    <a:pt x="127" y="77"/>
                  </a:lnTo>
                  <a:lnTo>
                    <a:pt x="143" y="58"/>
                  </a:lnTo>
                  <a:lnTo>
                    <a:pt x="158" y="40"/>
                  </a:lnTo>
                  <a:lnTo>
                    <a:pt x="173" y="24"/>
                  </a:lnTo>
                  <a:lnTo>
                    <a:pt x="187" y="11"/>
                  </a:lnTo>
                  <a:lnTo>
                    <a:pt x="200" y="0"/>
                  </a:lnTo>
                  <a:close/>
                </a:path>
              </a:pathLst>
            </a:custGeom>
            <a:solidFill>
              <a:srgbClr val="000000"/>
            </a:solidFill>
            <a:ln w="9525">
              <a:noFill/>
              <a:round/>
              <a:headEnd/>
              <a:tailEnd/>
            </a:ln>
          </p:spPr>
          <p:txBody>
            <a:bodyPr/>
            <a:lstStyle/>
            <a:p>
              <a:endParaRPr lang="pt-BR"/>
            </a:p>
          </p:txBody>
        </p:sp>
        <p:sp>
          <p:nvSpPr>
            <p:cNvPr id="40215" name="Freeform 113"/>
            <p:cNvSpPr>
              <a:spLocks/>
            </p:cNvSpPr>
            <p:nvPr/>
          </p:nvSpPr>
          <p:spPr bwMode="auto">
            <a:xfrm>
              <a:off x="2534" y="1138"/>
              <a:ext cx="32" cy="207"/>
            </a:xfrm>
            <a:custGeom>
              <a:avLst/>
              <a:gdLst>
                <a:gd name="T0" fmla="*/ 32 w 32"/>
                <a:gd name="T1" fmla="*/ 0 h 207"/>
                <a:gd name="T2" fmla="*/ 30 w 32"/>
                <a:gd name="T3" fmla="*/ 0 h 207"/>
                <a:gd name="T4" fmla="*/ 28 w 32"/>
                <a:gd name="T5" fmla="*/ 0 h 207"/>
                <a:gd name="T6" fmla="*/ 23 w 32"/>
                <a:gd name="T7" fmla="*/ 0 h 207"/>
                <a:gd name="T8" fmla="*/ 18 w 32"/>
                <a:gd name="T9" fmla="*/ 1 h 207"/>
                <a:gd name="T10" fmla="*/ 13 w 32"/>
                <a:gd name="T11" fmla="*/ 2 h 207"/>
                <a:gd name="T12" fmla="*/ 8 w 32"/>
                <a:gd name="T13" fmla="*/ 3 h 207"/>
                <a:gd name="T14" fmla="*/ 4 w 32"/>
                <a:gd name="T15" fmla="*/ 5 h 207"/>
                <a:gd name="T16" fmla="*/ 2 w 32"/>
                <a:gd name="T17" fmla="*/ 8 h 207"/>
                <a:gd name="T18" fmla="*/ 0 w 32"/>
                <a:gd name="T19" fmla="*/ 38 h 207"/>
                <a:gd name="T20" fmla="*/ 0 w 32"/>
                <a:gd name="T21" fmla="*/ 97 h 207"/>
                <a:gd name="T22" fmla="*/ 3 w 32"/>
                <a:gd name="T23" fmla="*/ 162 h 207"/>
                <a:gd name="T24" fmla="*/ 9 w 32"/>
                <a:gd name="T25" fmla="*/ 207 h 207"/>
                <a:gd name="T26" fmla="*/ 14 w 32"/>
                <a:gd name="T27" fmla="*/ 181 h 207"/>
                <a:gd name="T28" fmla="*/ 15 w 32"/>
                <a:gd name="T29" fmla="*/ 152 h 207"/>
                <a:gd name="T30" fmla="*/ 15 w 32"/>
                <a:gd name="T31" fmla="*/ 121 h 207"/>
                <a:gd name="T32" fmla="*/ 15 w 32"/>
                <a:gd name="T33" fmla="*/ 89 h 207"/>
                <a:gd name="T34" fmla="*/ 15 w 32"/>
                <a:gd name="T35" fmla="*/ 60 h 207"/>
                <a:gd name="T36" fmla="*/ 17 w 32"/>
                <a:gd name="T37" fmla="*/ 34 h 207"/>
                <a:gd name="T38" fmla="*/ 22 w 32"/>
                <a:gd name="T39" fmla="*/ 14 h 207"/>
                <a:gd name="T40" fmla="*/ 32 w 3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07"/>
                <a:gd name="T65" fmla="*/ 32 w 3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07">
                  <a:moveTo>
                    <a:pt x="32" y="0"/>
                  </a:moveTo>
                  <a:lnTo>
                    <a:pt x="30" y="0"/>
                  </a:lnTo>
                  <a:lnTo>
                    <a:pt x="28" y="0"/>
                  </a:lnTo>
                  <a:lnTo>
                    <a:pt x="23" y="0"/>
                  </a:lnTo>
                  <a:lnTo>
                    <a:pt x="18" y="1"/>
                  </a:lnTo>
                  <a:lnTo>
                    <a:pt x="13" y="2"/>
                  </a:lnTo>
                  <a:lnTo>
                    <a:pt x="8" y="3"/>
                  </a:lnTo>
                  <a:lnTo>
                    <a:pt x="4" y="5"/>
                  </a:lnTo>
                  <a:lnTo>
                    <a:pt x="2" y="8"/>
                  </a:lnTo>
                  <a:lnTo>
                    <a:pt x="0" y="38"/>
                  </a:lnTo>
                  <a:lnTo>
                    <a:pt x="0" y="97"/>
                  </a:lnTo>
                  <a:lnTo>
                    <a:pt x="3" y="162"/>
                  </a:lnTo>
                  <a:lnTo>
                    <a:pt x="9" y="207"/>
                  </a:lnTo>
                  <a:lnTo>
                    <a:pt x="14" y="181"/>
                  </a:lnTo>
                  <a:lnTo>
                    <a:pt x="15" y="152"/>
                  </a:lnTo>
                  <a:lnTo>
                    <a:pt x="15" y="121"/>
                  </a:lnTo>
                  <a:lnTo>
                    <a:pt x="15" y="89"/>
                  </a:lnTo>
                  <a:lnTo>
                    <a:pt x="15" y="60"/>
                  </a:lnTo>
                  <a:lnTo>
                    <a:pt x="17" y="34"/>
                  </a:lnTo>
                  <a:lnTo>
                    <a:pt x="22" y="14"/>
                  </a:lnTo>
                  <a:lnTo>
                    <a:pt x="32" y="0"/>
                  </a:lnTo>
                  <a:close/>
                </a:path>
              </a:pathLst>
            </a:custGeom>
            <a:solidFill>
              <a:srgbClr val="000000"/>
            </a:solidFill>
            <a:ln w="9525">
              <a:noFill/>
              <a:round/>
              <a:headEnd/>
              <a:tailEnd/>
            </a:ln>
          </p:spPr>
          <p:txBody>
            <a:bodyPr/>
            <a:lstStyle/>
            <a:p>
              <a:endParaRPr lang="pt-BR"/>
            </a:p>
          </p:txBody>
        </p:sp>
        <p:sp>
          <p:nvSpPr>
            <p:cNvPr id="40216" name="Freeform 114"/>
            <p:cNvSpPr>
              <a:spLocks/>
            </p:cNvSpPr>
            <p:nvPr/>
          </p:nvSpPr>
          <p:spPr bwMode="auto">
            <a:xfrm>
              <a:off x="2515" y="1345"/>
              <a:ext cx="48" cy="42"/>
            </a:xfrm>
            <a:custGeom>
              <a:avLst/>
              <a:gdLst>
                <a:gd name="T0" fmla="*/ 28 w 48"/>
                <a:gd name="T1" fmla="*/ 0 h 42"/>
                <a:gd name="T2" fmla="*/ 18 w 48"/>
                <a:gd name="T3" fmla="*/ 0 h 42"/>
                <a:gd name="T4" fmla="*/ 10 w 48"/>
                <a:gd name="T5" fmla="*/ 3 h 42"/>
                <a:gd name="T6" fmla="*/ 4 w 48"/>
                <a:gd name="T7" fmla="*/ 9 h 42"/>
                <a:gd name="T8" fmla="*/ 0 w 48"/>
                <a:gd name="T9" fmla="*/ 17 h 42"/>
                <a:gd name="T10" fmla="*/ 0 w 48"/>
                <a:gd name="T11" fmla="*/ 25 h 42"/>
                <a:gd name="T12" fmla="*/ 4 w 48"/>
                <a:gd name="T13" fmla="*/ 32 h 42"/>
                <a:gd name="T14" fmla="*/ 12 w 48"/>
                <a:gd name="T15" fmla="*/ 39 h 42"/>
                <a:gd name="T16" fmla="*/ 26 w 48"/>
                <a:gd name="T17" fmla="*/ 42 h 42"/>
                <a:gd name="T18" fmla="*/ 30 w 48"/>
                <a:gd name="T19" fmla="*/ 42 h 42"/>
                <a:gd name="T20" fmla="*/ 35 w 48"/>
                <a:gd name="T21" fmla="*/ 41 h 42"/>
                <a:gd name="T22" fmla="*/ 40 w 48"/>
                <a:gd name="T23" fmla="*/ 39 h 42"/>
                <a:gd name="T24" fmla="*/ 44 w 48"/>
                <a:gd name="T25" fmla="*/ 36 h 42"/>
                <a:gd name="T26" fmla="*/ 47 w 48"/>
                <a:gd name="T27" fmla="*/ 32 h 42"/>
                <a:gd name="T28" fmla="*/ 48 w 48"/>
                <a:gd name="T29" fmla="*/ 27 h 42"/>
                <a:gd name="T30" fmla="*/ 48 w 48"/>
                <a:gd name="T31" fmla="*/ 20 h 42"/>
                <a:gd name="T32" fmla="*/ 45 w 48"/>
                <a:gd name="T33" fmla="*/ 13 h 42"/>
                <a:gd name="T34" fmla="*/ 44 w 48"/>
                <a:gd name="T35" fmla="*/ 19 h 42"/>
                <a:gd name="T36" fmla="*/ 42 w 48"/>
                <a:gd name="T37" fmla="*/ 24 h 42"/>
                <a:gd name="T38" fmla="*/ 40 w 48"/>
                <a:gd name="T39" fmla="*/ 28 h 42"/>
                <a:gd name="T40" fmla="*/ 38 w 48"/>
                <a:gd name="T41" fmla="*/ 31 h 42"/>
                <a:gd name="T42" fmla="*/ 34 w 48"/>
                <a:gd name="T43" fmla="*/ 33 h 42"/>
                <a:gd name="T44" fmla="*/ 31 w 48"/>
                <a:gd name="T45" fmla="*/ 35 h 42"/>
                <a:gd name="T46" fmla="*/ 28 w 48"/>
                <a:gd name="T47" fmla="*/ 35 h 42"/>
                <a:gd name="T48" fmla="*/ 23 w 48"/>
                <a:gd name="T49" fmla="*/ 35 h 42"/>
                <a:gd name="T50" fmla="*/ 17 w 48"/>
                <a:gd name="T51" fmla="*/ 32 h 42"/>
                <a:gd name="T52" fmla="*/ 12 w 48"/>
                <a:gd name="T53" fmla="*/ 28 h 42"/>
                <a:gd name="T54" fmla="*/ 10 w 48"/>
                <a:gd name="T55" fmla="*/ 23 h 42"/>
                <a:gd name="T56" fmla="*/ 10 w 48"/>
                <a:gd name="T57" fmla="*/ 16 h 42"/>
                <a:gd name="T58" fmla="*/ 12 w 48"/>
                <a:gd name="T59" fmla="*/ 11 h 42"/>
                <a:gd name="T60" fmla="*/ 16 w 48"/>
                <a:gd name="T61" fmla="*/ 5 h 42"/>
                <a:gd name="T62" fmla="*/ 21 w 48"/>
                <a:gd name="T63" fmla="*/ 1 h 42"/>
                <a:gd name="T64" fmla="*/ 28 w 4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2"/>
                <a:gd name="T101" fmla="*/ 48 w 4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2">
                  <a:moveTo>
                    <a:pt x="28" y="0"/>
                  </a:moveTo>
                  <a:lnTo>
                    <a:pt x="18" y="0"/>
                  </a:lnTo>
                  <a:lnTo>
                    <a:pt x="10" y="3"/>
                  </a:lnTo>
                  <a:lnTo>
                    <a:pt x="4" y="9"/>
                  </a:lnTo>
                  <a:lnTo>
                    <a:pt x="0" y="17"/>
                  </a:lnTo>
                  <a:lnTo>
                    <a:pt x="0" y="25"/>
                  </a:lnTo>
                  <a:lnTo>
                    <a:pt x="4" y="32"/>
                  </a:lnTo>
                  <a:lnTo>
                    <a:pt x="12" y="39"/>
                  </a:lnTo>
                  <a:lnTo>
                    <a:pt x="26" y="42"/>
                  </a:lnTo>
                  <a:lnTo>
                    <a:pt x="30" y="42"/>
                  </a:lnTo>
                  <a:lnTo>
                    <a:pt x="35" y="41"/>
                  </a:lnTo>
                  <a:lnTo>
                    <a:pt x="40" y="39"/>
                  </a:lnTo>
                  <a:lnTo>
                    <a:pt x="44" y="36"/>
                  </a:lnTo>
                  <a:lnTo>
                    <a:pt x="47" y="32"/>
                  </a:lnTo>
                  <a:lnTo>
                    <a:pt x="48" y="27"/>
                  </a:lnTo>
                  <a:lnTo>
                    <a:pt x="48" y="20"/>
                  </a:lnTo>
                  <a:lnTo>
                    <a:pt x="45" y="13"/>
                  </a:lnTo>
                  <a:lnTo>
                    <a:pt x="44" y="19"/>
                  </a:lnTo>
                  <a:lnTo>
                    <a:pt x="42" y="24"/>
                  </a:lnTo>
                  <a:lnTo>
                    <a:pt x="40" y="28"/>
                  </a:lnTo>
                  <a:lnTo>
                    <a:pt x="38" y="31"/>
                  </a:lnTo>
                  <a:lnTo>
                    <a:pt x="34" y="33"/>
                  </a:lnTo>
                  <a:lnTo>
                    <a:pt x="31" y="35"/>
                  </a:lnTo>
                  <a:lnTo>
                    <a:pt x="28" y="35"/>
                  </a:lnTo>
                  <a:lnTo>
                    <a:pt x="23" y="35"/>
                  </a:lnTo>
                  <a:lnTo>
                    <a:pt x="17" y="32"/>
                  </a:lnTo>
                  <a:lnTo>
                    <a:pt x="12" y="28"/>
                  </a:lnTo>
                  <a:lnTo>
                    <a:pt x="10" y="23"/>
                  </a:lnTo>
                  <a:lnTo>
                    <a:pt x="10" y="16"/>
                  </a:lnTo>
                  <a:lnTo>
                    <a:pt x="12" y="11"/>
                  </a:lnTo>
                  <a:lnTo>
                    <a:pt x="16" y="5"/>
                  </a:lnTo>
                  <a:lnTo>
                    <a:pt x="21" y="1"/>
                  </a:lnTo>
                  <a:lnTo>
                    <a:pt x="28" y="0"/>
                  </a:lnTo>
                  <a:close/>
                </a:path>
              </a:pathLst>
            </a:custGeom>
            <a:solidFill>
              <a:srgbClr val="000000"/>
            </a:solidFill>
            <a:ln w="9525">
              <a:noFill/>
              <a:round/>
              <a:headEnd/>
              <a:tailEnd/>
            </a:ln>
          </p:spPr>
          <p:txBody>
            <a:bodyPr/>
            <a:lstStyle/>
            <a:p>
              <a:endParaRPr lang="pt-BR"/>
            </a:p>
          </p:txBody>
        </p:sp>
        <p:sp>
          <p:nvSpPr>
            <p:cNvPr id="40217" name="Freeform 115"/>
            <p:cNvSpPr>
              <a:spLocks/>
            </p:cNvSpPr>
            <p:nvPr/>
          </p:nvSpPr>
          <p:spPr bwMode="auto">
            <a:xfrm>
              <a:off x="2477" y="1392"/>
              <a:ext cx="43" cy="114"/>
            </a:xfrm>
            <a:custGeom>
              <a:avLst/>
              <a:gdLst>
                <a:gd name="T0" fmla="*/ 43 w 43"/>
                <a:gd name="T1" fmla="*/ 0 h 114"/>
                <a:gd name="T2" fmla="*/ 40 w 43"/>
                <a:gd name="T3" fmla="*/ 7 h 114"/>
                <a:gd name="T4" fmla="*/ 36 w 43"/>
                <a:gd name="T5" fmla="*/ 19 h 114"/>
                <a:gd name="T6" fmla="*/ 30 w 43"/>
                <a:gd name="T7" fmla="*/ 36 h 114"/>
                <a:gd name="T8" fmla="*/ 23 w 43"/>
                <a:gd name="T9" fmla="*/ 53 h 114"/>
                <a:gd name="T10" fmla="*/ 17 w 43"/>
                <a:gd name="T11" fmla="*/ 72 h 114"/>
                <a:gd name="T12" fmla="*/ 10 w 43"/>
                <a:gd name="T13" fmla="*/ 89 h 114"/>
                <a:gd name="T14" fmla="*/ 4 w 43"/>
                <a:gd name="T15" fmla="*/ 104 h 114"/>
                <a:gd name="T16" fmla="*/ 0 w 43"/>
                <a:gd name="T17" fmla="*/ 114 h 114"/>
                <a:gd name="T18" fmla="*/ 8 w 43"/>
                <a:gd name="T19" fmla="*/ 108 h 114"/>
                <a:gd name="T20" fmla="*/ 15 w 43"/>
                <a:gd name="T21" fmla="*/ 97 h 114"/>
                <a:gd name="T22" fmla="*/ 22 w 43"/>
                <a:gd name="T23" fmla="*/ 82 h 114"/>
                <a:gd name="T24" fmla="*/ 29 w 43"/>
                <a:gd name="T25" fmla="*/ 66 h 114"/>
                <a:gd name="T26" fmla="*/ 34 w 43"/>
                <a:gd name="T27" fmla="*/ 48 h 114"/>
                <a:gd name="T28" fmla="*/ 38 w 43"/>
                <a:gd name="T29" fmla="*/ 31 h 114"/>
                <a:gd name="T30" fmla="*/ 41 w 43"/>
                <a:gd name="T31" fmla="*/ 14 h 114"/>
                <a:gd name="T32" fmla="*/ 43 w 43"/>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4"/>
                <a:gd name="T53" fmla="*/ 43 w 43"/>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4">
                  <a:moveTo>
                    <a:pt x="43" y="0"/>
                  </a:moveTo>
                  <a:lnTo>
                    <a:pt x="40" y="7"/>
                  </a:lnTo>
                  <a:lnTo>
                    <a:pt x="36" y="19"/>
                  </a:lnTo>
                  <a:lnTo>
                    <a:pt x="30" y="36"/>
                  </a:lnTo>
                  <a:lnTo>
                    <a:pt x="23" y="53"/>
                  </a:lnTo>
                  <a:lnTo>
                    <a:pt x="17" y="72"/>
                  </a:lnTo>
                  <a:lnTo>
                    <a:pt x="10" y="89"/>
                  </a:lnTo>
                  <a:lnTo>
                    <a:pt x="4" y="104"/>
                  </a:lnTo>
                  <a:lnTo>
                    <a:pt x="0" y="114"/>
                  </a:lnTo>
                  <a:lnTo>
                    <a:pt x="8" y="108"/>
                  </a:lnTo>
                  <a:lnTo>
                    <a:pt x="15" y="97"/>
                  </a:lnTo>
                  <a:lnTo>
                    <a:pt x="22" y="82"/>
                  </a:lnTo>
                  <a:lnTo>
                    <a:pt x="29" y="66"/>
                  </a:lnTo>
                  <a:lnTo>
                    <a:pt x="34" y="48"/>
                  </a:lnTo>
                  <a:lnTo>
                    <a:pt x="38" y="31"/>
                  </a:lnTo>
                  <a:lnTo>
                    <a:pt x="41" y="14"/>
                  </a:lnTo>
                  <a:lnTo>
                    <a:pt x="43" y="0"/>
                  </a:lnTo>
                  <a:close/>
                </a:path>
              </a:pathLst>
            </a:custGeom>
            <a:solidFill>
              <a:srgbClr val="000000"/>
            </a:solidFill>
            <a:ln w="9525">
              <a:noFill/>
              <a:round/>
              <a:headEnd/>
              <a:tailEnd/>
            </a:ln>
          </p:spPr>
          <p:txBody>
            <a:bodyPr/>
            <a:lstStyle/>
            <a:p>
              <a:endParaRPr lang="pt-BR"/>
            </a:p>
          </p:txBody>
        </p:sp>
        <p:sp>
          <p:nvSpPr>
            <p:cNvPr id="40218" name="Freeform 116"/>
            <p:cNvSpPr>
              <a:spLocks/>
            </p:cNvSpPr>
            <p:nvPr/>
          </p:nvSpPr>
          <p:spPr bwMode="auto">
            <a:xfrm>
              <a:off x="2503" y="1398"/>
              <a:ext cx="25" cy="123"/>
            </a:xfrm>
            <a:custGeom>
              <a:avLst/>
              <a:gdLst>
                <a:gd name="T0" fmla="*/ 25 w 25"/>
                <a:gd name="T1" fmla="*/ 0 h 123"/>
                <a:gd name="T2" fmla="*/ 24 w 25"/>
                <a:gd name="T3" fmla="*/ 7 h 123"/>
                <a:gd name="T4" fmla="*/ 22 w 25"/>
                <a:gd name="T5" fmla="*/ 20 h 123"/>
                <a:gd name="T6" fmla="*/ 19 w 25"/>
                <a:gd name="T7" fmla="*/ 36 h 123"/>
                <a:gd name="T8" fmla="*/ 16 w 25"/>
                <a:gd name="T9" fmla="*/ 55 h 123"/>
                <a:gd name="T10" fmla="*/ 12 w 25"/>
                <a:gd name="T11" fmla="*/ 75 h 123"/>
                <a:gd name="T12" fmla="*/ 8 w 25"/>
                <a:gd name="T13" fmla="*/ 94 h 123"/>
                <a:gd name="T14" fmla="*/ 4 w 25"/>
                <a:gd name="T15" fmla="*/ 110 h 123"/>
                <a:gd name="T16" fmla="*/ 0 w 25"/>
                <a:gd name="T17" fmla="*/ 123 h 123"/>
                <a:gd name="T18" fmla="*/ 6 w 25"/>
                <a:gd name="T19" fmla="*/ 113 h 123"/>
                <a:gd name="T20" fmla="*/ 11 w 25"/>
                <a:gd name="T21" fmla="*/ 99 h 123"/>
                <a:gd name="T22" fmla="*/ 16 w 25"/>
                <a:gd name="T23" fmla="*/ 83 h 123"/>
                <a:gd name="T24" fmla="*/ 19 w 25"/>
                <a:gd name="T25" fmla="*/ 66 h 123"/>
                <a:gd name="T26" fmla="*/ 22 w 25"/>
                <a:gd name="T27" fmla="*/ 48 h 123"/>
                <a:gd name="T28" fmla="*/ 25 w 25"/>
                <a:gd name="T29" fmla="*/ 30 h 123"/>
                <a:gd name="T30" fmla="*/ 25 w 25"/>
                <a:gd name="T31" fmla="*/ 14 h 123"/>
                <a:gd name="T32" fmla="*/ 25 w 25"/>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23"/>
                <a:gd name="T53" fmla="*/ 25 w 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23">
                  <a:moveTo>
                    <a:pt x="25" y="0"/>
                  </a:moveTo>
                  <a:lnTo>
                    <a:pt x="24" y="7"/>
                  </a:lnTo>
                  <a:lnTo>
                    <a:pt x="22" y="20"/>
                  </a:lnTo>
                  <a:lnTo>
                    <a:pt x="19" y="36"/>
                  </a:lnTo>
                  <a:lnTo>
                    <a:pt x="16" y="55"/>
                  </a:lnTo>
                  <a:lnTo>
                    <a:pt x="12" y="75"/>
                  </a:lnTo>
                  <a:lnTo>
                    <a:pt x="8" y="94"/>
                  </a:lnTo>
                  <a:lnTo>
                    <a:pt x="4" y="110"/>
                  </a:lnTo>
                  <a:lnTo>
                    <a:pt x="0" y="123"/>
                  </a:lnTo>
                  <a:lnTo>
                    <a:pt x="6" y="113"/>
                  </a:lnTo>
                  <a:lnTo>
                    <a:pt x="11" y="99"/>
                  </a:lnTo>
                  <a:lnTo>
                    <a:pt x="16" y="83"/>
                  </a:lnTo>
                  <a:lnTo>
                    <a:pt x="19" y="66"/>
                  </a:lnTo>
                  <a:lnTo>
                    <a:pt x="22" y="48"/>
                  </a:lnTo>
                  <a:lnTo>
                    <a:pt x="25" y="30"/>
                  </a:lnTo>
                  <a:lnTo>
                    <a:pt x="25" y="14"/>
                  </a:lnTo>
                  <a:lnTo>
                    <a:pt x="25" y="0"/>
                  </a:lnTo>
                  <a:close/>
                </a:path>
              </a:pathLst>
            </a:custGeom>
            <a:solidFill>
              <a:srgbClr val="000000"/>
            </a:solidFill>
            <a:ln w="9525">
              <a:noFill/>
              <a:round/>
              <a:headEnd/>
              <a:tailEnd/>
            </a:ln>
          </p:spPr>
          <p:txBody>
            <a:bodyPr/>
            <a:lstStyle/>
            <a:p>
              <a:endParaRPr lang="pt-BR"/>
            </a:p>
          </p:txBody>
        </p:sp>
        <p:sp>
          <p:nvSpPr>
            <p:cNvPr id="40219" name="Freeform 117"/>
            <p:cNvSpPr>
              <a:spLocks/>
            </p:cNvSpPr>
            <p:nvPr/>
          </p:nvSpPr>
          <p:spPr bwMode="auto">
            <a:xfrm>
              <a:off x="2537" y="1399"/>
              <a:ext cx="8" cy="117"/>
            </a:xfrm>
            <a:custGeom>
              <a:avLst/>
              <a:gdLst>
                <a:gd name="T0" fmla="*/ 7 w 8"/>
                <a:gd name="T1" fmla="*/ 0 h 117"/>
                <a:gd name="T2" fmla="*/ 4 w 8"/>
                <a:gd name="T3" fmla="*/ 21 h 117"/>
                <a:gd name="T4" fmla="*/ 1 w 8"/>
                <a:gd name="T5" fmla="*/ 54 h 117"/>
                <a:gd name="T6" fmla="*/ 0 w 8"/>
                <a:gd name="T7" fmla="*/ 91 h 117"/>
                <a:gd name="T8" fmla="*/ 2 w 8"/>
                <a:gd name="T9" fmla="*/ 117 h 117"/>
                <a:gd name="T10" fmla="*/ 6 w 8"/>
                <a:gd name="T11" fmla="*/ 90 h 117"/>
                <a:gd name="T12" fmla="*/ 8 w 8"/>
                <a:gd name="T13" fmla="*/ 59 h 117"/>
                <a:gd name="T14" fmla="*/ 8 w 8"/>
                <a:gd name="T15" fmla="*/ 27 h 117"/>
                <a:gd name="T16" fmla="*/ 7 w 8"/>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7"/>
                <a:gd name="T29" fmla="*/ 8 w 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7">
                  <a:moveTo>
                    <a:pt x="7" y="0"/>
                  </a:moveTo>
                  <a:lnTo>
                    <a:pt x="4" y="21"/>
                  </a:lnTo>
                  <a:lnTo>
                    <a:pt x="1" y="54"/>
                  </a:lnTo>
                  <a:lnTo>
                    <a:pt x="0" y="91"/>
                  </a:lnTo>
                  <a:lnTo>
                    <a:pt x="2" y="117"/>
                  </a:lnTo>
                  <a:lnTo>
                    <a:pt x="6" y="90"/>
                  </a:lnTo>
                  <a:lnTo>
                    <a:pt x="8" y="59"/>
                  </a:lnTo>
                  <a:lnTo>
                    <a:pt x="8" y="27"/>
                  </a:lnTo>
                  <a:lnTo>
                    <a:pt x="7" y="0"/>
                  </a:lnTo>
                  <a:close/>
                </a:path>
              </a:pathLst>
            </a:custGeom>
            <a:solidFill>
              <a:srgbClr val="000000"/>
            </a:solidFill>
            <a:ln w="9525">
              <a:noFill/>
              <a:round/>
              <a:headEnd/>
              <a:tailEnd/>
            </a:ln>
          </p:spPr>
          <p:txBody>
            <a:bodyPr/>
            <a:lstStyle/>
            <a:p>
              <a:endParaRPr lang="pt-BR"/>
            </a:p>
          </p:txBody>
        </p:sp>
        <p:sp>
          <p:nvSpPr>
            <p:cNvPr id="40220" name="Freeform 118"/>
            <p:cNvSpPr>
              <a:spLocks/>
            </p:cNvSpPr>
            <p:nvPr/>
          </p:nvSpPr>
          <p:spPr bwMode="auto">
            <a:xfrm>
              <a:off x="2559" y="1395"/>
              <a:ext cx="9" cy="112"/>
            </a:xfrm>
            <a:custGeom>
              <a:avLst/>
              <a:gdLst>
                <a:gd name="T0" fmla="*/ 1 w 9"/>
                <a:gd name="T1" fmla="*/ 0 h 112"/>
                <a:gd name="T2" fmla="*/ 7 w 9"/>
                <a:gd name="T3" fmla="*/ 22 h 112"/>
                <a:gd name="T4" fmla="*/ 9 w 9"/>
                <a:gd name="T5" fmla="*/ 52 h 112"/>
                <a:gd name="T6" fmla="*/ 8 w 9"/>
                <a:gd name="T7" fmla="*/ 84 h 112"/>
                <a:gd name="T8" fmla="*/ 0 w 9"/>
                <a:gd name="T9" fmla="*/ 112 h 112"/>
                <a:gd name="T10" fmla="*/ 2 w 9"/>
                <a:gd name="T11" fmla="*/ 87 h 112"/>
                <a:gd name="T12" fmla="*/ 3 w 9"/>
                <a:gd name="T13" fmla="*/ 57 h 112"/>
                <a:gd name="T14" fmla="*/ 3 w 9"/>
                <a:gd name="T15" fmla="*/ 27 h 112"/>
                <a:gd name="T16" fmla="*/ 1 w 9"/>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2"/>
                <a:gd name="T29" fmla="*/ 9 w 9"/>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2">
                  <a:moveTo>
                    <a:pt x="1" y="0"/>
                  </a:moveTo>
                  <a:lnTo>
                    <a:pt x="7" y="22"/>
                  </a:lnTo>
                  <a:lnTo>
                    <a:pt x="9" y="52"/>
                  </a:lnTo>
                  <a:lnTo>
                    <a:pt x="8" y="84"/>
                  </a:lnTo>
                  <a:lnTo>
                    <a:pt x="0" y="112"/>
                  </a:lnTo>
                  <a:lnTo>
                    <a:pt x="2" y="87"/>
                  </a:lnTo>
                  <a:lnTo>
                    <a:pt x="3" y="57"/>
                  </a:lnTo>
                  <a:lnTo>
                    <a:pt x="3" y="27"/>
                  </a:lnTo>
                  <a:lnTo>
                    <a:pt x="1" y="0"/>
                  </a:lnTo>
                  <a:close/>
                </a:path>
              </a:pathLst>
            </a:custGeom>
            <a:solidFill>
              <a:srgbClr val="000000"/>
            </a:solidFill>
            <a:ln w="9525">
              <a:noFill/>
              <a:round/>
              <a:headEnd/>
              <a:tailEnd/>
            </a:ln>
          </p:spPr>
          <p:txBody>
            <a:bodyPr/>
            <a:lstStyle/>
            <a:p>
              <a:endParaRPr lang="pt-BR"/>
            </a:p>
          </p:txBody>
        </p:sp>
        <p:sp>
          <p:nvSpPr>
            <p:cNvPr id="40221" name="Freeform 119"/>
            <p:cNvSpPr>
              <a:spLocks/>
            </p:cNvSpPr>
            <p:nvPr/>
          </p:nvSpPr>
          <p:spPr bwMode="auto">
            <a:xfrm>
              <a:off x="2710" y="1646"/>
              <a:ext cx="215" cy="98"/>
            </a:xfrm>
            <a:custGeom>
              <a:avLst/>
              <a:gdLst>
                <a:gd name="T0" fmla="*/ 0 w 215"/>
                <a:gd name="T1" fmla="*/ 0 h 98"/>
                <a:gd name="T2" fmla="*/ 8 w 215"/>
                <a:gd name="T3" fmla="*/ 18 h 98"/>
                <a:gd name="T4" fmla="*/ 19 w 215"/>
                <a:gd name="T5" fmla="*/ 34 h 98"/>
                <a:gd name="T6" fmla="*/ 32 w 215"/>
                <a:gd name="T7" fmla="*/ 48 h 98"/>
                <a:gd name="T8" fmla="*/ 46 w 215"/>
                <a:gd name="T9" fmla="*/ 60 h 98"/>
                <a:gd name="T10" fmla="*/ 62 w 215"/>
                <a:gd name="T11" fmla="*/ 69 h 98"/>
                <a:gd name="T12" fmla="*/ 79 w 215"/>
                <a:gd name="T13" fmla="*/ 77 h 98"/>
                <a:gd name="T14" fmla="*/ 96 w 215"/>
                <a:gd name="T15" fmla="*/ 82 h 98"/>
                <a:gd name="T16" fmla="*/ 113 w 215"/>
                <a:gd name="T17" fmla="*/ 86 h 98"/>
                <a:gd name="T18" fmla="*/ 130 w 215"/>
                <a:gd name="T19" fmla="*/ 88 h 98"/>
                <a:gd name="T20" fmla="*/ 147 w 215"/>
                <a:gd name="T21" fmla="*/ 88 h 98"/>
                <a:gd name="T22" fmla="*/ 162 w 215"/>
                <a:gd name="T23" fmla="*/ 86 h 98"/>
                <a:gd name="T24" fmla="*/ 176 w 215"/>
                <a:gd name="T25" fmla="*/ 83 h 98"/>
                <a:gd name="T26" fmla="*/ 189 w 215"/>
                <a:gd name="T27" fmla="*/ 78 h 98"/>
                <a:gd name="T28" fmla="*/ 200 w 215"/>
                <a:gd name="T29" fmla="*/ 72 h 98"/>
                <a:gd name="T30" fmla="*/ 208 w 215"/>
                <a:gd name="T31" fmla="*/ 64 h 98"/>
                <a:gd name="T32" fmla="*/ 213 w 215"/>
                <a:gd name="T33" fmla="*/ 55 h 98"/>
                <a:gd name="T34" fmla="*/ 215 w 215"/>
                <a:gd name="T35" fmla="*/ 66 h 98"/>
                <a:gd name="T36" fmla="*/ 211 w 215"/>
                <a:gd name="T37" fmla="*/ 76 h 98"/>
                <a:gd name="T38" fmla="*/ 202 w 215"/>
                <a:gd name="T39" fmla="*/ 84 h 98"/>
                <a:gd name="T40" fmla="*/ 191 w 215"/>
                <a:gd name="T41" fmla="*/ 90 h 98"/>
                <a:gd name="T42" fmla="*/ 176 w 215"/>
                <a:gd name="T43" fmla="*/ 94 h 98"/>
                <a:gd name="T44" fmla="*/ 159 w 215"/>
                <a:gd name="T45" fmla="*/ 97 h 98"/>
                <a:gd name="T46" fmla="*/ 140 w 215"/>
                <a:gd name="T47" fmla="*/ 98 h 98"/>
                <a:gd name="T48" fmla="*/ 120 w 215"/>
                <a:gd name="T49" fmla="*/ 96 h 98"/>
                <a:gd name="T50" fmla="*/ 100 w 215"/>
                <a:gd name="T51" fmla="*/ 93 h 98"/>
                <a:gd name="T52" fmla="*/ 80 w 215"/>
                <a:gd name="T53" fmla="*/ 87 h 98"/>
                <a:gd name="T54" fmla="*/ 61 w 215"/>
                <a:gd name="T55" fmla="*/ 78 h 98"/>
                <a:gd name="T56" fmla="*/ 43 w 215"/>
                <a:gd name="T57" fmla="*/ 68 h 98"/>
                <a:gd name="T58" fmla="*/ 27 w 215"/>
                <a:gd name="T59" fmla="*/ 55 h 98"/>
                <a:gd name="T60" fmla="*/ 15 w 215"/>
                <a:gd name="T61" fmla="*/ 39 h 98"/>
                <a:gd name="T62" fmla="*/ 5 w 215"/>
                <a:gd name="T63" fmla="*/ 21 h 98"/>
                <a:gd name="T64" fmla="*/ 0 w 215"/>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98"/>
                <a:gd name="T101" fmla="*/ 215 w 21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98">
                  <a:moveTo>
                    <a:pt x="0" y="0"/>
                  </a:moveTo>
                  <a:lnTo>
                    <a:pt x="8" y="18"/>
                  </a:lnTo>
                  <a:lnTo>
                    <a:pt x="19" y="34"/>
                  </a:lnTo>
                  <a:lnTo>
                    <a:pt x="32" y="48"/>
                  </a:lnTo>
                  <a:lnTo>
                    <a:pt x="46" y="60"/>
                  </a:lnTo>
                  <a:lnTo>
                    <a:pt x="62" y="69"/>
                  </a:lnTo>
                  <a:lnTo>
                    <a:pt x="79" y="77"/>
                  </a:lnTo>
                  <a:lnTo>
                    <a:pt x="96" y="82"/>
                  </a:lnTo>
                  <a:lnTo>
                    <a:pt x="113" y="86"/>
                  </a:lnTo>
                  <a:lnTo>
                    <a:pt x="130" y="88"/>
                  </a:lnTo>
                  <a:lnTo>
                    <a:pt x="147" y="88"/>
                  </a:lnTo>
                  <a:lnTo>
                    <a:pt x="162" y="86"/>
                  </a:lnTo>
                  <a:lnTo>
                    <a:pt x="176" y="83"/>
                  </a:lnTo>
                  <a:lnTo>
                    <a:pt x="189" y="78"/>
                  </a:lnTo>
                  <a:lnTo>
                    <a:pt x="200" y="72"/>
                  </a:lnTo>
                  <a:lnTo>
                    <a:pt x="208" y="64"/>
                  </a:lnTo>
                  <a:lnTo>
                    <a:pt x="213" y="55"/>
                  </a:lnTo>
                  <a:lnTo>
                    <a:pt x="215" y="66"/>
                  </a:lnTo>
                  <a:lnTo>
                    <a:pt x="211" y="76"/>
                  </a:lnTo>
                  <a:lnTo>
                    <a:pt x="202" y="84"/>
                  </a:lnTo>
                  <a:lnTo>
                    <a:pt x="191" y="90"/>
                  </a:lnTo>
                  <a:lnTo>
                    <a:pt x="176" y="94"/>
                  </a:lnTo>
                  <a:lnTo>
                    <a:pt x="159" y="97"/>
                  </a:lnTo>
                  <a:lnTo>
                    <a:pt x="140" y="98"/>
                  </a:lnTo>
                  <a:lnTo>
                    <a:pt x="120" y="96"/>
                  </a:lnTo>
                  <a:lnTo>
                    <a:pt x="100" y="93"/>
                  </a:lnTo>
                  <a:lnTo>
                    <a:pt x="80" y="87"/>
                  </a:lnTo>
                  <a:lnTo>
                    <a:pt x="61" y="78"/>
                  </a:lnTo>
                  <a:lnTo>
                    <a:pt x="43" y="68"/>
                  </a:lnTo>
                  <a:lnTo>
                    <a:pt x="27" y="55"/>
                  </a:lnTo>
                  <a:lnTo>
                    <a:pt x="15" y="39"/>
                  </a:lnTo>
                  <a:lnTo>
                    <a:pt x="5" y="21"/>
                  </a:lnTo>
                  <a:lnTo>
                    <a:pt x="0" y="0"/>
                  </a:lnTo>
                  <a:close/>
                </a:path>
              </a:pathLst>
            </a:custGeom>
            <a:solidFill>
              <a:srgbClr val="000000"/>
            </a:solidFill>
            <a:ln w="9525">
              <a:noFill/>
              <a:round/>
              <a:headEnd/>
              <a:tailEnd/>
            </a:ln>
          </p:spPr>
          <p:txBody>
            <a:bodyPr/>
            <a:lstStyle/>
            <a:p>
              <a:endParaRPr lang="pt-BR"/>
            </a:p>
          </p:txBody>
        </p:sp>
        <p:sp>
          <p:nvSpPr>
            <p:cNvPr id="40222" name="Freeform 120"/>
            <p:cNvSpPr>
              <a:spLocks/>
            </p:cNvSpPr>
            <p:nvPr/>
          </p:nvSpPr>
          <p:spPr bwMode="auto">
            <a:xfrm>
              <a:off x="2873" y="1641"/>
              <a:ext cx="26" cy="73"/>
            </a:xfrm>
            <a:custGeom>
              <a:avLst/>
              <a:gdLst>
                <a:gd name="T0" fmla="*/ 3 w 26"/>
                <a:gd name="T1" fmla="*/ 0 h 73"/>
                <a:gd name="T2" fmla="*/ 0 w 26"/>
                <a:gd name="T3" fmla="*/ 11 h 73"/>
                <a:gd name="T4" fmla="*/ 0 w 26"/>
                <a:gd name="T5" fmla="*/ 22 h 73"/>
                <a:gd name="T6" fmla="*/ 0 w 26"/>
                <a:gd name="T7" fmla="*/ 31 h 73"/>
                <a:gd name="T8" fmla="*/ 3 w 26"/>
                <a:gd name="T9" fmla="*/ 41 h 73"/>
                <a:gd name="T10" fmla="*/ 7 w 26"/>
                <a:gd name="T11" fmla="*/ 50 h 73"/>
                <a:gd name="T12" fmla="*/ 12 w 26"/>
                <a:gd name="T13" fmla="*/ 59 h 73"/>
                <a:gd name="T14" fmla="*/ 18 w 26"/>
                <a:gd name="T15" fmla="*/ 67 h 73"/>
                <a:gd name="T16" fmla="*/ 26 w 26"/>
                <a:gd name="T17" fmla="*/ 73 h 73"/>
                <a:gd name="T18" fmla="*/ 23 w 26"/>
                <a:gd name="T19" fmla="*/ 67 h 73"/>
                <a:gd name="T20" fmla="*/ 20 w 26"/>
                <a:gd name="T21" fmla="*/ 59 h 73"/>
                <a:gd name="T22" fmla="*/ 17 w 26"/>
                <a:gd name="T23" fmla="*/ 50 h 73"/>
                <a:gd name="T24" fmla="*/ 13 w 26"/>
                <a:gd name="T25" fmla="*/ 39 h 73"/>
                <a:gd name="T26" fmla="*/ 9 w 26"/>
                <a:gd name="T27" fmla="*/ 29 h 73"/>
                <a:gd name="T28" fmla="*/ 6 w 26"/>
                <a:gd name="T29" fmla="*/ 19 h 73"/>
                <a:gd name="T30" fmla="*/ 4 w 26"/>
                <a:gd name="T31" fmla="*/ 8 h 73"/>
                <a:gd name="T32" fmla="*/ 3 w 2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3"/>
                <a:gd name="T53" fmla="*/ 26 w 2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3">
                  <a:moveTo>
                    <a:pt x="3" y="0"/>
                  </a:moveTo>
                  <a:lnTo>
                    <a:pt x="0" y="11"/>
                  </a:lnTo>
                  <a:lnTo>
                    <a:pt x="0" y="22"/>
                  </a:lnTo>
                  <a:lnTo>
                    <a:pt x="0" y="31"/>
                  </a:lnTo>
                  <a:lnTo>
                    <a:pt x="3" y="41"/>
                  </a:lnTo>
                  <a:lnTo>
                    <a:pt x="7" y="50"/>
                  </a:lnTo>
                  <a:lnTo>
                    <a:pt x="12" y="59"/>
                  </a:lnTo>
                  <a:lnTo>
                    <a:pt x="18" y="67"/>
                  </a:lnTo>
                  <a:lnTo>
                    <a:pt x="26" y="73"/>
                  </a:lnTo>
                  <a:lnTo>
                    <a:pt x="23" y="67"/>
                  </a:lnTo>
                  <a:lnTo>
                    <a:pt x="20" y="59"/>
                  </a:lnTo>
                  <a:lnTo>
                    <a:pt x="17" y="50"/>
                  </a:lnTo>
                  <a:lnTo>
                    <a:pt x="13" y="39"/>
                  </a:lnTo>
                  <a:lnTo>
                    <a:pt x="9" y="29"/>
                  </a:lnTo>
                  <a:lnTo>
                    <a:pt x="6" y="19"/>
                  </a:lnTo>
                  <a:lnTo>
                    <a:pt x="4" y="8"/>
                  </a:lnTo>
                  <a:lnTo>
                    <a:pt x="3" y="0"/>
                  </a:lnTo>
                  <a:close/>
                </a:path>
              </a:pathLst>
            </a:custGeom>
            <a:solidFill>
              <a:srgbClr val="000000"/>
            </a:solidFill>
            <a:ln w="9525">
              <a:noFill/>
              <a:round/>
              <a:headEnd/>
              <a:tailEnd/>
            </a:ln>
          </p:spPr>
          <p:txBody>
            <a:bodyPr/>
            <a:lstStyle/>
            <a:p>
              <a:endParaRPr lang="pt-BR"/>
            </a:p>
          </p:txBody>
        </p:sp>
        <p:sp>
          <p:nvSpPr>
            <p:cNvPr id="40223" name="Freeform 121"/>
            <p:cNvSpPr>
              <a:spLocks/>
            </p:cNvSpPr>
            <p:nvPr/>
          </p:nvSpPr>
          <p:spPr bwMode="auto">
            <a:xfrm>
              <a:off x="2903" y="1630"/>
              <a:ext cx="162" cy="17"/>
            </a:xfrm>
            <a:custGeom>
              <a:avLst/>
              <a:gdLst>
                <a:gd name="T0" fmla="*/ 0 w 162"/>
                <a:gd name="T1" fmla="*/ 11 h 17"/>
                <a:gd name="T2" fmla="*/ 4 w 162"/>
                <a:gd name="T3" fmla="*/ 11 h 17"/>
                <a:gd name="T4" fmla="*/ 11 w 162"/>
                <a:gd name="T5" fmla="*/ 10 h 17"/>
                <a:gd name="T6" fmla="*/ 18 w 162"/>
                <a:gd name="T7" fmla="*/ 9 h 17"/>
                <a:gd name="T8" fmla="*/ 26 w 162"/>
                <a:gd name="T9" fmla="*/ 7 h 17"/>
                <a:gd name="T10" fmla="*/ 36 w 162"/>
                <a:gd name="T11" fmla="*/ 6 h 17"/>
                <a:gd name="T12" fmla="*/ 46 w 162"/>
                <a:gd name="T13" fmla="*/ 4 h 17"/>
                <a:gd name="T14" fmla="*/ 57 w 162"/>
                <a:gd name="T15" fmla="*/ 3 h 17"/>
                <a:gd name="T16" fmla="*/ 69 w 162"/>
                <a:gd name="T17" fmla="*/ 1 h 17"/>
                <a:gd name="T18" fmla="*/ 81 w 162"/>
                <a:gd name="T19" fmla="*/ 0 h 17"/>
                <a:gd name="T20" fmla="*/ 93 w 162"/>
                <a:gd name="T21" fmla="*/ 0 h 17"/>
                <a:gd name="T22" fmla="*/ 106 w 162"/>
                <a:gd name="T23" fmla="*/ 0 h 17"/>
                <a:gd name="T24" fmla="*/ 118 w 162"/>
                <a:gd name="T25" fmla="*/ 1 h 17"/>
                <a:gd name="T26" fmla="*/ 129 w 162"/>
                <a:gd name="T27" fmla="*/ 3 h 17"/>
                <a:gd name="T28" fmla="*/ 141 w 162"/>
                <a:gd name="T29" fmla="*/ 6 h 17"/>
                <a:gd name="T30" fmla="*/ 152 w 162"/>
                <a:gd name="T31" fmla="*/ 10 h 17"/>
                <a:gd name="T32" fmla="*/ 162 w 162"/>
                <a:gd name="T33" fmla="*/ 15 h 17"/>
                <a:gd name="T34" fmla="*/ 143 w 162"/>
                <a:gd name="T35" fmla="*/ 12 h 17"/>
                <a:gd name="T36" fmla="*/ 126 w 162"/>
                <a:gd name="T37" fmla="*/ 10 h 17"/>
                <a:gd name="T38" fmla="*/ 111 w 162"/>
                <a:gd name="T39" fmla="*/ 9 h 17"/>
                <a:gd name="T40" fmla="*/ 98 w 162"/>
                <a:gd name="T41" fmla="*/ 9 h 17"/>
                <a:gd name="T42" fmla="*/ 85 w 162"/>
                <a:gd name="T43" fmla="*/ 10 h 17"/>
                <a:gd name="T44" fmla="*/ 75 w 162"/>
                <a:gd name="T45" fmla="*/ 10 h 17"/>
                <a:gd name="T46" fmla="*/ 65 w 162"/>
                <a:gd name="T47" fmla="*/ 11 h 17"/>
                <a:gd name="T48" fmla="*/ 56 w 162"/>
                <a:gd name="T49" fmla="*/ 12 h 17"/>
                <a:gd name="T50" fmla="*/ 48 w 162"/>
                <a:gd name="T51" fmla="*/ 14 h 17"/>
                <a:gd name="T52" fmla="*/ 41 w 162"/>
                <a:gd name="T53" fmla="*/ 15 h 17"/>
                <a:gd name="T54" fmla="*/ 34 w 162"/>
                <a:gd name="T55" fmla="*/ 16 h 17"/>
                <a:gd name="T56" fmla="*/ 27 w 162"/>
                <a:gd name="T57" fmla="*/ 17 h 17"/>
                <a:gd name="T58" fmla="*/ 20 w 162"/>
                <a:gd name="T59" fmla="*/ 17 h 17"/>
                <a:gd name="T60" fmla="*/ 13 w 162"/>
                <a:gd name="T61" fmla="*/ 15 h 17"/>
                <a:gd name="T62" fmla="*/ 7 w 162"/>
                <a:gd name="T63" fmla="*/ 14 h 17"/>
                <a:gd name="T64" fmla="*/ 0 w 162"/>
                <a:gd name="T65" fmla="*/ 1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7"/>
                <a:gd name="T101" fmla="*/ 162 w 162"/>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7">
                  <a:moveTo>
                    <a:pt x="0" y="11"/>
                  </a:moveTo>
                  <a:lnTo>
                    <a:pt x="4" y="11"/>
                  </a:lnTo>
                  <a:lnTo>
                    <a:pt x="11" y="10"/>
                  </a:lnTo>
                  <a:lnTo>
                    <a:pt x="18" y="9"/>
                  </a:lnTo>
                  <a:lnTo>
                    <a:pt x="26" y="7"/>
                  </a:lnTo>
                  <a:lnTo>
                    <a:pt x="36" y="6"/>
                  </a:lnTo>
                  <a:lnTo>
                    <a:pt x="46" y="4"/>
                  </a:lnTo>
                  <a:lnTo>
                    <a:pt x="57" y="3"/>
                  </a:lnTo>
                  <a:lnTo>
                    <a:pt x="69" y="1"/>
                  </a:lnTo>
                  <a:lnTo>
                    <a:pt x="81" y="0"/>
                  </a:lnTo>
                  <a:lnTo>
                    <a:pt x="93" y="0"/>
                  </a:lnTo>
                  <a:lnTo>
                    <a:pt x="106" y="0"/>
                  </a:lnTo>
                  <a:lnTo>
                    <a:pt x="118" y="1"/>
                  </a:lnTo>
                  <a:lnTo>
                    <a:pt x="129" y="3"/>
                  </a:lnTo>
                  <a:lnTo>
                    <a:pt x="141" y="6"/>
                  </a:lnTo>
                  <a:lnTo>
                    <a:pt x="152" y="10"/>
                  </a:lnTo>
                  <a:lnTo>
                    <a:pt x="162" y="15"/>
                  </a:lnTo>
                  <a:lnTo>
                    <a:pt x="143" y="12"/>
                  </a:lnTo>
                  <a:lnTo>
                    <a:pt x="126" y="10"/>
                  </a:lnTo>
                  <a:lnTo>
                    <a:pt x="111" y="9"/>
                  </a:lnTo>
                  <a:lnTo>
                    <a:pt x="98" y="9"/>
                  </a:lnTo>
                  <a:lnTo>
                    <a:pt x="85" y="10"/>
                  </a:lnTo>
                  <a:lnTo>
                    <a:pt x="75" y="10"/>
                  </a:lnTo>
                  <a:lnTo>
                    <a:pt x="65" y="11"/>
                  </a:lnTo>
                  <a:lnTo>
                    <a:pt x="56" y="12"/>
                  </a:lnTo>
                  <a:lnTo>
                    <a:pt x="48" y="14"/>
                  </a:lnTo>
                  <a:lnTo>
                    <a:pt x="41" y="15"/>
                  </a:lnTo>
                  <a:lnTo>
                    <a:pt x="34" y="16"/>
                  </a:lnTo>
                  <a:lnTo>
                    <a:pt x="27" y="17"/>
                  </a:lnTo>
                  <a:lnTo>
                    <a:pt x="20" y="17"/>
                  </a:lnTo>
                  <a:lnTo>
                    <a:pt x="13" y="15"/>
                  </a:lnTo>
                  <a:lnTo>
                    <a:pt x="7" y="14"/>
                  </a:lnTo>
                  <a:lnTo>
                    <a:pt x="0" y="11"/>
                  </a:lnTo>
                  <a:close/>
                </a:path>
              </a:pathLst>
            </a:custGeom>
            <a:solidFill>
              <a:srgbClr val="000000"/>
            </a:solidFill>
            <a:ln w="9525">
              <a:noFill/>
              <a:round/>
              <a:headEnd/>
              <a:tailEnd/>
            </a:ln>
          </p:spPr>
          <p:txBody>
            <a:bodyPr/>
            <a:lstStyle/>
            <a:p>
              <a:endParaRPr lang="pt-BR"/>
            </a:p>
          </p:txBody>
        </p:sp>
      </p:grpSp>
      <p:grpSp>
        <p:nvGrpSpPr>
          <p:cNvPr id="4" name="Group 122"/>
          <p:cNvGrpSpPr>
            <a:grpSpLocks/>
          </p:cNvGrpSpPr>
          <p:nvPr/>
        </p:nvGrpSpPr>
        <p:grpSpPr bwMode="auto">
          <a:xfrm rot="-2480039">
            <a:off x="3052763" y="1449388"/>
            <a:ext cx="644525" cy="762000"/>
            <a:chOff x="2474" y="1008"/>
            <a:chExt cx="591" cy="736"/>
          </a:xfrm>
        </p:grpSpPr>
        <p:sp>
          <p:nvSpPr>
            <p:cNvPr id="40146" name="Freeform 123"/>
            <p:cNvSpPr>
              <a:spLocks/>
            </p:cNvSpPr>
            <p:nvPr/>
          </p:nvSpPr>
          <p:spPr bwMode="auto">
            <a:xfrm>
              <a:off x="2474" y="1345"/>
              <a:ext cx="103" cy="183"/>
            </a:xfrm>
            <a:custGeom>
              <a:avLst/>
              <a:gdLst>
                <a:gd name="T0" fmla="*/ 74 w 103"/>
                <a:gd name="T1" fmla="*/ 0 h 183"/>
                <a:gd name="T2" fmla="*/ 69 w 103"/>
                <a:gd name="T3" fmla="*/ 0 h 183"/>
                <a:gd name="T4" fmla="*/ 64 w 103"/>
                <a:gd name="T5" fmla="*/ 3 h 183"/>
                <a:gd name="T6" fmla="*/ 59 w 103"/>
                <a:gd name="T7" fmla="*/ 8 h 183"/>
                <a:gd name="T8" fmla="*/ 55 w 103"/>
                <a:gd name="T9" fmla="*/ 14 h 183"/>
                <a:gd name="T10" fmla="*/ 53 w 103"/>
                <a:gd name="T11" fmla="*/ 20 h 183"/>
                <a:gd name="T12" fmla="*/ 52 w 103"/>
                <a:gd name="T13" fmla="*/ 26 h 183"/>
                <a:gd name="T14" fmla="*/ 52 w 103"/>
                <a:gd name="T15" fmla="*/ 31 h 183"/>
                <a:gd name="T16" fmla="*/ 55 w 103"/>
                <a:gd name="T17" fmla="*/ 35 h 183"/>
                <a:gd name="T18" fmla="*/ 49 w 103"/>
                <a:gd name="T19" fmla="*/ 34 h 183"/>
                <a:gd name="T20" fmla="*/ 48 w 103"/>
                <a:gd name="T21" fmla="*/ 42 h 183"/>
                <a:gd name="T22" fmla="*/ 45 w 103"/>
                <a:gd name="T23" fmla="*/ 55 h 183"/>
                <a:gd name="T24" fmla="*/ 41 w 103"/>
                <a:gd name="T25" fmla="*/ 72 h 183"/>
                <a:gd name="T26" fmla="*/ 35 w 103"/>
                <a:gd name="T27" fmla="*/ 91 h 183"/>
                <a:gd name="T28" fmla="*/ 29 w 103"/>
                <a:gd name="T29" fmla="*/ 112 h 183"/>
                <a:gd name="T30" fmla="*/ 21 w 103"/>
                <a:gd name="T31" fmla="*/ 132 h 183"/>
                <a:gd name="T32" fmla="*/ 11 w 103"/>
                <a:gd name="T33" fmla="*/ 150 h 183"/>
                <a:gd name="T34" fmla="*/ 0 w 103"/>
                <a:gd name="T35" fmla="*/ 166 h 183"/>
                <a:gd name="T36" fmla="*/ 20 w 103"/>
                <a:gd name="T37" fmla="*/ 160 h 183"/>
                <a:gd name="T38" fmla="*/ 30 w 103"/>
                <a:gd name="T39" fmla="*/ 183 h 183"/>
                <a:gd name="T40" fmla="*/ 49 w 103"/>
                <a:gd name="T41" fmla="*/ 170 h 183"/>
                <a:gd name="T42" fmla="*/ 66 w 103"/>
                <a:gd name="T43" fmla="*/ 180 h 183"/>
                <a:gd name="T44" fmla="*/ 78 w 103"/>
                <a:gd name="T45" fmla="*/ 167 h 183"/>
                <a:gd name="T46" fmla="*/ 94 w 103"/>
                <a:gd name="T47" fmla="*/ 171 h 183"/>
                <a:gd name="T48" fmla="*/ 97 w 103"/>
                <a:gd name="T49" fmla="*/ 158 h 183"/>
                <a:gd name="T50" fmla="*/ 100 w 103"/>
                <a:gd name="T51" fmla="*/ 142 h 183"/>
                <a:gd name="T52" fmla="*/ 102 w 103"/>
                <a:gd name="T53" fmla="*/ 123 h 183"/>
                <a:gd name="T54" fmla="*/ 103 w 103"/>
                <a:gd name="T55" fmla="*/ 104 h 183"/>
                <a:gd name="T56" fmla="*/ 101 w 103"/>
                <a:gd name="T57" fmla="*/ 84 h 183"/>
                <a:gd name="T58" fmla="*/ 98 w 103"/>
                <a:gd name="T59" fmla="*/ 65 h 183"/>
                <a:gd name="T60" fmla="*/ 92 w 103"/>
                <a:gd name="T61" fmla="*/ 49 h 183"/>
                <a:gd name="T62" fmla="*/ 83 w 103"/>
                <a:gd name="T63" fmla="*/ 35 h 183"/>
                <a:gd name="T64" fmla="*/ 86 w 103"/>
                <a:gd name="T65" fmla="*/ 28 h 183"/>
                <a:gd name="T66" fmla="*/ 88 w 103"/>
                <a:gd name="T67" fmla="*/ 22 h 183"/>
                <a:gd name="T68" fmla="*/ 89 w 103"/>
                <a:gd name="T69" fmla="*/ 16 h 183"/>
                <a:gd name="T70" fmla="*/ 88 w 103"/>
                <a:gd name="T71" fmla="*/ 11 h 183"/>
                <a:gd name="T72" fmla="*/ 86 w 103"/>
                <a:gd name="T73" fmla="*/ 7 h 183"/>
                <a:gd name="T74" fmla="*/ 83 w 103"/>
                <a:gd name="T75" fmla="*/ 4 h 183"/>
                <a:gd name="T76" fmla="*/ 79 w 103"/>
                <a:gd name="T77" fmla="*/ 1 h 183"/>
                <a:gd name="T78" fmla="*/ 74 w 103"/>
                <a:gd name="T79" fmla="*/ 0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83"/>
                <a:gd name="T122" fmla="*/ 103 w 103"/>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83">
                  <a:moveTo>
                    <a:pt x="74" y="0"/>
                  </a:moveTo>
                  <a:lnTo>
                    <a:pt x="69" y="0"/>
                  </a:lnTo>
                  <a:lnTo>
                    <a:pt x="64" y="3"/>
                  </a:lnTo>
                  <a:lnTo>
                    <a:pt x="59" y="8"/>
                  </a:lnTo>
                  <a:lnTo>
                    <a:pt x="55" y="14"/>
                  </a:lnTo>
                  <a:lnTo>
                    <a:pt x="53" y="20"/>
                  </a:lnTo>
                  <a:lnTo>
                    <a:pt x="52" y="26"/>
                  </a:lnTo>
                  <a:lnTo>
                    <a:pt x="52" y="31"/>
                  </a:lnTo>
                  <a:lnTo>
                    <a:pt x="55" y="35"/>
                  </a:lnTo>
                  <a:lnTo>
                    <a:pt x="49" y="34"/>
                  </a:lnTo>
                  <a:lnTo>
                    <a:pt x="48" y="42"/>
                  </a:lnTo>
                  <a:lnTo>
                    <a:pt x="45" y="55"/>
                  </a:lnTo>
                  <a:lnTo>
                    <a:pt x="41" y="72"/>
                  </a:lnTo>
                  <a:lnTo>
                    <a:pt x="35" y="91"/>
                  </a:lnTo>
                  <a:lnTo>
                    <a:pt x="29" y="112"/>
                  </a:lnTo>
                  <a:lnTo>
                    <a:pt x="21" y="132"/>
                  </a:lnTo>
                  <a:lnTo>
                    <a:pt x="11" y="150"/>
                  </a:lnTo>
                  <a:lnTo>
                    <a:pt x="0" y="166"/>
                  </a:lnTo>
                  <a:lnTo>
                    <a:pt x="20" y="160"/>
                  </a:lnTo>
                  <a:lnTo>
                    <a:pt x="30" y="183"/>
                  </a:lnTo>
                  <a:lnTo>
                    <a:pt x="49" y="170"/>
                  </a:lnTo>
                  <a:lnTo>
                    <a:pt x="66" y="180"/>
                  </a:lnTo>
                  <a:lnTo>
                    <a:pt x="78" y="167"/>
                  </a:lnTo>
                  <a:lnTo>
                    <a:pt x="94" y="171"/>
                  </a:lnTo>
                  <a:lnTo>
                    <a:pt x="97" y="158"/>
                  </a:lnTo>
                  <a:lnTo>
                    <a:pt x="100" y="142"/>
                  </a:lnTo>
                  <a:lnTo>
                    <a:pt x="102" y="123"/>
                  </a:lnTo>
                  <a:lnTo>
                    <a:pt x="103" y="104"/>
                  </a:lnTo>
                  <a:lnTo>
                    <a:pt x="101" y="84"/>
                  </a:lnTo>
                  <a:lnTo>
                    <a:pt x="98" y="65"/>
                  </a:lnTo>
                  <a:lnTo>
                    <a:pt x="92" y="49"/>
                  </a:lnTo>
                  <a:lnTo>
                    <a:pt x="83" y="35"/>
                  </a:lnTo>
                  <a:lnTo>
                    <a:pt x="86" y="28"/>
                  </a:lnTo>
                  <a:lnTo>
                    <a:pt x="88" y="22"/>
                  </a:lnTo>
                  <a:lnTo>
                    <a:pt x="89" y="16"/>
                  </a:lnTo>
                  <a:lnTo>
                    <a:pt x="88" y="11"/>
                  </a:lnTo>
                  <a:lnTo>
                    <a:pt x="86" y="7"/>
                  </a:lnTo>
                  <a:lnTo>
                    <a:pt x="83" y="4"/>
                  </a:lnTo>
                  <a:lnTo>
                    <a:pt x="79" y="1"/>
                  </a:lnTo>
                  <a:lnTo>
                    <a:pt x="74" y="0"/>
                  </a:lnTo>
                  <a:close/>
                </a:path>
              </a:pathLst>
            </a:custGeom>
            <a:solidFill>
              <a:srgbClr val="FFCE44"/>
            </a:solidFill>
            <a:ln w="9525">
              <a:noFill/>
              <a:round/>
              <a:headEnd/>
              <a:tailEnd/>
            </a:ln>
          </p:spPr>
          <p:txBody>
            <a:bodyPr/>
            <a:lstStyle/>
            <a:p>
              <a:endParaRPr lang="pt-BR"/>
            </a:p>
          </p:txBody>
        </p:sp>
        <p:sp>
          <p:nvSpPr>
            <p:cNvPr id="40147" name="Freeform 124"/>
            <p:cNvSpPr>
              <a:spLocks/>
            </p:cNvSpPr>
            <p:nvPr/>
          </p:nvSpPr>
          <p:spPr bwMode="auto">
            <a:xfrm>
              <a:off x="2664" y="1280"/>
              <a:ext cx="325" cy="446"/>
            </a:xfrm>
            <a:custGeom>
              <a:avLst/>
              <a:gdLst>
                <a:gd name="T0" fmla="*/ 29 w 325"/>
                <a:gd name="T1" fmla="*/ 104 h 446"/>
                <a:gd name="T2" fmla="*/ 13 w 325"/>
                <a:gd name="T3" fmla="*/ 111 h 446"/>
                <a:gd name="T4" fmla="*/ 1 w 325"/>
                <a:gd name="T5" fmla="*/ 129 h 446"/>
                <a:gd name="T6" fmla="*/ 4 w 325"/>
                <a:gd name="T7" fmla="*/ 161 h 446"/>
                <a:gd name="T8" fmla="*/ 47 w 325"/>
                <a:gd name="T9" fmla="*/ 218 h 446"/>
                <a:gd name="T10" fmla="*/ 55 w 325"/>
                <a:gd name="T11" fmla="*/ 276 h 446"/>
                <a:gd name="T12" fmla="*/ 59 w 325"/>
                <a:gd name="T13" fmla="*/ 343 h 446"/>
                <a:gd name="T14" fmla="*/ 54 w 325"/>
                <a:gd name="T15" fmla="*/ 365 h 446"/>
                <a:gd name="T16" fmla="*/ 52 w 325"/>
                <a:gd name="T17" fmla="*/ 379 h 446"/>
                <a:gd name="T18" fmla="*/ 66 w 325"/>
                <a:gd name="T19" fmla="*/ 400 h 446"/>
                <a:gd name="T20" fmla="*/ 81 w 325"/>
                <a:gd name="T21" fmla="*/ 418 h 446"/>
                <a:gd name="T22" fmla="*/ 99 w 325"/>
                <a:gd name="T23" fmla="*/ 432 h 446"/>
                <a:gd name="T24" fmla="*/ 118 w 325"/>
                <a:gd name="T25" fmla="*/ 441 h 446"/>
                <a:gd name="T26" fmla="*/ 141 w 325"/>
                <a:gd name="T27" fmla="*/ 445 h 446"/>
                <a:gd name="T28" fmla="*/ 166 w 325"/>
                <a:gd name="T29" fmla="*/ 445 h 446"/>
                <a:gd name="T30" fmla="*/ 195 w 325"/>
                <a:gd name="T31" fmla="*/ 440 h 446"/>
                <a:gd name="T32" fmla="*/ 227 w 325"/>
                <a:gd name="T33" fmla="*/ 430 h 446"/>
                <a:gd name="T34" fmla="*/ 221 w 325"/>
                <a:gd name="T35" fmla="*/ 415 h 446"/>
                <a:gd name="T36" fmla="*/ 213 w 325"/>
                <a:gd name="T37" fmla="*/ 396 h 446"/>
                <a:gd name="T38" fmla="*/ 210 w 325"/>
                <a:gd name="T39" fmla="*/ 373 h 446"/>
                <a:gd name="T40" fmla="*/ 217 w 325"/>
                <a:gd name="T41" fmla="*/ 345 h 446"/>
                <a:gd name="T42" fmla="*/ 237 w 325"/>
                <a:gd name="T43" fmla="*/ 339 h 446"/>
                <a:gd name="T44" fmla="*/ 254 w 325"/>
                <a:gd name="T45" fmla="*/ 333 h 446"/>
                <a:gd name="T46" fmla="*/ 267 w 325"/>
                <a:gd name="T47" fmla="*/ 325 h 446"/>
                <a:gd name="T48" fmla="*/ 277 w 325"/>
                <a:gd name="T49" fmla="*/ 315 h 446"/>
                <a:gd name="T50" fmla="*/ 292 w 325"/>
                <a:gd name="T51" fmla="*/ 262 h 446"/>
                <a:gd name="T52" fmla="*/ 311 w 325"/>
                <a:gd name="T53" fmla="*/ 188 h 446"/>
                <a:gd name="T54" fmla="*/ 323 w 325"/>
                <a:gd name="T55" fmla="*/ 114 h 446"/>
                <a:gd name="T56" fmla="*/ 322 w 325"/>
                <a:gd name="T57" fmla="*/ 60 h 446"/>
                <a:gd name="T58" fmla="*/ 315 w 325"/>
                <a:gd name="T59" fmla="*/ 43 h 446"/>
                <a:gd name="T60" fmla="*/ 306 w 325"/>
                <a:gd name="T61" fmla="*/ 28 h 446"/>
                <a:gd name="T62" fmla="*/ 295 w 325"/>
                <a:gd name="T63" fmla="*/ 16 h 446"/>
                <a:gd name="T64" fmla="*/ 281 w 325"/>
                <a:gd name="T65" fmla="*/ 7 h 446"/>
                <a:gd name="T66" fmla="*/ 264 w 325"/>
                <a:gd name="T67" fmla="*/ 1 h 446"/>
                <a:gd name="T68" fmla="*/ 243 w 325"/>
                <a:gd name="T69" fmla="*/ 0 h 446"/>
                <a:gd name="T70" fmla="*/ 218 w 325"/>
                <a:gd name="T71" fmla="*/ 1 h 446"/>
                <a:gd name="T72" fmla="*/ 188 w 325"/>
                <a:gd name="T73" fmla="*/ 6 h 446"/>
                <a:gd name="T74" fmla="*/ 157 w 325"/>
                <a:gd name="T75" fmla="*/ 13 h 446"/>
                <a:gd name="T76" fmla="*/ 127 w 325"/>
                <a:gd name="T77" fmla="*/ 20 h 446"/>
                <a:gd name="T78" fmla="*/ 100 w 325"/>
                <a:gd name="T79" fmla="*/ 28 h 446"/>
                <a:gd name="T80" fmla="*/ 77 w 325"/>
                <a:gd name="T81" fmla="*/ 38 h 446"/>
                <a:gd name="T82" fmla="*/ 58 w 325"/>
                <a:gd name="T83" fmla="*/ 50 h 446"/>
                <a:gd name="T84" fmla="*/ 44 w 325"/>
                <a:gd name="T85" fmla="*/ 65 h 446"/>
                <a:gd name="T86" fmla="*/ 36 w 325"/>
                <a:gd name="T87" fmla="*/ 82 h 446"/>
                <a:gd name="T88" fmla="*/ 35 w 325"/>
                <a:gd name="T89" fmla="*/ 105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46"/>
                <a:gd name="T137" fmla="*/ 325 w 32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46">
                  <a:moveTo>
                    <a:pt x="35" y="105"/>
                  </a:moveTo>
                  <a:lnTo>
                    <a:pt x="29" y="104"/>
                  </a:lnTo>
                  <a:lnTo>
                    <a:pt x="21" y="106"/>
                  </a:lnTo>
                  <a:lnTo>
                    <a:pt x="13" y="111"/>
                  </a:lnTo>
                  <a:lnTo>
                    <a:pt x="6" y="119"/>
                  </a:lnTo>
                  <a:lnTo>
                    <a:pt x="1" y="129"/>
                  </a:lnTo>
                  <a:lnTo>
                    <a:pt x="0" y="144"/>
                  </a:lnTo>
                  <a:lnTo>
                    <a:pt x="4" y="161"/>
                  </a:lnTo>
                  <a:lnTo>
                    <a:pt x="14" y="182"/>
                  </a:lnTo>
                  <a:lnTo>
                    <a:pt x="47" y="218"/>
                  </a:lnTo>
                  <a:lnTo>
                    <a:pt x="49" y="236"/>
                  </a:lnTo>
                  <a:lnTo>
                    <a:pt x="55" y="276"/>
                  </a:lnTo>
                  <a:lnTo>
                    <a:pt x="59" y="318"/>
                  </a:lnTo>
                  <a:lnTo>
                    <a:pt x="59" y="343"/>
                  </a:lnTo>
                  <a:lnTo>
                    <a:pt x="57" y="354"/>
                  </a:lnTo>
                  <a:lnTo>
                    <a:pt x="54" y="365"/>
                  </a:lnTo>
                  <a:lnTo>
                    <a:pt x="53" y="375"/>
                  </a:lnTo>
                  <a:lnTo>
                    <a:pt x="52" y="379"/>
                  </a:lnTo>
                  <a:lnTo>
                    <a:pt x="59" y="390"/>
                  </a:lnTo>
                  <a:lnTo>
                    <a:pt x="66" y="400"/>
                  </a:lnTo>
                  <a:lnTo>
                    <a:pt x="73" y="410"/>
                  </a:lnTo>
                  <a:lnTo>
                    <a:pt x="81" y="418"/>
                  </a:lnTo>
                  <a:lnTo>
                    <a:pt x="90" y="426"/>
                  </a:lnTo>
                  <a:lnTo>
                    <a:pt x="99" y="432"/>
                  </a:lnTo>
                  <a:lnTo>
                    <a:pt x="108" y="437"/>
                  </a:lnTo>
                  <a:lnTo>
                    <a:pt x="118" y="441"/>
                  </a:lnTo>
                  <a:lnTo>
                    <a:pt x="129" y="444"/>
                  </a:lnTo>
                  <a:lnTo>
                    <a:pt x="141" y="445"/>
                  </a:lnTo>
                  <a:lnTo>
                    <a:pt x="153" y="446"/>
                  </a:lnTo>
                  <a:lnTo>
                    <a:pt x="166" y="445"/>
                  </a:lnTo>
                  <a:lnTo>
                    <a:pt x="180" y="444"/>
                  </a:lnTo>
                  <a:lnTo>
                    <a:pt x="195" y="440"/>
                  </a:lnTo>
                  <a:lnTo>
                    <a:pt x="210" y="436"/>
                  </a:lnTo>
                  <a:lnTo>
                    <a:pt x="227" y="430"/>
                  </a:lnTo>
                  <a:lnTo>
                    <a:pt x="225" y="423"/>
                  </a:lnTo>
                  <a:lnTo>
                    <a:pt x="221" y="415"/>
                  </a:lnTo>
                  <a:lnTo>
                    <a:pt x="217" y="406"/>
                  </a:lnTo>
                  <a:lnTo>
                    <a:pt x="213" y="396"/>
                  </a:lnTo>
                  <a:lnTo>
                    <a:pt x="210" y="385"/>
                  </a:lnTo>
                  <a:lnTo>
                    <a:pt x="210" y="373"/>
                  </a:lnTo>
                  <a:lnTo>
                    <a:pt x="212" y="360"/>
                  </a:lnTo>
                  <a:lnTo>
                    <a:pt x="217" y="345"/>
                  </a:lnTo>
                  <a:lnTo>
                    <a:pt x="227" y="342"/>
                  </a:lnTo>
                  <a:lnTo>
                    <a:pt x="237" y="339"/>
                  </a:lnTo>
                  <a:lnTo>
                    <a:pt x="246" y="337"/>
                  </a:lnTo>
                  <a:lnTo>
                    <a:pt x="254" y="333"/>
                  </a:lnTo>
                  <a:lnTo>
                    <a:pt x="261" y="329"/>
                  </a:lnTo>
                  <a:lnTo>
                    <a:pt x="267" y="325"/>
                  </a:lnTo>
                  <a:lnTo>
                    <a:pt x="273" y="320"/>
                  </a:lnTo>
                  <a:lnTo>
                    <a:pt x="277" y="315"/>
                  </a:lnTo>
                  <a:lnTo>
                    <a:pt x="284" y="293"/>
                  </a:lnTo>
                  <a:lnTo>
                    <a:pt x="292" y="262"/>
                  </a:lnTo>
                  <a:lnTo>
                    <a:pt x="301" y="227"/>
                  </a:lnTo>
                  <a:lnTo>
                    <a:pt x="311" y="188"/>
                  </a:lnTo>
                  <a:lnTo>
                    <a:pt x="318" y="150"/>
                  </a:lnTo>
                  <a:lnTo>
                    <a:pt x="323" y="114"/>
                  </a:lnTo>
                  <a:lnTo>
                    <a:pt x="325" y="83"/>
                  </a:lnTo>
                  <a:lnTo>
                    <a:pt x="322" y="60"/>
                  </a:lnTo>
                  <a:lnTo>
                    <a:pt x="318" y="51"/>
                  </a:lnTo>
                  <a:lnTo>
                    <a:pt x="315" y="43"/>
                  </a:lnTo>
                  <a:lnTo>
                    <a:pt x="311" y="35"/>
                  </a:lnTo>
                  <a:lnTo>
                    <a:pt x="306" y="28"/>
                  </a:lnTo>
                  <a:lnTo>
                    <a:pt x="301" y="21"/>
                  </a:lnTo>
                  <a:lnTo>
                    <a:pt x="295" y="16"/>
                  </a:lnTo>
                  <a:lnTo>
                    <a:pt x="289" y="11"/>
                  </a:lnTo>
                  <a:lnTo>
                    <a:pt x="281" y="7"/>
                  </a:lnTo>
                  <a:lnTo>
                    <a:pt x="273" y="4"/>
                  </a:lnTo>
                  <a:lnTo>
                    <a:pt x="264" y="1"/>
                  </a:lnTo>
                  <a:lnTo>
                    <a:pt x="254" y="0"/>
                  </a:lnTo>
                  <a:lnTo>
                    <a:pt x="243" y="0"/>
                  </a:lnTo>
                  <a:lnTo>
                    <a:pt x="231" y="0"/>
                  </a:lnTo>
                  <a:lnTo>
                    <a:pt x="218" y="1"/>
                  </a:lnTo>
                  <a:lnTo>
                    <a:pt x="204" y="3"/>
                  </a:lnTo>
                  <a:lnTo>
                    <a:pt x="188" y="6"/>
                  </a:lnTo>
                  <a:lnTo>
                    <a:pt x="172" y="9"/>
                  </a:lnTo>
                  <a:lnTo>
                    <a:pt x="157" y="13"/>
                  </a:lnTo>
                  <a:lnTo>
                    <a:pt x="142" y="17"/>
                  </a:lnTo>
                  <a:lnTo>
                    <a:pt x="127" y="20"/>
                  </a:lnTo>
                  <a:lnTo>
                    <a:pt x="113" y="24"/>
                  </a:lnTo>
                  <a:lnTo>
                    <a:pt x="100" y="28"/>
                  </a:lnTo>
                  <a:lnTo>
                    <a:pt x="88" y="33"/>
                  </a:lnTo>
                  <a:lnTo>
                    <a:pt x="77" y="38"/>
                  </a:lnTo>
                  <a:lnTo>
                    <a:pt x="66" y="44"/>
                  </a:lnTo>
                  <a:lnTo>
                    <a:pt x="58" y="50"/>
                  </a:lnTo>
                  <a:lnTo>
                    <a:pt x="50" y="57"/>
                  </a:lnTo>
                  <a:lnTo>
                    <a:pt x="44" y="65"/>
                  </a:lnTo>
                  <a:lnTo>
                    <a:pt x="39" y="73"/>
                  </a:lnTo>
                  <a:lnTo>
                    <a:pt x="36" y="82"/>
                  </a:lnTo>
                  <a:lnTo>
                    <a:pt x="35" y="93"/>
                  </a:lnTo>
                  <a:lnTo>
                    <a:pt x="35" y="105"/>
                  </a:lnTo>
                  <a:close/>
                </a:path>
              </a:pathLst>
            </a:custGeom>
            <a:solidFill>
              <a:srgbClr val="E5B59E"/>
            </a:solidFill>
            <a:ln w="9525">
              <a:noFill/>
              <a:round/>
              <a:headEnd/>
              <a:tailEnd/>
            </a:ln>
          </p:spPr>
          <p:txBody>
            <a:bodyPr/>
            <a:lstStyle/>
            <a:p>
              <a:endParaRPr lang="pt-BR"/>
            </a:p>
          </p:txBody>
        </p:sp>
        <p:sp>
          <p:nvSpPr>
            <p:cNvPr id="40148" name="Freeform 125"/>
            <p:cNvSpPr>
              <a:spLocks/>
            </p:cNvSpPr>
            <p:nvPr/>
          </p:nvSpPr>
          <p:spPr bwMode="auto">
            <a:xfrm>
              <a:off x="2593" y="1187"/>
              <a:ext cx="466" cy="449"/>
            </a:xfrm>
            <a:custGeom>
              <a:avLst/>
              <a:gdLst>
                <a:gd name="T0" fmla="*/ 47 w 466"/>
                <a:gd name="T1" fmla="*/ 117 h 449"/>
                <a:gd name="T2" fmla="*/ 33 w 466"/>
                <a:gd name="T3" fmla="*/ 148 h 449"/>
                <a:gd name="T4" fmla="*/ 23 w 466"/>
                <a:gd name="T5" fmla="*/ 189 h 449"/>
                <a:gd name="T6" fmla="*/ 20 w 466"/>
                <a:gd name="T7" fmla="*/ 235 h 449"/>
                <a:gd name="T8" fmla="*/ 26 w 466"/>
                <a:gd name="T9" fmla="*/ 279 h 449"/>
                <a:gd name="T10" fmla="*/ 24 w 466"/>
                <a:gd name="T11" fmla="*/ 330 h 449"/>
                <a:gd name="T12" fmla="*/ 17 w 466"/>
                <a:gd name="T13" fmla="*/ 381 h 449"/>
                <a:gd name="T14" fmla="*/ 5 w 466"/>
                <a:gd name="T15" fmla="*/ 423 h 449"/>
                <a:gd name="T16" fmla="*/ 28 w 466"/>
                <a:gd name="T17" fmla="*/ 432 h 449"/>
                <a:gd name="T18" fmla="*/ 91 w 466"/>
                <a:gd name="T19" fmla="*/ 436 h 449"/>
                <a:gd name="T20" fmla="*/ 147 w 466"/>
                <a:gd name="T21" fmla="*/ 433 h 449"/>
                <a:gd name="T22" fmla="*/ 192 w 466"/>
                <a:gd name="T23" fmla="*/ 431 h 449"/>
                <a:gd name="T24" fmla="*/ 170 w 466"/>
                <a:gd name="T25" fmla="*/ 401 h 449"/>
                <a:gd name="T26" fmla="*/ 145 w 466"/>
                <a:gd name="T27" fmla="*/ 363 h 449"/>
                <a:gd name="T28" fmla="*/ 126 w 466"/>
                <a:gd name="T29" fmla="*/ 325 h 449"/>
                <a:gd name="T30" fmla="*/ 114 w 466"/>
                <a:gd name="T31" fmla="*/ 302 h 449"/>
                <a:gd name="T32" fmla="*/ 95 w 466"/>
                <a:gd name="T33" fmla="*/ 288 h 449"/>
                <a:gd name="T34" fmla="*/ 76 w 466"/>
                <a:gd name="T35" fmla="*/ 269 h 449"/>
                <a:gd name="T36" fmla="*/ 63 w 466"/>
                <a:gd name="T37" fmla="*/ 243 h 449"/>
                <a:gd name="T38" fmla="*/ 62 w 466"/>
                <a:gd name="T39" fmla="*/ 217 h 449"/>
                <a:gd name="T40" fmla="*/ 68 w 466"/>
                <a:gd name="T41" fmla="*/ 201 h 449"/>
                <a:gd name="T42" fmla="*/ 80 w 466"/>
                <a:gd name="T43" fmla="*/ 193 h 449"/>
                <a:gd name="T44" fmla="*/ 96 w 466"/>
                <a:gd name="T45" fmla="*/ 194 h 449"/>
                <a:gd name="T46" fmla="*/ 119 w 466"/>
                <a:gd name="T47" fmla="*/ 178 h 449"/>
                <a:gd name="T48" fmla="*/ 188 w 466"/>
                <a:gd name="T49" fmla="*/ 166 h 449"/>
                <a:gd name="T50" fmla="*/ 235 w 466"/>
                <a:gd name="T51" fmla="*/ 162 h 449"/>
                <a:gd name="T52" fmla="*/ 297 w 466"/>
                <a:gd name="T53" fmla="*/ 154 h 449"/>
                <a:gd name="T54" fmla="*/ 348 w 466"/>
                <a:gd name="T55" fmla="*/ 153 h 449"/>
                <a:gd name="T56" fmla="*/ 397 w 466"/>
                <a:gd name="T57" fmla="*/ 166 h 449"/>
                <a:gd name="T58" fmla="*/ 398 w 466"/>
                <a:gd name="T59" fmla="*/ 204 h 449"/>
                <a:gd name="T60" fmla="*/ 395 w 466"/>
                <a:gd name="T61" fmla="*/ 277 h 449"/>
                <a:gd name="T62" fmla="*/ 379 w 466"/>
                <a:gd name="T63" fmla="*/ 358 h 449"/>
                <a:gd name="T64" fmla="*/ 343 w 466"/>
                <a:gd name="T65" fmla="*/ 417 h 449"/>
                <a:gd name="T66" fmla="*/ 421 w 466"/>
                <a:gd name="T67" fmla="*/ 421 h 449"/>
                <a:gd name="T68" fmla="*/ 458 w 466"/>
                <a:gd name="T69" fmla="*/ 413 h 449"/>
                <a:gd name="T70" fmla="*/ 443 w 466"/>
                <a:gd name="T71" fmla="*/ 356 h 449"/>
                <a:gd name="T72" fmla="*/ 431 w 466"/>
                <a:gd name="T73" fmla="*/ 290 h 449"/>
                <a:gd name="T74" fmla="*/ 428 w 466"/>
                <a:gd name="T75" fmla="*/ 225 h 449"/>
                <a:gd name="T76" fmla="*/ 438 w 466"/>
                <a:gd name="T77" fmla="*/ 174 h 449"/>
                <a:gd name="T78" fmla="*/ 440 w 466"/>
                <a:gd name="T79" fmla="*/ 134 h 449"/>
                <a:gd name="T80" fmla="*/ 435 w 466"/>
                <a:gd name="T81" fmla="*/ 102 h 449"/>
                <a:gd name="T82" fmla="*/ 425 w 466"/>
                <a:gd name="T83" fmla="*/ 78 h 449"/>
                <a:gd name="T84" fmla="*/ 416 w 466"/>
                <a:gd name="T85" fmla="*/ 63 h 449"/>
                <a:gd name="T86" fmla="*/ 409 w 466"/>
                <a:gd name="T87" fmla="*/ 51 h 449"/>
                <a:gd name="T88" fmla="*/ 399 w 466"/>
                <a:gd name="T89" fmla="*/ 38 h 449"/>
                <a:gd name="T90" fmla="*/ 385 w 466"/>
                <a:gd name="T91" fmla="*/ 24 h 449"/>
                <a:gd name="T92" fmla="*/ 364 w 466"/>
                <a:gd name="T93" fmla="*/ 12 h 449"/>
                <a:gd name="T94" fmla="*/ 337 w 466"/>
                <a:gd name="T95" fmla="*/ 3 h 449"/>
                <a:gd name="T96" fmla="*/ 300 w 466"/>
                <a:gd name="T97" fmla="*/ 0 h 449"/>
                <a:gd name="T98" fmla="*/ 252 w 466"/>
                <a:gd name="T99" fmla="*/ 3 h 449"/>
                <a:gd name="T100" fmla="*/ 211 w 466"/>
                <a:gd name="T101" fmla="*/ 10 h 449"/>
                <a:gd name="T102" fmla="*/ 187 w 466"/>
                <a:gd name="T103" fmla="*/ 15 h 449"/>
                <a:gd name="T104" fmla="*/ 164 w 466"/>
                <a:gd name="T105" fmla="*/ 23 h 449"/>
                <a:gd name="T106" fmla="*/ 144 w 466"/>
                <a:gd name="T107" fmla="*/ 33 h 449"/>
                <a:gd name="T108" fmla="*/ 124 w 466"/>
                <a:gd name="T109" fmla="*/ 45 h 449"/>
                <a:gd name="T110" fmla="*/ 104 w 466"/>
                <a:gd name="T111" fmla="*/ 60 h 449"/>
                <a:gd name="T112" fmla="*/ 84 w 466"/>
                <a:gd name="T113" fmla="*/ 76 h 449"/>
                <a:gd name="T114" fmla="*/ 64 w 466"/>
                <a:gd name="T115" fmla="*/ 97 h 4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449"/>
                <a:gd name="T176" fmla="*/ 466 w 466"/>
                <a:gd name="T177" fmla="*/ 449 h 4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449">
                  <a:moveTo>
                    <a:pt x="54" y="108"/>
                  </a:moveTo>
                  <a:lnTo>
                    <a:pt x="47" y="117"/>
                  </a:lnTo>
                  <a:lnTo>
                    <a:pt x="39" y="131"/>
                  </a:lnTo>
                  <a:lnTo>
                    <a:pt x="33" y="148"/>
                  </a:lnTo>
                  <a:lnTo>
                    <a:pt x="27" y="167"/>
                  </a:lnTo>
                  <a:lnTo>
                    <a:pt x="23" y="189"/>
                  </a:lnTo>
                  <a:lnTo>
                    <a:pt x="20" y="212"/>
                  </a:lnTo>
                  <a:lnTo>
                    <a:pt x="20" y="235"/>
                  </a:lnTo>
                  <a:lnTo>
                    <a:pt x="23" y="257"/>
                  </a:lnTo>
                  <a:lnTo>
                    <a:pt x="26" y="279"/>
                  </a:lnTo>
                  <a:lnTo>
                    <a:pt x="26" y="305"/>
                  </a:lnTo>
                  <a:lnTo>
                    <a:pt x="24" y="330"/>
                  </a:lnTo>
                  <a:lnTo>
                    <a:pt x="22" y="356"/>
                  </a:lnTo>
                  <a:lnTo>
                    <a:pt x="17" y="381"/>
                  </a:lnTo>
                  <a:lnTo>
                    <a:pt x="11" y="404"/>
                  </a:lnTo>
                  <a:lnTo>
                    <a:pt x="5" y="423"/>
                  </a:lnTo>
                  <a:lnTo>
                    <a:pt x="0" y="437"/>
                  </a:lnTo>
                  <a:lnTo>
                    <a:pt x="28" y="432"/>
                  </a:lnTo>
                  <a:lnTo>
                    <a:pt x="70" y="449"/>
                  </a:lnTo>
                  <a:lnTo>
                    <a:pt x="91" y="436"/>
                  </a:lnTo>
                  <a:lnTo>
                    <a:pt x="126" y="449"/>
                  </a:lnTo>
                  <a:lnTo>
                    <a:pt x="147" y="433"/>
                  </a:lnTo>
                  <a:lnTo>
                    <a:pt x="201" y="441"/>
                  </a:lnTo>
                  <a:lnTo>
                    <a:pt x="192" y="431"/>
                  </a:lnTo>
                  <a:lnTo>
                    <a:pt x="181" y="417"/>
                  </a:lnTo>
                  <a:lnTo>
                    <a:pt x="170" y="401"/>
                  </a:lnTo>
                  <a:lnTo>
                    <a:pt x="157" y="382"/>
                  </a:lnTo>
                  <a:lnTo>
                    <a:pt x="145" y="363"/>
                  </a:lnTo>
                  <a:lnTo>
                    <a:pt x="134" y="344"/>
                  </a:lnTo>
                  <a:lnTo>
                    <a:pt x="126" y="325"/>
                  </a:lnTo>
                  <a:lnTo>
                    <a:pt x="121" y="308"/>
                  </a:lnTo>
                  <a:lnTo>
                    <a:pt x="114" y="302"/>
                  </a:lnTo>
                  <a:lnTo>
                    <a:pt x="105" y="296"/>
                  </a:lnTo>
                  <a:lnTo>
                    <a:pt x="95" y="288"/>
                  </a:lnTo>
                  <a:lnTo>
                    <a:pt x="85" y="280"/>
                  </a:lnTo>
                  <a:lnTo>
                    <a:pt x="76" y="269"/>
                  </a:lnTo>
                  <a:lnTo>
                    <a:pt x="68" y="257"/>
                  </a:lnTo>
                  <a:lnTo>
                    <a:pt x="63" y="243"/>
                  </a:lnTo>
                  <a:lnTo>
                    <a:pt x="61" y="227"/>
                  </a:lnTo>
                  <a:lnTo>
                    <a:pt x="62" y="217"/>
                  </a:lnTo>
                  <a:lnTo>
                    <a:pt x="65" y="208"/>
                  </a:lnTo>
                  <a:lnTo>
                    <a:pt x="68" y="201"/>
                  </a:lnTo>
                  <a:lnTo>
                    <a:pt x="73" y="196"/>
                  </a:lnTo>
                  <a:lnTo>
                    <a:pt x="80" y="193"/>
                  </a:lnTo>
                  <a:lnTo>
                    <a:pt x="88" y="192"/>
                  </a:lnTo>
                  <a:lnTo>
                    <a:pt x="96" y="194"/>
                  </a:lnTo>
                  <a:lnTo>
                    <a:pt x="106" y="198"/>
                  </a:lnTo>
                  <a:lnTo>
                    <a:pt x="119" y="178"/>
                  </a:lnTo>
                  <a:lnTo>
                    <a:pt x="155" y="160"/>
                  </a:lnTo>
                  <a:lnTo>
                    <a:pt x="188" y="166"/>
                  </a:lnTo>
                  <a:lnTo>
                    <a:pt x="212" y="136"/>
                  </a:lnTo>
                  <a:lnTo>
                    <a:pt x="235" y="162"/>
                  </a:lnTo>
                  <a:lnTo>
                    <a:pt x="270" y="137"/>
                  </a:lnTo>
                  <a:lnTo>
                    <a:pt x="297" y="154"/>
                  </a:lnTo>
                  <a:lnTo>
                    <a:pt x="323" y="132"/>
                  </a:lnTo>
                  <a:lnTo>
                    <a:pt x="348" y="153"/>
                  </a:lnTo>
                  <a:lnTo>
                    <a:pt x="375" y="133"/>
                  </a:lnTo>
                  <a:lnTo>
                    <a:pt x="397" y="166"/>
                  </a:lnTo>
                  <a:lnTo>
                    <a:pt x="398" y="179"/>
                  </a:lnTo>
                  <a:lnTo>
                    <a:pt x="398" y="204"/>
                  </a:lnTo>
                  <a:lnTo>
                    <a:pt x="398" y="238"/>
                  </a:lnTo>
                  <a:lnTo>
                    <a:pt x="395" y="277"/>
                  </a:lnTo>
                  <a:lnTo>
                    <a:pt x="389" y="318"/>
                  </a:lnTo>
                  <a:lnTo>
                    <a:pt x="379" y="358"/>
                  </a:lnTo>
                  <a:lnTo>
                    <a:pt x="364" y="392"/>
                  </a:lnTo>
                  <a:lnTo>
                    <a:pt x="343" y="417"/>
                  </a:lnTo>
                  <a:lnTo>
                    <a:pt x="403" y="433"/>
                  </a:lnTo>
                  <a:lnTo>
                    <a:pt x="421" y="421"/>
                  </a:lnTo>
                  <a:lnTo>
                    <a:pt x="466" y="433"/>
                  </a:lnTo>
                  <a:lnTo>
                    <a:pt x="458" y="413"/>
                  </a:lnTo>
                  <a:lnTo>
                    <a:pt x="450" y="387"/>
                  </a:lnTo>
                  <a:lnTo>
                    <a:pt x="443" y="356"/>
                  </a:lnTo>
                  <a:lnTo>
                    <a:pt x="436" y="324"/>
                  </a:lnTo>
                  <a:lnTo>
                    <a:pt x="431" y="290"/>
                  </a:lnTo>
                  <a:lnTo>
                    <a:pt x="428" y="256"/>
                  </a:lnTo>
                  <a:lnTo>
                    <a:pt x="428" y="225"/>
                  </a:lnTo>
                  <a:lnTo>
                    <a:pt x="432" y="198"/>
                  </a:lnTo>
                  <a:lnTo>
                    <a:pt x="438" y="174"/>
                  </a:lnTo>
                  <a:lnTo>
                    <a:pt x="440" y="153"/>
                  </a:lnTo>
                  <a:lnTo>
                    <a:pt x="440" y="134"/>
                  </a:lnTo>
                  <a:lnTo>
                    <a:pt x="439" y="117"/>
                  </a:lnTo>
                  <a:lnTo>
                    <a:pt x="435" y="102"/>
                  </a:lnTo>
                  <a:lnTo>
                    <a:pt x="431" y="90"/>
                  </a:lnTo>
                  <a:lnTo>
                    <a:pt x="425" y="78"/>
                  </a:lnTo>
                  <a:lnTo>
                    <a:pt x="420" y="68"/>
                  </a:lnTo>
                  <a:lnTo>
                    <a:pt x="416" y="63"/>
                  </a:lnTo>
                  <a:lnTo>
                    <a:pt x="413" y="57"/>
                  </a:lnTo>
                  <a:lnTo>
                    <a:pt x="409" y="51"/>
                  </a:lnTo>
                  <a:lnTo>
                    <a:pt x="405" y="45"/>
                  </a:lnTo>
                  <a:lnTo>
                    <a:pt x="399" y="38"/>
                  </a:lnTo>
                  <a:lnTo>
                    <a:pt x="393" y="31"/>
                  </a:lnTo>
                  <a:lnTo>
                    <a:pt x="385" y="24"/>
                  </a:lnTo>
                  <a:lnTo>
                    <a:pt x="375" y="18"/>
                  </a:lnTo>
                  <a:lnTo>
                    <a:pt x="364" y="12"/>
                  </a:lnTo>
                  <a:lnTo>
                    <a:pt x="352" y="7"/>
                  </a:lnTo>
                  <a:lnTo>
                    <a:pt x="337" y="3"/>
                  </a:lnTo>
                  <a:lnTo>
                    <a:pt x="319" y="1"/>
                  </a:lnTo>
                  <a:lnTo>
                    <a:pt x="300" y="0"/>
                  </a:lnTo>
                  <a:lnTo>
                    <a:pt x="277" y="0"/>
                  </a:lnTo>
                  <a:lnTo>
                    <a:pt x="252" y="3"/>
                  </a:lnTo>
                  <a:lnTo>
                    <a:pt x="224" y="7"/>
                  </a:lnTo>
                  <a:lnTo>
                    <a:pt x="211" y="10"/>
                  </a:lnTo>
                  <a:lnTo>
                    <a:pt x="198" y="12"/>
                  </a:lnTo>
                  <a:lnTo>
                    <a:pt x="187" y="15"/>
                  </a:lnTo>
                  <a:lnTo>
                    <a:pt x="175" y="19"/>
                  </a:lnTo>
                  <a:lnTo>
                    <a:pt x="164" y="23"/>
                  </a:lnTo>
                  <a:lnTo>
                    <a:pt x="154" y="28"/>
                  </a:lnTo>
                  <a:lnTo>
                    <a:pt x="144" y="33"/>
                  </a:lnTo>
                  <a:lnTo>
                    <a:pt x="133" y="39"/>
                  </a:lnTo>
                  <a:lnTo>
                    <a:pt x="124" y="45"/>
                  </a:lnTo>
                  <a:lnTo>
                    <a:pt x="114" y="52"/>
                  </a:lnTo>
                  <a:lnTo>
                    <a:pt x="104" y="60"/>
                  </a:lnTo>
                  <a:lnTo>
                    <a:pt x="94" y="68"/>
                  </a:lnTo>
                  <a:lnTo>
                    <a:pt x="84" y="76"/>
                  </a:lnTo>
                  <a:lnTo>
                    <a:pt x="75" y="86"/>
                  </a:lnTo>
                  <a:lnTo>
                    <a:pt x="64" y="97"/>
                  </a:lnTo>
                  <a:lnTo>
                    <a:pt x="54" y="108"/>
                  </a:lnTo>
                  <a:close/>
                </a:path>
              </a:pathLst>
            </a:custGeom>
            <a:solidFill>
              <a:srgbClr val="512B19"/>
            </a:solidFill>
            <a:ln w="9525">
              <a:noFill/>
              <a:round/>
              <a:headEnd/>
              <a:tailEnd/>
            </a:ln>
          </p:spPr>
          <p:txBody>
            <a:bodyPr/>
            <a:lstStyle/>
            <a:p>
              <a:endParaRPr lang="pt-BR"/>
            </a:p>
          </p:txBody>
        </p:sp>
        <p:sp>
          <p:nvSpPr>
            <p:cNvPr id="40149" name="Freeform 126"/>
            <p:cNvSpPr>
              <a:spLocks/>
            </p:cNvSpPr>
            <p:nvPr/>
          </p:nvSpPr>
          <p:spPr bwMode="auto">
            <a:xfrm>
              <a:off x="2497" y="1016"/>
              <a:ext cx="555" cy="284"/>
            </a:xfrm>
            <a:custGeom>
              <a:avLst/>
              <a:gdLst>
                <a:gd name="T0" fmla="*/ 201 w 555"/>
                <a:gd name="T1" fmla="*/ 6 h 284"/>
                <a:gd name="T2" fmla="*/ 184 w 555"/>
                <a:gd name="T3" fmla="*/ 27 h 284"/>
                <a:gd name="T4" fmla="*/ 158 w 555"/>
                <a:gd name="T5" fmla="*/ 58 h 284"/>
                <a:gd name="T6" fmla="*/ 126 w 555"/>
                <a:gd name="T7" fmla="*/ 96 h 284"/>
                <a:gd name="T8" fmla="*/ 92 w 555"/>
                <a:gd name="T9" fmla="*/ 138 h 284"/>
                <a:gd name="T10" fmla="*/ 58 w 555"/>
                <a:gd name="T11" fmla="*/ 178 h 284"/>
                <a:gd name="T12" fmla="*/ 29 w 555"/>
                <a:gd name="T13" fmla="*/ 214 h 284"/>
                <a:gd name="T14" fmla="*/ 7 w 555"/>
                <a:gd name="T15" fmla="*/ 242 h 284"/>
                <a:gd name="T16" fmla="*/ 3 w 555"/>
                <a:gd name="T17" fmla="*/ 253 h 284"/>
                <a:gd name="T18" fmla="*/ 10 w 555"/>
                <a:gd name="T19" fmla="*/ 257 h 284"/>
                <a:gd name="T20" fmla="*/ 19 w 555"/>
                <a:gd name="T21" fmla="*/ 262 h 284"/>
                <a:gd name="T22" fmla="*/ 31 w 555"/>
                <a:gd name="T23" fmla="*/ 266 h 284"/>
                <a:gd name="T24" fmla="*/ 45 w 555"/>
                <a:gd name="T25" fmla="*/ 271 h 284"/>
                <a:gd name="T26" fmla="*/ 62 w 555"/>
                <a:gd name="T27" fmla="*/ 275 h 284"/>
                <a:gd name="T28" fmla="*/ 82 w 555"/>
                <a:gd name="T29" fmla="*/ 279 h 284"/>
                <a:gd name="T30" fmla="*/ 104 w 555"/>
                <a:gd name="T31" fmla="*/ 283 h 284"/>
                <a:gd name="T32" fmla="*/ 118 w 555"/>
                <a:gd name="T33" fmla="*/ 284 h 284"/>
                <a:gd name="T34" fmla="*/ 121 w 555"/>
                <a:gd name="T35" fmla="*/ 282 h 284"/>
                <a:gd name="T36" fmla="*/ 129 w 555"/>
                <a:gd name="T37" fmla="*/ 279 h 284"/>
                <a:gd name="T38" fmla="*/ 142 w 555"/>
                <a:gd name="T39" fmla="*/ 278 h 284"/>
                <a:gd name="T40" fmla="*/ 158 w 555"/>
                <a:gd name="T41" fmla="*/ 270 h 284"/>
                <a:gd name="T42" fmla="*/ 180 w 555"/>
                <a:gd name="T43" fmla="*/ 247 h 284"/>
                <a:gd name="T44" fmla="*/ 207 w 555"/>
                <a:gd name="T45" fmla="*/ 221 h 284"/>
                <a:gd name="T46" fmla="*/ 240 w 555"/>
                <a:gd name="T47" fmla="*/ 196 h 284"/>
                <a:gd name="T48" fmla="*/ 279 w 555"/>
                <a:gd name="T49" fmla="*/ 175 h 284"/>
                <a:gd name="T50" fmla="*/ 324 w 555"/>
                <a:gd name="T51" fmla="*/ 160 h 284"/>
                <a:gd name="T52" fmla="*/ 376 w 555"/>
                <a:gd name="T53" fmla="*/ 156 h 284"/>
                <a:gd name="T54" fmla="*/ 433 w 555"/>
                <a:gd name="T55" fmla="*/ 164 h 284"/>
                <a:gd name="T56" fmla="*/ 476 w 555"/>
                <a:gd name="T57" fmla="*/ 166 h 284"/>
                <a:gd name="T58" fmla="*/ 503 w 555"/>
                <a:gd name="T59" fmla="*/ 142 h 284"/>
                <a:gd name="T60" fmla="*/ 528 w 555"/>
                <a:gd name="T61" fmla="*/ 114 h 284"/>
                <a:gd name="T62" fmla="*/ 548 w 555"/>
                <a:gd name="T63" fmla="*/ 84 h 284"/>
                <a:gd name="T64" fmla="*/ 547 w 555"/>
                <a:gd name="T65" fmla="*/ 67 h 284"/>
                <a:gd name="T66" fmla="*/ 516 w 555"/>
                <a:gd name="T67" fmla="*/ 61 h 284"/>
                <a:gd name="T68" fmla="*/ 471 w 555"/>
                <a:gd name="T69" fmla="*/ 51 h 284"/>
                <a:gd name="T70" fmla="*/ 416 w 555"/>
                <a:gd name="T71" fmla="*/ 40 h 284"/>
                <a:gd name="T72" fmla="*/ 358 w 555"/>
                <a:gd name="T73" fmla="*/ 28 h 284"/>
                <a:gd name="T74" fmla="*/ 301 w 555"/>
                <a:gd name="T75" fmla="*/ 17 h 284"/>
                <a:gd name="T76" fmla="*/ 252 w 555"/>
                <a:gd name="T77" fmla="*/ 8 h 284"/>
                <a:gd name="T78" fmla="*/ 216 w 555"/>
                <a:gd name="T79" fmla="*/ 2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5"/>
                <a:gd name="T121" fmla="*/ 0 h 284"/>
                <a:gd name="T122" fmla="*/ 555 w 555"/>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5" h="284">
                  <a:moveTo>
                    <a:pt x="205" y="0"/>
                  </a:moveTo>
                  <a:lnTo>
                    <a:pt x="201" y="6"/>
                  </a:lnTo>
                  <a:lnTo>
                    <a:pt x="194" y="15"/>
                  </a:lnTo>
                  <a:lnTo>
                    <a:pt x="184" y="27"/>
                  </a:lnTo>
                  <a:lnTo>
                    <a:pt x="172" y="42"/>
                  </a:lnTo>
                  <a:lnTo>
                    <a:pt x="158" y="58"/>
                  </a:lnTo>
                  <a:lnTo>
                    <a:pt x="142" y="77"/>
                  </a:lnTo>
                  <a:lnTo>
                    <a:pt x="126" y="96"/>
                  </a:lnTo>
                  <a:lnTo>
                    <a:pt x="109" y="117"/>
                  </a:lnTo>
                  <a:lnTo>
                    <a:pt x="92" y="138"/>
                  </a:lnTo>
                  <a:lnTo>
                    <a:pt x="75" y="159"/>
                  </a:lnTo>
                  <a:lnTo>
                    <a:pt x="58" y="178"/>
                  </a:lnTo>
                  <a:lnTo>
                    <a:pt x="43" y="197"/>
                  </a:lnTo>
                  <a:lnTo>
                    <a:pt x="29" y="214"/>
                  </a:lnTo>
                  <a:lnTo>
                    <a:pt x="17" y="230"/>
                  </a:lnTo>
                  <a:lnTo>
                    <a:pt x="7" y="242"/>
                  </a:lnTo>
                  <a:lnTo>
                    <a:pt x="0" y="251"/>
                  </a:lnTo>
                  <a:lnTo>
                    <a:pt x="3" y="253"/>
                  </a:lnTo>
                  <a:lnTo>
                    <a:pt x="6" y="255"/>
                  </a:lnTo>
                  <a:lnTo>
                    <a:pt x="10" y="257"/>
                  </a:lnTo>
                  <a:lnTo>
                    <a:pt x="14" y="259"/>
                  </a:lnTo>
                  <a:lnTo>
                    <a:pt x="19" y="262"/>
                  </a:lnTo>
                  <a:lnTo>
                    <a:pt x="25" y="264"/>
                  </a:lnTo>
                  <a:lnTo>
                    <a:pt x="31" y="266"/>
                  </a:lnTo>
                  <a:lnTo>
                    <a:pt x="37" y="269"/>
                  </a:lnTo>
                  <a:lnTo>
                    <a:pt x="45" y="271"/>
                  </a:lnTo>
                  <a:lnTo>
                    <a:pt x="53" y="273"/>
                  </a:lnTo>
                  <a:lnTo>
                    <a:pt x="62" y="275"/>
                  </a:lnTo>
                  <a:lnTo>
                    <a:pt x="71" y="277"/>
                  </a:lnTo>
                  <a:lnTo>
                    <a:pt x="82" y="279"/>
                  </a:lnTo>
                  <a:lnTo>
                    <a:pt x="93" y="281"/>
                  </a:lnTo>
                  <a:lnTo>
                    <a:pt x="104" y="283"/>
                  </a:lnTo>
                  <a:lnTo>
                    <a:pt x="117" y="284"/>
                  </a:lnTo>
                  <a:lnTo>
                    <a:pt x="118" y="284"/>
                  </a:lnTo>
                  <a:lnTo>
                    <a:pt x="119" y="283"/>
                  </a:lnTo>
                  <a:lnTo>
                    <a:pt x="121" y="282"/>
                  </a:lnTo>
                  <a:lnTo>
                    <a:pt x="125" y="280"/>
                  </a:lnTo>
                  <a:lnTo>
                    <a:pt x="129" y="279"/>
                  </a:lnTo>
                  <a:lnTo>
                    <a:pt x="135" y="278"/>
                  </a:lnTo>
                  <a:lnTo>
                    <a:pt x="142" y="278"/>
                  </a:lnTo>
                  <a:lnTo>
                    <a:pt x="150" y="279"/>
                  </a:lnTo>
                  <a:lnTo>
                    <a:pt x="158" y="270"/>
                  </a:lnTo>
                  <a:lnTo>
                    <a:pt x="168" y="259"/>
                  </a:lnTo>
                  <a:lnTo>
                    <a:pt x="180" y="247"/>
                  </a:lnTo>
                  <a:lnTo>
                    <a:pt x="192" y="234"/>
                  </a:lnTo>
                  <a:lnTo>
                    <a:pt x="207" y="221"/>
                  </a:lnTo>
                  <a:lnTo>
                    <a:pt x="223" y="209"/>
                  </a:lnTo>
                  <a:lnTo>
                    <a:pt x="240" y="196"/>
                  </a:lnTo>
                  <a:lnTo>
                    <a:pt x="259" y="185"/>
                  </a:lnTo>
                  <a:lnTo>
                    <a:pt x="279" y="175"/>
                  </a:lnTo>
                  <a:lnTo>
                    <a:pt x="301" y="166"/>
                  </a:lnTo>
                  <a:lnTo>
                    <a:pt x="324" y="160"/>
                  </a:lnTo>
                  <a:lnTo>
                    <a:pt x="349" y="156"/>
                  </a:lnTo>
                  <a:lnTo>
                    <a:pt x="376" y="156"/>
                  </a:lnTo>
                  <a:lnTo>
                    <a:pt x="404" y="158"/>
                  </a:lnTo>
                  <a:lnTo>
                    <a:pt x="433" y="164"/>
                  </a:lnTo>
                  <a:lnTo>
                    <a:pt x="464" y="175"/>
                  </a:lnTo>
                  <a:lnTo>
                    <a:pt x="476" y="166"/>
                  </a:lnTo>
                  <a:lnTo>
                    <a:pt x="490" y="155"/>
                  </a:lnTo>
                  <a:lnTo>
                    <a:pt x="503" y="142"/>
                  </a:lnTo>
                  <a:lnTo>
                    <a:pt x="516" y="128"/>
                  </a:lnTo>
                  <a:lnTo>
                    <a:pt x="528" y="114"/>
                  </a:lnTo>
                  <a:lnTo>
                    <a:pt x="539" y="99"/>
                  </a:lnTo>
                  <a:lnTo>
                    <a:pt x="548" y="84"/>
                  </a:lnTo>
                  <a:lnTo>
                    <a:pt x="555" y="69"/>
                  </a:lnTo>
                  <a:lnTo>
                    <a:pt x="547" y="67"/>
                  </a:lnTo>
                  <a:lnTo>
                    <a:pt x="534" y="64"/>
                  </a:lnTo>
                  <a:lnTo>
                    <a:pt x="516" y="61"/>
                  </a:lnTo>
                  <a:lnTo>
                    <a:pt x="495" y="56"/>
                  </a:lnTo>
                  <a:lnTo>
                    <a:pt x="471" y="51"/>
                  </a:lnTo>
                  <a:lnTo>
                    <a:pt x="444" y="46"/>
                  </a:lnTo>
                  <a:lnTo>
                    <a:pt x="416" y="40"/>
                  </a:lnTo>
                  <a:lnTo>
                    <a:pt x="387" y="34"/>
                  </a:lnTo>
                  <a:lnTo>
                    <a:pt x="358" y="28"/>
                  </a:lnTo>
                  <a:lnTo>
                    <a:pt x="329" y="23"/>
                  </a:lnTo>
                  <a:lnTo>
                    <a:pt x="301" y="17"/>
                  </a:lnTo>
                  <a:lnTo>
                    <a:pt x="275" y="12"/>
                  </a:lnTo>
                  <a:lnTo>
                    <a:pt x="252" y="8"/>
                  </a:lnTo>
                  <a:lnTo>
                    <a:pt x="232" y="4"/>
                  </a:lnTo>
                  <a:lnTo>
                    <a:pt x="216" y="2"/>
                  </a:lnTo>
                  <a:lnTo>
                    <a:pt x="205" y="0"/>
                  </a:lnTo>
                  <a:close/>
                </a:path>
              </a:pathLst>
            </a:custGeom>
            <a:solidFill>
              <a:srgbClr val="3F9EFF"/>
            </a:solidFill>
            <a:ln w="9525">
              <a:noFill/>
              <a:round/>
              <a:headEnd/>
              <a:tailEnd/>
            </a:ln>
          </p:spPr>
          <p:txBody>
            <a:bodyPr/>
            <a:lstStyle/>
            <a:p>
              <a:endParaRPr lang="pt-BR"/>
            </a:p>
          </p:txBody>
        </p:sp>
        <p:sp>
          <p:nvSpPr>
            <p:cNvPr id="40150" name="Freeform 127"/>
            <p:cNvSpPr>
              <a:spLocks/>
            </p:cNvSpPr>
            <p:nvPr/>
          </p:nvSpPr>
          <p:spPr bwMode="auto">
            <a:xfrm>
              <a:off x="2946" y="1381"/>
              <a:ext cx="15" cy="34"/>
            </a:xfrm>
            <a:custGeom>
              <a:avLst/>
              <a:gdLst>
                <a:gd name="T0" fmla="*/ 8 w 15"/>
                <a:gd name="T1" fmla="*/ 0 h 34"/>
                <a:gd name="T2" fmla="*/ 12 w 15"/>
                <a:gd name="T3" fmla="*/ 5 h 34"/>
                <a:gd name="T4" fmla="*/ 15 w 15"/>
                <a:gd name="T5" fmla="*/ 17 h 34"/>
                <a:gd name="T6" fmla="*/ 14 w 15"/>
                <a:gd name="T7" fmla="*/ 29 h 34"/>
                <a:gd name="T8" fmla="*/ 8 w 15"/>
                <a:gd name="T9" fmla="*/ 34 h 34"/>
                <a:gd name="T10" fmla="*/ 3 w 15"/>
                <a:gd name="T11" fmla="*/ 28 h 34"/>
                <a:gd name="T12" fmla="*/ 0 w 15"/>
                <a:gd name="T13" fmla="*/ 17 h 34"/>
                <a:gd name="T14" fmla="*/ 2 w 15"/>
                <a:gd name="T15" fmla="*/ 5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2" y="5"/>
                  </a:lnTo>
                  <a:lnTo>
                    <a:pt x="15" y="17"/>
                  </a:lnTo>
                  <a:lnTo>
                    <a:pt x="14" y="29"/>
                  </a:lnTo>
                  <a:lnTo>
                    <a:pt x="8" y="34"/>
                  </a:lnTo>
                  <a:lnTo>
                    <a:pt x="3" y="28"/>
                  </a:lnTo>
                  <a:lnTo>
                    <a:pt x="0" y="17"/>
                  </a:lnTo>
                  <a:lnTo>
                    <a:pt x="2" y="5"/>
                  </a:lnTo>
                  <a:lnTo>
                    <a:pt x="8" y="0"/>
                  </a:lnTo>
                  <a:close/>
                </a:path>
              </a:pathLst>
            </a:custGeom>
            <a:solidFill>
              <a:srgbClr val="000000"/>
            </a:solidFill>
            <a:ln w="9525">
              <a:noFill/>
              <a:round/>
              <a:headEnd/>
              <a:tailEnd/>
            </a:ln>
          </p:spPr>
          <p:txBody>
            <a:bodyPr/>
            <a:lstStyle/>
            <a:p>
              <a:endParaRPr lang="pt-BR"/>
            </a:p>
          </p:txBody>
        </p:sp>
        <p:sp>
          <p:nvSpPr>
            <p:cNvPr id="40151" name="Freeform 128"/>
            <p:cNvSpPr>
              <a:spLocks/>
            </p:cNvSpPr>
            <p:nvPr/>
          </p:nvSpPr>
          <p:spPr bwMode="auto">
            <a:xfrm>
              <a:off x="2813" y="1392"/>
              <a:ext cx="15" cy="34"/>
            </a:xfrm>
            <a:custGeom>
              <a:avLst/>
              <a:gdLst>
                <a:gd name="T0" fmla="*/ 8 w 15"/>
                <a:gd name="T1" fmla="*/ 0 h 34"/>
                <a:gd name="T2" fmla="*/ 13 w 15"/>
                <a:gd name="T3" fmla="*/ 6 h 34"/>
                <a:gd name="T4" fmla="*/ 15 w 15"/>
                <a:gd name="T5" fmla="*/ 17 h 34"/>
                <a:gd name="T6" fmla="*/ 14 w 15"/>
                <a:gd name="T7" fmla="*/ 29 h 34"/>
                <a:gd name="T8" fmla="*/ 8 w 15"/>
                <a:gd name="T9" fmla="*/ 34 h 34"/>
                <a:gd name="T10" fmla="*/ 3 w 15"/>
                <a:gd name="T11" fmla="*/ 29 h 34"/>
                <a:gd name="T12" fmla="*/ 0 w 15"/>
                <a:gd name="T13" fmla="*/ 17 h 34"/>
                <a:gd name="T14" fmla="*/ 2 w 15"/>
                <a:gd name="T15" fmla="*/ 6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3" y="6"/>
                  </a:lnTo>
                  <a:lnTo>
                    <a:pt x="15" y="17"/>
                  </a:lnTo>
                  <a:lnTo>
                    <a:pt x="14" y="29"/>
                  </a:lnTo>
                  <a:lnTo>
                    <a:pt x="8" y="34"/>
                  </a:lnTo>
                  <a:lnTo>
                    <a:pt x="3" y="29"/>
                  </a:lnTo>
                  <a:lnTo>
                    <a:pt x="0" y="17"/>
                  </a:lnTo>
                  <a:lnTo>
                    <a:pt x="2" y="6"/>
                  </a:lnTo>
                  <a:lnTo>
                    <a:pt x="8" y="0"/>
                  </a:lnTo>
                  <a:close/>
                </a:path>
              </a:pathLst>
            </a:custGeom>
            <a:solidFill>
              <a:srgbClr val="000000"/>
            </a:solidFill>
            <a:ln w="9525">
              <a:noFill/>
              <a:round/>
              <a:headEnd/>
              <a:tailEnd/>
            </a:ln>
          </p:spPr>
          <p:txBody>
            <a:bodyPr/>
            <a:lstStyle/>
            <a:p>
              <a:endParaRPr lang="pt-BR"/>
            </a:p>
          </p:txBody>
        </p:sp>
        <p:sp>
          <p:nvSpPr>
            <p:cNvPr id="40152" name="Freeform 129"/>
            <p:cNvSpPr>
              <a:spLocks/>
            </p:cNvSpPr>
            <p:nvPr/>
          </p:nvSpPr>
          <p:spPr bwMode="auto">
            <a:xfrm>
              <a:off x="2773" y="1326"/>
              <a:ext cx="223" cy="304"/>
            </a:xfrm>
            <a:custGeom>
              <a:avLst/>
              <a:gdLst>
                <a:gd name="T0" fmla="*/ 0 w 223"/>
                <a:gd name="T1" fmla="*/ 247 h 304"/>
                <a:gd name="T2" fmla="*/ 2 w 223"/>
                <a:gd name="T3" fmla="*/ 250 h 304"/>
                <a:gd name="T4" fmla="*/ 5 w 223"/>
                <a:gd name="T5" fmla="*/ 255 h 304"/>
                <a:gd name="T6" fmla="*/ 10 w 223"/>
                <a:gd name="T7" fmla="*/ 260 h 304"/>
                <a:gd name="T8" fmla="*/ 17 w 223"/>
                <a:gd name="T9" fmla="*/ 266 h 304"/>
                <a:gd name="T10" fmla="*/ 25 w 223"/>
                <a:gd name="T11" fmla="*/ 273 h 304"/>
                <a:gd name="T12" fmla="*/ 34 w 223"/>
                <a:gd name="T13" fmla="*/ 279 h 304"/>
                <a:gd name="T14" fmla="*/ 44 w 223"/>
                <a:gd name="T15" fmla="*/ 285 h 304"/>
                <a:gd name="T16" fmla="*/ 55 w 223"/>
                <a:gd name="T17" fmla="*/ 292 h 304"/>
                <a:gd name="T18" fmla="*/ 67 w 223"/>
                <a:gd name="T19" fmla="*/ 297 h 304"/>
                <a:gd name="T20" fmla="*/ 79 w 223"/>
                <a:gd name="T21" fmla="*/ 301 h 304"/>
                <a:gd name="T22" fmla="*/ 92 w 223"/>
                <a:gd name="T23" fmla="*/ 303 h 304"/>
                <a:gd name="T24" fmla="*/ 105 w 223"/>
                <a:gd name="T25" fmla="*/ 304 h 304"/>
                <a:gd name="T26" fmla="*/ 119 w 223"/>
                <a:gd name="T27" fmla="*/ 303 h 304"/>
                <a:gd name="T28" fmla="*/ 132 w 223"/>
                <a:gd name="T29" fmla="*/ 300 h 304"/>
                <a:gd name="T30" fmla="*/ 146 w 223"/>
                <a:gd name="T31" fmla="*/ 294 h 304"/>
                <a:gd name="T32" fmla="*/ 160 w 223"/>
                <a:gd name="T33" fmla="*/ 285 h 304"/>
                <a:gd name="T34" fmla="*/ 182 w 223"/>
                <a:gd name="T35" fmla="*/ 259 h 304"/>
                <a:gd name="T36" fmla="*/ 199 w 223"/>
                <a:gd name="T37" fmla="*/ 226 h 304"/>
                <a:gd name="T38" fmla="*/ 211 w 223"/>
                <a:gd name="T39" fmla="*/ 187 h 304"/>
                <a:gd name="T40" fmla="*/ 219 w 223"/>
                <a:gd name="T41" fmla="*/ 144 h 304"/>
                <a:gd name="T42" fmla="*/ 223 w 223"/>
                <a:gd name="T43" fmla="*/ 102 h 304"/>
                <a:gd name="T44" fmla="*/ 223 w 223"/>
                <a:gd name="T45" fmla="*/ 61 h 304"/>
                <a:gd name="T46" fmla="*/ 220 w 223"/>
                <a:gd name="T47" fmla="*/ 27 h 304"/>
                <a:gd name="T48" fmla="*/ 214 w 223"/>
                <a:gd name="T49" fmla="*/ 0 h 304"/>
                <a:gd name="T50" fmla="*/ 215 w 223"/>
                <a:gd name="T51" fmla="*/ 16 h 304"/>
                <a:gd name="T52" fmla="*/ 215 w 223"/>
                <a:gd name="T53" fmla="*/ 46 h 304"/>
                <a:gd name="T54" fmla="*/ 214 w 223"/>
                <a:gd name="T55" fmla="*/ 85 h 304"/>
                <a:gd name="T56" fmla="*/ 210 w 223"/>
                <a:gd name="T57" fmla="*/ 130 h 304"/>
                <a:gd name="T58" fmla="*/ 204 w 223"/>
                <a:gd name="T59" fmla="*/ 175 h 304"/>
                <a:gd name="T60" fmla="*/ 192 w 223"/>
                <a:gd name="T61" fmla="*/ 218 h 304"/>
                <a:gd name="T62" fmla="*/ 176 w 223"/>
                <a:gd name="T63" fmla="*/ 253 h 304"/>
                <a:gd name="T64" fmla="*/ 153 w 223"/>
                <a:gd name="T65" fmla="*/ 277 h 304"/>
                <a:gd name="T66" fmla="*/ 139 w 223"/>
                <a:gd name="T67" fmla="*/ 285 h 304"/>
                <a:gd name="T68" fmla="*/ 126 w 223"/>
                <a:gd name="T69" fmla="*/ 290 h 304"/>
                <a:gd name="T70" fmla="*/ 113 w 223"/>
                <a:gd name="T71" fmla="*/ 293 h 304"/>
                <a:gd name="T72" fmla="*/ 101 w 223"/>
                <a:gd name="T73" fmla="*/ 295 h 304"/>
                <a:gd name="T74" fmla="*/ 89 w 223"/>
                <a:gd name="T75" fmla="*/ 295 h 304"/>
                <a:gd name="T76" fmla="*/ 78 w 223"/>
                <a:gd name="T77" fmla="*/ 293 h 304"/>
                <a:gd name="T78" fmla="*/ 67 w 223"/>
                <a:gd name="T79" fmla="*/ 291 h 304"/>
                <a:gd name="T80" fmla="*/ 56 w 223"/>
                <a:gd name="T81" fmla="*/ 287 h 304"/>
                <a:gd name="T82" fmla="*/ 47 w 223"/>
                <a:gd name="T83" fmla="*/ 282 h 304"/>
                <a:gd name="T84" fmla="*/ 37 w 223"/>
                <a:gd name="T85" fmla="*/ 277 h 304"/>
                <a:gd name="T86" fmla="*/ 29 w 223"/>
                <a:gd name="T87" fmla="*/ 272 h 304"/>
                <a:gd name="T88" fmla="*/ 21 w 223"/>
                <a:gd name="T89" fmla="*/ 266 h 304"/>
                <a:gd name="T90" fmla="*/ 14 w 223"/>
                <a:gd name="T91" fmla="*/ 261 h 304"/>
                <a:gd name="T92" fmla="*/ 9 w 223"/>
                <a:gd name="T93" fmla="*/ 256 h 304"/>
                <a:gd name="T94" fmla="*/ 4 w 223"/>
                <a:gd name="T95" fmla="*/ 251 h 304"/>
                <a:gd name="T96" fmla="*/ 0 w 223"/>
                <a:gd name="T97" fmla="*/ 247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304"/>
                <a:gd name="T149" fmla="*/ 223 w 223"/>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304">
                  <a:moveTo>
                    <a:pt x="0" y="247"/>
                  </a:moveTo>
                  <a:lnTo>
                    <a:pt x="2" y="250"/>
                  </a:lnTo>
                  <a:lnTo>
                    <a:pt x="5" y="255"/>
                  </a:lnTo>
                  <a:lnTo>
                    <a:pt x="10" y="260"/>
                  </a:lnTo>
                  <a:lnTo>
                    <a:pt x="17" y="266"/>
                  </a:lnTo>
                  <a:lnTo>
                    <a:pt x="25" y="273"/>
                  </a:lnTo>
                  <a:lnTo>
                    <a:pt x="34" y="279"/>
                  </a:lnTo>
                  <a:lnTo>
                    <a:pt x="44" y="285"/>
                  </a:lnTo>
                  <a:lnTo>
                    <a:pt x="55" y="292"/>
                  </a:lnTo>
                  <a:lnTo>
                    <a:pt x="67" y="297"/>
                  </a:lnTo>
                  <a:lnTo>
                    <a:pt x="79" y="301"/>
                  </a:lnTo>
                  <a:lnTo>
                    <a:pt x="92" y="303"/>
                  </a:lnTo>
                  <a:lnTo>
                    <a:pt x="105" y="304"/>
                  </a:lnTo>
                  <a:lnTo>
                    <a:pt x="119" y="303"/>
                  </a:lnTo>
                  <a:lnTo>
                    <a:pt x="132" y="300"/>
                  </a:lnTo>
                  <a:lnTo>
                    <a:pt x="146" y="294"/>
                  </a:lnTo>
                  <a:lnTo>
                    <a:pt x="160" y="285"/>
                  </a:lnTo>
                  <a:lnTo>
                    <a:pt x="182" y="259"/>
                  </a:lnTo>
                  <a:lnTo>
                    <a:pt x="199" y="226"/>
                  </a:lnTo>
                  <a:lnTo>
                    <a:pt x="211" y="187"/>
                  </a:lnTo>
                  <a:lnTo>
                    <a:pt x="219" y="144"/>
                  </a:lnTo>
                  <a:lnTo>
                    <a:pt x="223" y="102"/>
                  </a:lnTo>
                  <a:lnTo>
                    <a:pt x="223" y="61"/>
                  </a:lnTo>
                  <a:lnTo>
                    <a:pt x="220" y="27"/>
                  </a:lnTo>
                  <a:lnTo>
                    <a:pt x="214" y="0"/>
                  </a:lnTo>
                  <a:lnTo>
                    <a:pt x="215" y="16"/>
                  </a:lnTo>
                  <a:lnTo>
                    <a:pt x="215" y="46"/>
                  </a:lnTo>
                  <a:lnTo>
                    <a:pt x="214" y="85"/>
                  </a:lnTo>
                  <a:lnTo>
                    <a:pt x="210" y="130"/>
                  </a:lnTo>
                  <a:lnTo>
                    <a:pt x="204" y="175"/>
                  </a:lnTo>
                  <a:lnTo>
                    <a:pt x="192" y="218"/>
                  </a:lnTo>
                  <a:lnTo>
                    <a:pt x="176" y="253"/>
                  </a:lnTo>
                  <a:lnTo>
                    <a:pt x="153" y="277"/>
                  </a:lnTo>
                  <a:lnTo>
                    <a:pt x="139" y="285"/>
                  </a:lnTo>
                  <a:lnTo>
                    <a:pt x="126" y="290"/>
                  </a:lnTo>
                  <a:lnTo>
                    <a:pt x="113" y="293"/>
                  </a:lnTo>
                  <a:lnTo>
                    <a:pt x="101" y="295"/>
                  </a:lnTo>
                  <a:lnTo>
                    <a:pt x="89" y="295"/>
                  </a:lnTo>
                  <a:lnTo>
                    <a:pt x="78" y="293"/>
                  </a:lnTo>
                  <a:lnTo>
                    <a:pt x="67" y="291"/>
                  </a:lnTo>
                  <a:lnTo>
                    <a:pt x="56" y="287"/>
                  </a:lnTo>
                  <a:lnTo>
                    <a:pt x="47" y="282"/>
                  </a:lnTo>
                  <a:lnTo>
                    <a:pt x="37" y="277"/>
                  </a:lnTo>
                  <a:lnTo>
                    <a:pt x="29" y="272"/>
                  </a:lnTo>
                  <a:lnTo>
                    <a:pt x="21" y="266"/>
                  </a:lnTo>
                  <a:lnTo>
                    <a:pt x="14" y="261"/>
                  </a:lnTo>
                  <a:lnTo>
                    <a:pt x="9" y="256"/>
                  </a:lnTo>
                  <a:lnTo>
                    <a:pt x="4" y="251"/>
                  </a:lnTo>
                  <a:lnTo>
                    <a:pt x="0" y="247"/>
                  </a:lnTo>
                  <a:close/>
                </a:path>
              </a:pathLst>
            </a:custGeom>
            <a:solidFill>
              <a:srgbClr val="000000"/>
            </a:solidFill>
            <a:ln w="9525">
              <a:noFill/>
              <a:round/>
              <a:headEnd/>
              <a:tailEnd/>
            </a:ln>
          </p:spPr>
          <p:txBody>
            <a:bodyPr/>
            <a:lstStyle/>
            <a:p>
              <a:endParaRPr lang="pt-BR"/>
            </a:p>
          </p:txBody>
        </p:sp>
        <p:sp>
          <p:nvSpPr>
            <p:cNvPr id="40153" name="Freeform 130"/>
            <p:cNvSpPr>
              <a:spLocks/>
            </p:cNvSpPr>
            <p:nvPr/>
          </p:nvSpPr>
          <p:spPr bwMode="auto">
            <a:xfrm>
              <a:off x="2917" y="1350"/>
              <a:ext cx="67" cy="31"/>
            </a:xfrm>
            <a:custGeom>
              <a:avLst/>
              <a:gdLst>
                <a:gd name="T0" fmla="*/ 67 w 67"/>
                <a:gd name="T1" fmla="*/ 18 h 31"/>
                <a:gd name="T2" fmla="*/ 60 w 67"/>
                <a:gd name="T3" fmla="*/ 14 h 31"/>
                <a:gd name="T4" fmla="*/ 52 w 67"/>
                <a:gd name="T5" fmla="*/ 11 h 31"/>
                <a:gd name="T6" fmla="*/ 45 w 67"/>
                <a:gd name="T7" fmla="*/ 9 h 31"/>
                <a:gd name="T8" fmla="*/ 36 w 67"/>
                <a:gd name="T9" fmla="*/ 9 h 31"/>
                <a:gd name="T10" fmla="*/ 28 w 67"/>
                <a:gd name="T11" fmla="*/ 11 h 31"/>
                <a:gd name="T12" fmla="*/ 18 w 67"/>
                <a:gd name="T13" fmla="*/ 15 h 31"/>
                <a:gd name="T14" fmla="*/ 9 w 67"/>
                <a:gd name="T15" fmla="*/ 22 h 31"/>
                <a:gd name="T16" fmla="*/ 0 w 67"/>
                <a:gd name="T17" fmla="*/ 31 h 31"/>
                <a:gd name="T18" fmla="*/ 5 w 67"/>
                <a:gd name="T19" fmla="*/ 18 h 31"/>
                <a:gd name="T20" fmla="*/ 13 w 67"/>
                <a:gd name="T21" fmla="*/ 8 h 31"/>
                <a:gd name="T22" fmla="*/ 24 w 67"/>
                <a:gd name="T23" fmla="*/ 3 h 31"/>
                <a:gd name="T24" fmla="*/ 36 w 67"/>
                <a:gd name="T25" fmla="*/ 0 h 31"/>
                <a:gd name="T26" fmla="*/ 47 w 67"/>
                <a:gd name="T27" fmla="*/ 1 h 31"/>
                <a:gd name="T28" fmla="*/ 57 w 67"/>
                <a:gd name="T29" fmla="*/ 4 h 31"/>
                <a:gd name="T30" fmla="*/ 64 w 67"/>
                <a:gd name="T31" fmla="*/ 10 h 31"/>
                <a:gd name="T32" fmla="*/ 67 w 67"/>
                <a:gd name="T33" fmla="*/ 1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31"/>
                <a:gd name="T53" fmla="*/ 67 w 6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31">
                  <a:moveTo>
                    <a:pt x="67" y="18"/>
                  </a:moveTo>
                  <a:lnTo>
                    <a:pt x="60" y="14"/>
                  </a:lnTo>
                  <a:lnTo>
                    <a:pt x="52" y="11"/>
                  </a:lnTo>
                  <a:lnTo>
                    <a:pt x="45" y="9"/>
                  </a:lnTo>
                  <a:lnTo>
                    <a:pt x="36" y="9"/>
                  </a:lnTo>
                  <a:lnTo>
                    <a:pt x="28" y="11"/>
                  </a:lnTo>
                  <a:lnTo>
                    <a:pt x="18" y="15"/>
                  </a:lnTo>
                  <a:lnTo>
                    <a:pt x="9" y="22"/>
                  </a:lnTo>
                  <a:lnTo>
                    <a:pt x="0" y="31"/>
                  </a:lnTo>
                  <a:lnTo>
                    <a:pt x="5" y="18"/>
                  </a:lnTo>
                  <a:lnTo>
                    <a:pt x="13" y="8"/>
                  </a:lnTo>
                  <a:lnTo>
                    <a:pt x="24" y="3"/>
                  </a:lnTo>
                  <a:lnTo>
                    <a:pt x="36" y="0"/>
                  </a:lnTo>
                  <a:lnTo>
                    <a:pt x="47" y="1"/>
                  </a:lnTo>
                  <a:lnTo>
                    <a:pt x="57" y="4"/>
                  </a:lnTo>
                  <a:lnTo>
                    <a:pt x="64" y="10"/>
                  </a:lnTo>
                  <a:lnTo>
                    <a:pt x="67" y="18"/>
                  </a:lnTo>
                  <a:close/>
                </a:path>
              </a:pathLst>
            </a:custGeom>
            <a:solidFill>
              <a:srgbClr val="000000"/>
            </a:solidFill>
            <a:ln w="9525">
              <a:noFill/>
              <a:round/>
              <a:headEnd/>
              <a:tailEnd/>
            </a:ln>
          </p:spPr>
          <p:txBody>
            <a:bodyPr/>
            <a:lstStyle/>
            <a:p>
              <a:endParaRPr lang="pt-BR"/>
            </a:p>
          </p:txBody>
        </p:sp>
        <p:sp>
          <p:nvSpPr>
            <p:cNvPr id="40154" name="Freeform 131"/>
            <p:cNvSpPr>
              <a:spLocks/>
            </p:cNvSpPr>
            <p:nvPr/>
          </p:nvSpPr>
          <p:spPr bwMode="auto">
            <a:xfrm>
              <a:off x="2783" y="1360"/>
              <a:ext cx="75" cy="31"/>
            </a:xfrm>
            <a:custGeom>
              <a:avLst/>
              <a:gdLst>
                <a:gd name="T0" fmla="*/ 75 w 75"/>
                <a:gd name="T1" fmla="*/ 17 h 31"/>
                <a:gd name="T2" fmla="*/ 68 w 75"/>
                <a:gd name="T3" fmla="*/ 13 h 31"/>
                <a:gd name="T4" fmla="*/ 59 w 75"/>
                <a:gd name="T5" fmla="*/ 10 h 31"/>
                <a:gd name="T6" fmla="*/ 50 w 75"/>
                <a:gd name="T7" fmla="*/ 8 h 31"/>
                <a:gd name="T8" fmla="*/ 41 w 75"/>
                <a:gd name="T9" fmla="*/ 8 h 31"/>
                <a:gd name="T10" fmla="*/ 31 w 75"/>
                <a:gd name="T11" fmla="*/ 10 h 31"/>
                <a:gd name="T12" fmla="*/ 21 w 75"/>
                <a:gd name="T13" fmla="*/ 15 h 31"/>
                <a:gd name="T14" fmla="*/ 11 w 75"/>
                <a:gd name="T15" fmla="*/ 21 h 31"/>
                <a:gd name="T16" fmla="*/ 0 w 75"/>
                <a:gd name="T17" fmla="*/ 31 h 31"/>
                <a:gd name="T18" fmla="*/ 5 w 75"/>
                <a:gd name="T19" fmla="*/ 17 h 31"/>
                <a:gd name="T20" fmla="*/ 14 w 75"/>
                <a:gd name="T21" fmla="*/ 8 h 31"/>
                <a:gd name="T22" fmla="*/ 26 w 75"/>
                <a:gd name="T23" fmla="*/ 2 h 31"/>
                <a:gd name="T24" fmla="*/ 40 w 75"/>
                <a:gd name="T25" fmla="*/ 0 h 31"/>
                <a:gd name="T26" fmla="*/ 53 w 75"/>
                <a:gd name="T27" fmla="*/ 0 h 31"/>
                <a:gd name="T28" fmla="*/ 64 w 75"/>
                <a:gd name="T29" fmla="*/ 4 h 31"/>
                <a:gd name="T30" fmla="*/ 72 w 75"/>
                <a:gd name="T31" fmla="*/ 9 h 31"/>
                <a:gd name="T32" fmla="*/ 75 w 75"/>
                <a:gd name="T33" fmla="*/ 1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1"/>
                <a:gd name="T53" fmla="*/ 75 w 7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1">
                  <a:moveTo>
                    <a:pt x="75" y="17"/>
                  </a:moveTo>
                  <a:lnTo>
                    <a:pt x="68" y="13"/>
                  </a:lnTo>
                  <a:lnTo>
                    <a:pt x="59" y="10"/>
                  </a:lnTo>
                  <a:lnTo>
                    <a:pt x="50" y="8"/>
                  </a:lnTo>
                  <a:lnTo>
                    <a:pt x="41" y="8"/>
                  </a:lnTo>
                  <a:lnTo>
                    <a:pt x="31" y="10"/>
                  </a:lnTo>
                  <a:lnTo>
                    <a:pt x="21" y="15"/>
                  </a:lnTo>
                  <a:lnTo>
                    <a:pt x="11" y="21"/>
                  </a:lnTo>
                  <a:lnTo>
                    <a:pt x="0" y="31"/>
                  </a:lnTo>
                  <a:lnTo>
                    <a:pt x="5" y="17"/>
                  </a:lnTo>
                  <a:lnTo>
                    <a:pt x="14" y="8"/>
                  </a:lnTo>
                  <a:lnTo>
                    <a:pt x="26" y="2"/>
                  </a:lnTo>
                  <a:lnTo>
                    <a:pt x="40" y="0"/>
                  </a:lnTo>
                  <a:lnTo>
                    <a:pt x="53" y="0"/>
                  </a:lnTo>
                  <a:lnTo>
                    <a:pt x="64" y="4"/>
                  </a:lnTo>
                  <a:lnTo>
                    <a:pt x="72" y="9"/>
                  </a:lnTo>
                  <a:lnTo>
                    <a:pt x="75" y="17"/>
                  </a:lnTo>
                  <a:close/>
                </a:path>
              </a:pathLst>
            </a:custGeom>
            <a:solidFill>
              <a:srgbClr val="000000"/>
            </a:solidFill>
            <a:ln w="9525">
              <a:noFill/>
              <a:round/>
              <a:headEnd/>
              <a:tailEnd/>
            </a:ln>
          </p:spPr>
          <p:txBody>
            <a:bodyPr/>
            <a:lstStyle/>
            <a:p>
              <a:endParaRPr lang="pt-BR"/>
            </a:p>
          </p:txBody>
        </p:sp>
        <p:sp>
          <p:nvSpPr>
            <p:cNvPr id="40155" name="Freeform 132"/>
            <p:cNvSpPr>
              <a:spLocks/>
            </p:cNvSpPr>
            <p:nvPr/>
          </p:nvSpPr>
          <p:spPr bwMode="auto">
            <a:xfrm>
              <a:off x="2851" y="1513"/>
              <a:ext cx="82" cy="15"/>
            </a:xfrm>
            <a:custGeom>
              <a:avLst/>
              <a:gdLst>
                <a:gd name="T0" fmla="*/ 0 w 82"/>
                <a:gd name="T1" fmla="*/ 8 h 15"/>
                <a:gd name="T2" fmla="*/ 4 w 82"/>
                <a:gd name="T3" fmla="*/ 8 h 15"/>
                <a:gd name="T4" fmla="*/ 9 w 82"/>
                <a:gd name="T5" fmla="*/ 8 h 15"/>
                <a:gd name="T6" fmla="*/ 15 w 82"/>
                <a:gd name="T7" fmla="*/ 8 h 15"/>
                <a:gd name="T8" fmla="*/ 20 w 82"/>
                <a:gd name="T9" fmla="*/ 8 h 15"/>
                <a:gd name="T10" fmla="*/ 26 w 82"/>
                <a:gd name="T11" fmla="*/ 7 h 15"/>
                <a:gd name="T12" fmla="*/ 31 w 82"/>
                <a:gd name="T13" fmla="*/ 6 h 15"/>
                <a:gd name="T14" fmla="*/ 34 w 82"/>
                <a:gd name="T15" fmla="*/ 5 h 15"/>
                <a:gd name="T16" fmla="*/ 37 w 82"/>
                <a:gd name="T17" fmla="*/ 4 h 15"/>
                <a:gd name="T18" fmla="*/ 38 w 82"/>
                <a:gd name="T19" fmla="*/ 3 h 15"/>
                <a:gd name="T20" fmla="*/ 41 w 82"/>
                <a:gd name="T21" fmla="*/ 2 h 15"/>
                <a:gd name="T22" fmla="*/ 44 w 82"/>
                <a:gd name="T23" fmla="*/ 1 h 15"/>
                <a:gd name="T24" fmla="*/ 47 w 82"/>
                <a:gd name="T25" fmla="*/ 1 h 15"/>
                <a:gd name="T26" fmla="*/ 50 w 82"/>
                <a:gd name="T27" fmla="*/ 1 h 15"/>
                <a:gd name="T28" fmla="*/ 53 w 82"/>
                <a:gd name="T29" fmla="*/ 2 h 15"/>
                <a:gd name="T30" fmla="*/ 56 w 82"/>
                <a:gd name="T31" fmla="*/ 3 h 15"/>
                <a:gd name="T32" fmla="*/ 59 w 82"/>
                <a:gd name="T33" fmla="*/ 5 h 15"/>
                <a:gd name="T34" fmla="*/ 61 w 82"/>
                <a:gd name="T35" fmla="*/ 3 h 15"/>
                <a:gd name="T36" fmla="*/ 64 w 82"/>
                <a:gd name="T37" fmla="*/ 1 h 15"/>
                <a:gd name="T38" fmla="*/ 68 w 82"/>
                <a:gd name="T39" fmla="*/ 0 h 15"/>
                <a:gd name="T40" fmla="*/ 71 w 82"/>
                <a:gd name="T41" fmla="*/ 0 h 15"/>
                <a:gd name="T42" fmla="*/ 74 w 82"/>
                <a:gd name="T43" fmla="*/ 2 h 15"/>
                <a:gd name="T44" fmla="*/ 77 w 82"/>
                <a:gd name="T45" fmla="*/ 3 h 15"/>
                <a:gd name="T46" fmla="*/ 80 w 82"/>
                <a:gd name="T47" fmla="*/ 4 h 15"/>
                <a:gd name="T48" fmla="*/ 82 w 82"/>
                <a:gd name="T49" fmla="*/ 6 h 15"/>
                <a:gd name="T50" fmla="*/ 82 w 82"/>
                <a:gd name="T51" fmla="*/ 9 h 15"/>
                <a:gd name="T52" fmla="*/ 76 w 82"/>
                <a:gd name="T53" fmla="*/ 11 h 15"/>
                <a:gd name="T54" fmla="*/ 68 w 82"/>
                <a:gd name="T55" fmla="*/ 14 h 15"/>
                <a:gd name="T56" fmla="*/ 56 w 82"/>
                <a:gd name="T57" fmla="*/ 15 h 15"/>
                <a:gd name="T58" fmla="*/ 42 w 82"/>
                <a:gd name="T59" fmla="*/ 15 h 15"/>
                <a:gd name="T60" fmla="*/ 28 w 82"/>
                <a:gd name="T61" fmla="*/ 14 h 15"/>
                <a:gd name="T62" fmla="*/ 14 w 82"/>
                <a:gd name="T63" fmla="*/ 12 h 15"/>
                <a:gd name="T64" fmla="*/ 0 w 82"/>
                <a:gd name="T65" fmla="*/ 8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5"/>
                <a:gd name="T101" fmla="*/ 82 w 8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5">
                  <a:moveTo>
                    <a:pt x="0" y="8"/>
                  </a:moveTo>
                  <a:lnTo>
                    <a:pt x="4" y="8"/>
                  </a:lnTo>
                  <a:lnTo>
                    <a:pt x="9" y="8"/>
                  </a:lnTo>
                  <a:lnTo>
                    <a:pt x="15" y="8"/>
                  </a:lnTo>
                  <a:lnTo>
                    <a:pt x="20" y="8"/>
                  </a:lnTo>
                  <a:lnTo>
                    <a:pt x="26" y="7"/>
                  </a:lnTo>
                  <a:lnTo>
                    <a:pt x="31" y="6"/>
                  </a:lnTo>
                  <a:lnTo>
                    <a:pt x="34" y="5"/>
                  </a:lnTo>
                  <a:lnTo>
                    <a:pt x="37" y="4"/>
                  </a:lnTo>
                  <a:lnTo>
                    <a:pt x="38" y="3"/>
                  </a:lnTo>
                  <a:lnTo>
                    <a:pt x="41" y="2"/>
                  </a:lnTo>
                  <a:lnTo>
                    <a:pt x="44" y="1"/>
                  </a:lnTo>
                  <a:lnTo>
                    <a:pt x="47" y="1"/>
                  </a:lnTo>
                  <a:lnTo>
                    <a:pt x="50" y="1"/>
                  </a:lnTo>
                  <a:lnTo>
                    <a:pt x="53" y="2"/>
                  </a:lnTo>
                  <a:lnTo>
                    <a:pt x="56" y="3"/>
                  </a:lnTo>
                  <a:lnTo>
                    <a:pt x="59" y="5"/>
                  </a:lnTo>
                  <a:lnTo>
                    <a:pt x="61" y="3"/>
                  </a:lnTo>
                  <a:lnTo>
                    <a:pt x="64" y="1"/>
                  </a:lnTo>
                  <a:lnTo>
                    <a:pt x="68" y="0"/>
                  </a:lnTo>
                  <a:lnTo>
                    <a:pt x="71" y="0"/>
                  </a:lnTo>
                  <a:lnTo>
                    <a:pt x="74" y="2"/>
                  </a:lnTo>
                  <a:lnTo>
                    <a:pt x="77" y="3"/>
                  </a:lnTo>
                  <a:lnTo>
                    <a:pt x="80" y="4"/>
                  </a:lnTo>
                  <a:lnTo>
                    <a:pt x="82" y="6"/>
                  </a:lnTo>
                  <a:lnTo>
                    <a:pt x="82" y="9"/>
                  </a:lnTo>
                  <a:lnTo>
                    <a:pt x="76" y="11"/>
                  </a:lnTo>
                  <a:lnTo>
                    <a:pt x="68" y="14"/>
                  </a:lnTo>
                  <a:lnTo>
                    <a:pt x="56" y="15"/>
                  </a:lnTo>
                  <a:lnTo>
                    <a:pt x="42" y="15"/>
                  </a:lnTo>
                  <a:lnTo>
                    <a:pt x="28" y="14"/>
                  </a:lnTo>
                  <a:lnTo>
                    <a:pt x="14" y="12"/>
                  </a:lnTo>
                  <a:lnTo>
                    <a:pt x="0" y="8"/>
                  </a:lnTo>
                  <a:close/>
                </a:path>
              </a:pathLst>
            </a:custGeom>
            <a:solidFill>
              <a:srgbClr val="000000"/>
            </a:solidFill>
            <a:ln w="9525">
              <a:noFill/>
              <a:round/>
              <a:headEnd/>
              <a:tailEnd/>
            </a:ln>
          </p:spPr>
          <p:txBody>
            <a:bodyPr/>
            <a:lstStyle/>
            <a:p>
              <a:endParaRPr lang="pt-BR"/>
            </a:p>
          </p:txBody>
        </p:sp>
        <p:sp>
          <p:nvSpPr>
            <p:cNvPr id="40156" name="Freeform 133"/>
            <p:cNvSpPr>
              <a:spLocks/>
            </p:cNvSpPr>
            <p:nvPr/>
          </p:nvSpPr>
          <p:spPr bwMode="auto">
            <a:xfrm>
              <a:off x="2862" y="1531"/>
              <a:ext cx="60" cy="27"/>
            </a:xfrm>
            <a:custGeom>
              <a:avLst/>
              <a:gdLst>
                <a:gd name="T0" fmla="*/ 0 w 60"/>
                <a:gd name="T1" fmla="*/ 0 h 27"/>
                <a:gd name="T2" fmla="*/ 11 w 60"/>
                <a:gd name="T3" fmla="*/ 9 h 27"/>
                <a:gd name="T4" fmla="*/ 22 w 60"/>
                <a:gd name="T5" fmla="*/ 14 h 27"/>
                <a:gd name="T6" fmla="*/ 31 w 60"/>
                <a:gd name="T7" fmla="*/ 16 h 27"/>
                <a:gd name="T8" fmla="*/ 41 w 60"/>
                <a:gd name="T9" fmla="*/ 16 h 27"/>
                <a:gd name="T10" fmla="*/ 48 w 60"/>
                <a:gd name="T11" fmla="*/ 15 h 27"/>
                <a:gd name="T12" fmla="*/ 54 w 60"/>
                <a:gd name="T13" fmla="*/ 14 h 27"/>
                <a:gd name="T14" fmla="*/ 58 w 60"/>
                <a:gd name="T15" fmla="*/ 14 h 27"/>
                <a:gd name="T16" fmla="*/ 60 w 60"/>
                <a:gd name="T17" fmla="*/ 16 h 27"/>
                <a:gd name="T18" fmla="*/ 60 w 60"/>
                <a:gd name="T19" fmla="*/ 22 h 27"/>
                <a:gd name="T20" fmla="*/ 55 w 60"/>
                <a:gd name="T21" fmla="*/ 25 h 27"/>
                <a:gd name="T22" fmla="*/ 47 w 60"/>
                <a:gd name="T23" fmla="*/ 27 h 27"/>
                <a:gd name="T24" fmla="*/ 38 w 60"/>
                <a:gd name="T25" fmla="*/ 27 h 27"/>
                <a:gd name="T26" fmla="*/ 27 w 60"/>
                <a:gd name="T27" fmla="*/ 24 h 27"/>
                <a:gd name="T28" fmla="*/ 16 w 60"/>
                <a:gd name="T29" fmla="*/ 19 h 27"/>
                <a:gd name="T30" fmla="*/ 7 w 60"/>
                <a:gd name="T31" fmla="*/ 11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11" y="9"/>
                  </a:lnTo>
                  <a:lnTo>
                    <a:pt x="22" y="14"/>
                  </a:lnTo>
                  <a:lnTo>
                    <a:pt x="31" y="16"/>
                  </a:lnTo>
                  <a:lnTo>
                    <a:pt x="41" y="16"/>
                  </a:lnTo>
                  <a:lnTo>
                    <a:pt x="48" y="15"/>
                  </a:lnTo>
                  <a:lnTo>
                    <a:pt x="54" y="14"/>
                  </a:lnTo>
                  <a:lnTo>
                    <a:pt x="58" y="14"/>
                  </a:lnTo>
                  <a:lnTo>
                    <a:pt x="60" y="16"/>
                  </a:lnTo>
                  <a:lnTo>
                    <a:pt x="60" y="22"/>
                  </a:lnTo>
                  <a:lnTo>
                    <a:pt x="55" y="25"/>
                  </a:lnTo>
                  <a:lnTo>
                    <a:pt x="47" y="27"/>
                  </a:lnTo>
                  <a:lnTo>
                    <a:pt x="38" y="27"/>
                  </a:lnTo>
                  <a:lnTo>
                    <a:pt x="27" y="24"/>
                  </a:lnTo>
                  <a:lnTo>
                    <a:pt x="16" y="19"/>
                  </a:lnTo>
                  <a:lnTo>
                    <a:pt x="7" y="11"/>
                  </a:lnTo>
                  <a:lnTo>
                    <a:pt x="0" y="0"/>
                  </a:lnTo>
                  <a:close/>
                </a:path>
              </a:pathLst>
            </a:custGeom>
            <a:solidFill>
              <a:srgbClr val="000000"/>
            </a:solidFill>
            <a:ln w="9525">
              <a:noFill/>
              <a:round/>
              <a:headEnd/>
              <a:tailEnd/>
            </a:ln>
          </p:spPr>
          <p:txBody>
            <a:bodyPr/>
            <a:lstStyle/>
            <a:p>
              <a:endParaRPr lang="pt-BR"/>
            </a:p>
          </p:txBody>
        </p:sp>
        <p:sp>
          <p:nvSpPr>
            <p:cNvPr id="40157" name="Freeform 134"/>
            <p:cNvSpPr>
              <a:spLocks/>
            </p:cNvSpPr>
            <p:nvPr/>
          </p:nvSpPr>
          <p:spPr bwMode="auto">
            <a:xfrm>
              <a:off x="2887" y="1383"/>
              <a:ext cx="47" cy="109"/>
            </a:xfrm>
            <a:custGeom>
              <a:avLst/>
              <a:gdLst>
                <a:gd name="T0" fmla="*/ 8 w 47"/>
                <a:gd name="T1" fmla="*/ 0 h 109"/>
                <a:gd name="T2" fmla="*/ 8 w 47"/>
                <a:gd name="T3" fmla="*/ 8 h 109"/>
                <a:gd name="T4" fmla="*/ 9 w 47"/>
                <a:gd name="T5" fmla="*/ 19 h 109"/>
                <a:gd name="T6" fmla="*/ 12 w 47"/>
                <a:gd name="T7" fmla="*/ 31 h 109"/>
                <a:gd name="T8" fmla="*/ 16 w 47"/>
                <a:gd name="T9" fmla="*/ 45 h 109"/>
                <a:gd name="T10" fmla="*/ 20 w 47"/>
                <a:gd name="T11" fmla="*/ 58 h 109"/>
                <a:gd name="T12" fmla="*/ 25 w 47"/>
                <a:gd name="T13" fmla="*/ 70 h 109"/>
                <a:gd name="T14" fmla="*/ 31 w 47"/>
                <a:gd name="T15" fmla="*/ 81 h 109"/>
                <a:gd name="T16" fmla="*/ 37 w 47"/>
                <a:gd name="T17" fmla="*/ 90 h 109"/>
                <a:gd name="T18" fmla="*/ 38 w 47"/>
                <a:gd name="T19" fmla="*/ 94 h 109"/>
                <a:gd name="T20" fmla="*/ 36 w 47"/>
                <a:gd name="T21" fmla="*/ 97 h 109"/>
                <a:gd name="T22" fmla="*/ 32 w 47"/>
                <a:gd name="T23" fmla="*/ 100 h 109"/>
                <a:gd name="T24" fmla="*/ 27 w 47"/>
                <a:gd name="T25" fmla="*/ 102 h 109"/>
                <a:gd name="T26" fmla="*/ 20 w 47"/>
                <a:gd name="T27" fmla="*/ 103 h 109"/>
                <a:gd name="T28" fmla="*/ 13 w 47"/>
                <a:gd name="T29" fmla="*/ 103 h 109"/>
                <a:gd name="T30" fmla="*/ 6 w 47"/>
                <a:gd name="T31" fmla="*/ 103 h 109"/>
                <a:gd name="T32" fmla="*/ 0 w 47"/>
                <a:gd name="T33" fmla="*/ 101 h 109"/>
                <a:gd name="T34" fmla="*/ 5 w 47"/>
                <a:gd name="T35" fmla="*/ 105 h 109"/>
                <a:gd name="T36" fmla="*/ 12 w 47"/>
                <a:gd name="T37" fmla="*/ 107 h 109"/>
                <a:gd name="T38" fmla="*/ 21 w 47"/>
                <a:gd name="T39" fmla="*/ 109 h 109"/>
                <a:gd name="T40" fmla="*/ 29 w 47"/>
                <a:gd name="T41" fmla="*/ 108 h 109"/>
                <a:gd name="T42" fmla="*/ 37 w 47"/>
                <a:gd name="T43" fmla="*/ 106 h 109"/>
                <a:gd name="T44" fmla="*/ 43 w 47"/>
                <a:gd name="T45" fmla="*/ 102 h 109"/>
                <a:gd name="T46" fmla="*/ 47 w 47"/>
                <a:gd name="T47" fmla="*/ 98 h 109"/>
                <a:gd name="T48" fmla="*/ 47 w 47"/>
                <a:gd name="T49" fmla="*/ 92 h 109"/>
                <a:gd name="T50" fmla="*/ 44 w 47"/>
                <a:gd name="T51" fmla="*/ 87 h 109"/>
                <a:gd name="T52" fmla="*/ 40 w 47"/>
                <a:gd name="T53" fmla="*/ 79 h 109"/>
                <a:gd name="T54" fmla="*/ 35 w 47"/>
                <a:gd name="T55" fmla="*/ 69 h 109"/>
                <a:gd name="T56" fmla="*/ 28 w 47"/>
                <a:gd name="T57" fmla="*/ 58 h 109"/>
                <a:gd name="T58" fmla="*/ 22 w 47"/>
                <a:gd name="T59" fmla="*/ 45 h 109"/>
                <a:gd name="T60" fmla="*/ 16 w 47"/>
                <a:gd name="T61" fmla="*/ 31 h 109"/>
                <a:gd name="T62" fmla="*/ 11 w 47"/>
                <a:gd name="T63" fmla="*/ 16 h 109"/>
                <a:gd name="T64" fmla="*/ 8 w 47"/>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109"/>
                <a:gd name="T101" fmla="*/ 47 w 4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109">
                  <a:moveTo>
                    <a:pt x="8" y="0"/>
                  </a:moveTo>
                  <a:lnTo>
                    <a:pt x="8" y="8"/>
                  </a:lnTo>
                  <a:lnTo>
                    <a:pt x="9" y="19"/>
                  </a:lnTo>
                  <a:lnTo>
                    <a:pt x="12" y="31"/>
                  </a:lnTo>
                  <a:lnTo>
                    <a:pt x="16" y="45"/>
                  </a:lnTo>
                  <a:lnTo>
                    <a:pt x="20" y="58"/>
                  </a:lnTo>
                  <a:lnTo>
                    <a:pt x="25" y="70"/>
                  </a:lnTo>
                  <a:lnTo>
                    <a:pt x="31" y="81"/>
                  </a:lnTo>
                  <a:lnTo>
                    <a:pt x="37" y="90"/>
                  </a:lnTo>
                  <a:lnTo>
                    <a:pt x="38" y="94"/>
                  </a:lnTo>
                  <a:lnTo>
                    <a:pt x="36" y="97"/>
                  </a:lnTo>
                  <a:lnTo>
                    <a:pt x="32" y="100"/>
                  </a:lnTo>
                  <a:lnTo>
                    <a:pt x="27" y="102"/>
                  </a:lnTo>
                  <a:lnTo>
                    <a:pt x="20" y="103"/>
                  </a:lnTo>
                  <a:lnTo>
                    <a:pt x="13" y="103"/>
                  </a:lnTo>
                  <a:lnTo>
                    <a:pt x="6" y="103"/>
                  </a:lnTo>
                  <a:lnTo>
                    <a:pt x="0" y="101"/>
                  </a:lnTo>
                  <a:lnTo>
                    <a:pt x="5" y="105"/>
                  </a:lnTo>
                  <a:lnTo>
                    <a:pt x="12" y="107"/>
                  </a:lnTo>
                  <a:lnTo>
                    <a:pt x="21" y="109"/>
                  </a:lnTo>
                  <a:lnTo>
                    <a:pt x="29" y="108"/>
                  </a:lnTo>
                  <a:lnTo>
                    <a:pt x="37" y="106"/>
                  </a:lnTo>
                  <a:lnTo>
                    <a:pt x="43" y="102"/>
                  </a:lnTo>
                  <a:lnTo>
                    <a:pt x="47" y="98"/>
                  </a:lnTo>
                  <a:lnTo>
                    <a:pt x="47" y="92"/>
                  </a:lnTo>
                  <a:lnTo>
                    <a:pt x="44" y="87"/>
                  </a:lnTo>
                  <a:lnTo>
                    <a:pt x="40" y="79"/>
                  </a:lnTo>
                  <a:lnTo>
                    <a:pt x="35" y="69"/>
                  </a:lnTo>
                  <a:lnTo>
                    <a:pt x="28" y="58"/>
                  </a:lnTo>
                  <a:lnTo>
                    <a:pt x="22" y="45"/>
                  </a:lnTo>
                  <a:lnTo>
                    <a:pt x="16" y="31"/>
                  </a:lnTo>
                  <a:lnTo>
                    <a:pt x="11" y="16"/>
                  </a:lnTo>
                  <a:lnTo>
                    <a:pt x="8" y="0"/>
                  </a:lnTo>
                  <a:close/>
                </a:path>
              </a:pathLst>
            </a:custGeom>
            <a:solidFill>
              <a:srgbClr val="000000"/>
            </a:solidFill>
            <a:ln w="9525">
              <a:noFill/>
              <a:round/>
              <a:headEnd/>
              <a:tailEnd/>
            </a:ln>
          </p:spPr>
          <p:txBody>
            <a:bodyPr/>
            <a:lstStyle/>
            <a:p>
              <a:endParaRPr lang="pt-BR"/>
            </a:p>
          </p:txBody>
        </p:sp>
        <p:sp>
          <p:nvSpPr>
            <p:cNvPr id="40158" name="Freeform 135"/>
            <p:cNvSpPr>
              <a:spLocks/>
            </p:cNvSpPr>
            <p:nvPr/>
          </p:nvSpPr>
          <p:spPr bwMode="auto">
            <a:xfrm>
              <a:off x="2963" y="1204"/>
              <a:ext cx="70" cy="130"/>
            </a:xfrm>
            <a:custGeom>
              <a:avLst/>
              <a:gdLst>
                <a:gd name="T0" fmla="*/ 0 w 70"/>
                <a:gd name="T1" fmla="*/ 0 h 130"/>
                <a:gd name="T2" fmla="*/ 15 w 70"/>
                <a:gd name="T3" fmla="*/ 8 h 130"/>
                <a:gd name="T4" fmla="*/ 28 w 70"/>
                <a:gd name="T5" fmla="*/ 19 h 130"/>
                <a:gd name="T6" fmla="*/ 42 w 70"/>
                <a:gd name="T7" fmla="*/ 33 h 130"/>
                <a:gd name="T8" fmla="*/ 53 w 70"/>
                <a:gd name="T9" fmla="*/ 50 h 130"/>
                <a:gd name="T10" fmla="*/ 62 w 70"/>
                <a:gd name="T11" fmla="*/ 69 h 130"/>
                <a:gd name="T12" fmla="*/ 68 w 70"/>
                <a:gd name="T13" fmla="*/ 89 h 130"/>
                <a:gd name="T14" fmla="*/ 70 w 70"/>
                <a:gd name="T15" fmla="*/ 109 h 130"/>
                <a:gd name="T16" fmla="*/ 68 w 70"/>
                <a:gd name="T17" fmla="*/ 130 h 130"/>
                <a:gd name="T18" fmla="*/ 64 w 70"/>
                <a:gd name="T19" fmla="*/ 110 h 130"/>
                <a:gd name="T20" fmla="*/ 59 w 70"/>
                <a:gd name="T21" fmla="*/ 91 h 130"/>
                <a:gd name="T22" fmla="*/ 53 w 70"/>
                <a:gd name="T23" fmla="*/ 73 h 130"/>
                <a:gd name="T24" fmla="*/ 46 w 70"/>
                <a:gd name="T25" fmla="*/ 56 h 130"/>
                <a:gd name="T26" fmla="*/ 36 w 70"/>
                <a:gd name="T27" fmla="*/ 41 h 130"/>
                <a:gd name="T28" fmla="*/ 25 w 70"/>
                <a:gd name="T29" fmla="*/ 27 h 130"/>
                <a:gd name="T30" fmla="*/ 13 w 70"/>
                <a:gd name="T31" fmla="*/ 13 h 130"/>
                <a:gd name="T32" fmla="*/ 0 w 70"/>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0"/>
                <a:gd name="T53" fmla="*/ 70 w 7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0">
                  <a:moveTo>
                    <a:pt x="0" y="0"/>
                  </a:moveTo>
                  <a:lnTo>
                    <a:pt x="15" y="8"/>
                  </a:lnTo>
                  <a:lnTo>
                    <a:pt x="28" y="19"/>
                  </a:lnTo>
                  <a:lnTo>
                    <a:pt x="42" y="33"/>
                  </a:lnTo>
                  <a:lnTo>
                    <a:pt x="53" y="50"/>
                  </a:lnTo>
                  <a:lnTo>
                    <a:pt x="62" y="69"/>
                  </a:lnTo>
                  <a:lnTo>
                    <a:pt x="68" y="89"/>
                  </a:lnTo>
                  <a:lnTo>
                    <a:pt x="70" y="109"/>
                  </a:lnTo>
                  <a:lnTo>
                    <a:pt x="68" y="130"/>
                  </a:lnTo>
                  <a:lnTo>
                    <a:pt x="64" y="110"/>
                  </a:lnTo>
                  <a:lnTo>
                    <a:pt x="59" y="91"/>
                  </a:lnTo>
                  <a:lnTo>
                    <a:pt x="53" y="73"/>
                  </a:lnTo>
                  <a:lnTo>
                    <a:pt x="46" y="56"/>
                  </a:lnTo>
                  <a:lnTo>
                    <a:pt x="36" y="41"/>
                  </a:lnTo>
                  <a:lnTo>
                    <a:pt x="25" y="27"/>
                  </a:lnTo>
                  <a:lnTo>
                    <a:pt x="13" y="13"/>
                  </a:lnTo>
                  <a:lnTo>
                    <a:pt x="0" y="0"/>
                  </a:lnTo>
                  <a:close/>
                </a:path>
              </a:pathLst>
            </a:custGeom>
            <a:solidFill>
              <a:srgbClr val="000000"/>
            </a:solidFill>
            <a:ln w="9525">
              <a:noFill/>
              <a:round/>
              <a:headEnd/>
              <a:tailEnd/>
            </a:ln>
          </p:spPr>
          <p:txBody>
            <a:bodyPr/>
            <a:lstStyle/>
            <a:p>
              <a:endParaRPr lang="pt-BR"/>
            </a:p>
          </p:txBody>
        </p:sp>
        <p:sp>
          <p:nvSpPr>
            <p:cNvPr id="40159" name="Freeform 136"/>
            <p:cNvSpPr>
              <a:spLocks/>
            </p:cNvSpPr>
            <p:nvPr/>
          </p:nvSpPr>
          <p:spPr bwMode="auto">
            <a:xfrm>
              <a:off x="2933" y="1210"/>
              <a:ext cx="55" cy="110"/>
            </a:xfrm>
            <a:custGeom>
              <a:avLst/>
              <a:gdLst>
                <a:gd name="T0" fmla="*/ 0 w 55"/>
                <a:gd name="T1" fmla="*/ 0 h 110"/>
                <a:gd name="T2" fmla="*/ 9 w 55"/>
                <a:gd name="T3" fmla="*/ 6 h 110"/>
                <a:gd name="T4" fmla="*/ 19 w 55"/>
                <a:gd name="T5" fmla="*/ 14 h 110"/>
                <a:gd name="T6" fmla="*/ 30 w 55"/>
                <a:gd name="T7" fmla="*/ 26 h 110"/>
                <a:gd name="T8" fmla="*/ 39 w 55"/>
                <a:gd name="T9" fmla="*/ 40 h 110"/>
                <a:gd name="T10" fmla="*/ 47 w 55"/>
                <a:gd name="T11" fmla="*/ 56 h 110"/>
                <a:gd name="T12" fmla="*/ 53 w 55"/>
                <a:gd name="T13" fmla="*/ 74 h 110"/>
                <a:gd name="T14" fmla="*/ 55 w 55"/>
                <a:gd name="T15" fmla="*/ 92 h 110"/>
                <a:gd name="T16" fmla="*/ 54 w 55"/>
                <a:gd name="T17" fmla="*/ 110 h 110"/>
                <a:gd name="T18" fmla="*/ 52 w 55"/>
                <a:gd name="T19" fmla="*/ 97 h 110"/>
                <a:gd name="T20" fmla="*/ 48 w 55"/>
                <a:gd name="T21" fmla="*/ 82 h 110"/>
                <a:gd name="T22" fmla="*/ 42 w 55"/>
                <a:gd name="T23" fmla="*/ 67 h 110"/>
                <a:gd name="T24" fmla="*/ 35 w 55"/>
                <a:gd name="T25" fmla="*/ 52 h 110"/>
                <a:gd name="T26" fmla="*/ 27 w 55"/>
                <a:gd name="T27" fmla="*/ 37 h 110"/>
                <a:gd name="T28" fmla="*/ 18 w 55"/>
                <a:gd name="T29" fmla="*/ 23 h 110"/>
                <a:gd name="T30" fmla="*/ 9 w 55"/>
                <a:gd name="T31" fmla="*/ 11 h 110"/>
                <a:gd name="T32" fmla="*/ 0 w 55"/>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0"/>
                <a:gd name="T53" fmla="*/ 55 w 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0">
                  <a:moveTo>
                    <a:pt x="0" y="0"/>
                  </a:moveTo>
                  <a:lnTo>
                    <a:pt x="9" y="6"/>
                  </a:lnTo>
                  <a:lnTo>
                    <a:pt x="19" y="14"/>
                  </a:lnTo>
                  <a:lnTo>
                    <a:pt x="30" y="26"/>
                  </a:lnTo>
                  <a:lnTo>
                    <a:pt x="39" y="40"/>
                  </a:lnTo>
                  <a:lnTo>
                    <a:pt x="47" y="56"/>
                  </a:lnTo>
                  <a:lnTo>
                    <a:pt x="53" y="74"/>
                  </a:lnTo>
                  <a:lnTo>
                    <a:pt x="55" y="92"/>
                  </a:lnTo>
                  <a:lnTo>
                    <a:pt x="54" y="110"/>
                  </a:lnTo>
                  <a:lnTo>
                    <a:pt x="52" y="97"/>
                  </a:lnTo>
                  <a:lnTo>
                    <a:pt x="48" y="82"/>
                  </a:lnTo>
                  <a:lnTo>
                    <a:pt x="42" y="67"/>
                  </a:lnTo>
                  <a:lnTo>
                    <a:pt x="35" y="52"/>
                  </a:lnTo>
                  <a:lnTo>
                    <a:pt x="27" y="37"/>
                  </a:lnTo>
                  <a:lnTo>
                    <a:pt x="18" y="23"/>
                  </a:lnTo>
                  <a:lnTo>
                    <a:pt x="9" y="11"/>
                  </a:lnTo>
                  <a:lnTo>
                    <a:pt x="0" y="0"/>
                  </a:lnTo>
                  <a:close/>
                </a:path>
              </a:pathLst>
            </a:custGeom>
            <a:solidFill>
              <a:srgbClr val="000000"/>
            </a:solidFill>
            <a:ln w="9525">
              <a:noFill/>
              <a:round/>
              <a:headEnd/>
              <a:tailEnd/>
            </a:ln>
          </p:spPr>
          <p:txBody>
            <a:bodyPr/>
            <a:lstStyle/>
            <a:p>
              <a:endParaRPr lang="pt-BR"/>
            </a:p>
          </p:txBody>
        </p:sp>
        <p:sp>
          <p:nvSpPr>
            <p:cNvPr id="40160" name="Freeform 137"/>
            <p:cNvSpPr>
              <a:spLocks/>
            </p:cNvSpPr>
            <p:nvPr/>
          </p:nvSpPr>
          <p:spPr bwMode="auto">
            <a:xfrm>
              <a:off x="2887" y="1218"/>
              <a:ext cx="50" cy="113"/>
            </a:xfrm>
            <a:custGeom>
              <a:avLst/>
              <a:gdLst>
                <a:gd name="T0" fmla="*/ 0 w 50"/>
                <a:gd name="T1" fmla="*/ 0 h 113"/>
                <a:gd name="T2" fmla="*/ 10 w 50"/>
                <a:gd name="T3" fmla="*/ 7 h 113"/>
                <a:gd name="T4" fmla="*/ 20 w 50"/>
                <a:gd name="T5" fmla="*/ 18 h 113"/>
                <a:gd name="T6" fmla="*/ 28 w 50"/>
                <a:gd name="T7" fmla="*/ 33 h 113"/>
                <a:gd name="T8" fmla="*/ 36 w 50"/>
                <a:gd name="T9" fmla="*/ 48 h 113"/>
                <a:gd name="T10" fmla="*/ 41 w 50"/>
                <a:gd name="T11" fmla="*/ 66 h 113"/>
                <a:gd name="T12" fmla="*/ 44 w 50"/>
                <a:gd name="T13" fmla="*/ 82 h 113"/>
                <a:gd name="T14" fmla="*/ 45 w 50"/>
                <a:gd name="T15" fmla="*/ 98 h 113"/>
                <a:gd name="T16" fmla="*/ 43 w 50"/>
                <a:gd name="T17" fmla="*/ 113 h 113"/>
                <a:gd name="T18" fmla="*/ 47 w 50"/>
                <a:gd name="T19" fmla="*/ 103 h 113"/>
                <a:gd name="T20" fmla="*/ 50 w 50"/>
                <a:gd name="T21" fmla="*/ 90 h 113"/>
                <a:gd name="T22" fmla="*/ 50 w 50"/>
                <a:gd name="T23" fmla="*/ 74 h 113"/>
                <a:gd name="T24" fmla="*/ 47 w 50"/>
                <a:gd name="T25" fmla="*/ 56 h 113"/>
                <a:gd name="T26" fmla="*/ 41 w 50"/>
                <a:gd name="T27" fmla="*/ 40 h 113"/>
                <a:gd name="T28" fmla="*/ 32 w 50"/>
                <a:gd name="T29" fmla="*/ 23 h 113"/>
                <a:gd name="T30" fmla="*/ 18 w 50"/>
                <a:gd name="T31" fmla="*/ 10 h 113"/>
                <a:gd name="T32" fmla="*/ 0 w 50"/>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3"/>
                <a:gd name="T53" fmla="*/ 50 w 50"/>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3">
                  <a:moveTo>
                    <a:pt x="0" y="0"/>
                  </a:moveTo>
                  <a:lnTo>
                    <a:pt x="10" y="7"/>
                  </a:lnTo>
                  <a:lnTo>
                    <a:pt x="20" y="18"/>
                  </a:lnTo>
                  <a:lnTo>
                    <a:pt x="28" y="33"/>
                  </a:lnTo>
                  <a:lnTo>
                    <a:pt x="36" y="48"/>
                  </a:lnTo>
                  <a:lnTo>
                    <a:pt x="41" y="66"/>
                  </a:lnTo>
                  <a:lnTo>
                    <a:pt x="44" y="82"/>
                  </a:lnTo>
                  <a:lnTo>
                    <a:pt x="45" y="98"/>
                  </a:lnTo>
                  <a:lnTo>
                    <a:pt x="43" y="113"/>
                  </a:lnTo>
                  <a:lnTo>
                    <a:pt x="47" y="103"/>
                  </a:lnTo>
                  <a:lnTo>
                    <a:pt x="50" y="90"/>
                  </a:lnTo>
                  <a:lnTo>
                    <a:pt x="50" y="74"/>
                  </a:lnTo>
                  <a:lnTo>
                    <a:pt x="47" y="56"/>
                  </a:lnTo>
                  <a:lnTo>
                    <a:pt x="41" y="40"/>
                  </a:lnTo>
                  <a:lnTo>
                    <a:pt x="32" y="23"/>
                  </a:lnTo>
                  <a:lnTo>
                    <a:pt x="18" y="10"/>
                  </a:lnTo>
                  <a:lnTo>
                    <a:pt x="0" y="0"/>
                  </a:lnTo>
                  <a:close/>
                </a:path>
              </a:pathLst>
            </a:custGeom>
            <a:solidFill>
              <a:srgbClr val="000000"/>
            </a:solidFill>
            <a:ln w="9525">
              <a:noFill/>
              <a:round/>
              <a:headEnd/>
              <a:tailEnd/>
            </a:ln>
          </p:spPr>
          <p:txBody>
            <a:bodyPr/>
            <a:lstStyle/>
            <a:p>
              <a:endParaRPr lang="pt-BR"/>
            </a:p>
          </p:txBody>
        </p:sp>
        <p:sp>
          <p:nvSpPr>
            <p:cNvPr id="40161" name="Freeform 138"/>
            <p:cNvSpPr>
              <a:spLocks/>
            </p:cNvSpPr>
            <p:nvPr/>
          </p:nvSpPr>
          <p:spPr bwMode="auto">
            <a:xfrm>
              <a:off x="2838" y="1230"/>
              <a:ext cx="71" cy="88"/>
            </a:xfrm>
            <a:custGeom>
              <a:avLst/>
              <a:gdLst>
                <a:gd name="T0" fmla="*/ 0 w 71"/>
                <a:gd name="T1" fmla="*/ 0 h 88"/>
                <a:gd name="T2" fmla="*/ 6 w 71"/>
                <a:gd name="T3" fmla="*/ 4 h 88"/>
                <a:gd name="T4" fmla="*/ 16 w 71"/>
                <a:gd name="T5" fmla="*/ 9 h 88"/>
                <a:gd name="T6" fmla="*/ 28 w 71"/>
                <a:gd name="T7" fmla="*/ 17 h 88"/>
                <a:gd name="T8" fmla="*/ 40 w 71"/>
                <a:gd name="T9" fmla="*/ 25 h 88"/>
                <a:gd name="T10" fmla="*/ 52 w 71"/>
                <a:gd name="T11" fmla="*/ 37 h 88"/>
                <a:gd name="T12" fmla="*/ 62 w 71"/>
                <a:gd name="T13" fmla="*/ 51 h 88"/>
                <a:gd name="T14" fmla="*/ 69 w 71"/>
                <a:gd name="T15" fmla="*/ 68 h 88"/>
                <a:gd name="T16" fmla="*/ 71 w 71"/>
                <a:gd name="T17" fmla="*/ 88 h 88"/>
                <a:gd name="T18" fmla="*/ 65 w 71"/>
                <a:gd name="T19" fmla="*/ 71 h 88"/>
                <a:gd name="T20" fmla="*/ 57 w 71"/>
                <a:gd name="T21" fmla="*/ 57 h 88"/>
                <a:gd name="T22" fmla="*/ 47 w 71"/>
                <a:gd name="T23" fmla="*/ 44 h 88"/>
                <a:gd name="T24" fmla="*/ 37 w 71"/>
                <a:gd name="T25" fmla="*/ 33 h 88"/>
                <a:gd name="T26" fmla="*/ 27 w 71"/>
                <a:gd name="T27" fmla="*/ 24 h 88"/>
                <a:gd name="T28" fmla="*/ 17 w 71"/>
                <a:gd name="T29" fmla="*/ 15 h 88"/>
                <a:gd name="T30" fmla="*/ 8 w 71"/>
                <a:gd name="T31" fmla="*/ 7 h 88"/>
                <a:gd name="T32" fmla="*/ 0 w 7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8"/>
                <a:gd name="T53" fmla="*/ 71 w 7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8">
                  <a:moveTo>
                    <a:pt x="0" y="0"/>
                  </a:moveTo>
                  <a:lnTo>
                    <a:pt x="6" y="4"/>
                  </a:lnTo>
                  <a:lnTo>
                    <a:pt x="16" y="9"/>
                  </a:lnTo>
                  <a:lnTo>
                    <a:pt x="28" y="17"/>
                  </a:lnTo>
                  <a:lnTo>
                    <a:pt x="40" y="25"/>
                  </a:lnTo>
                  <a:lnTo>
                    <a:pt x="52" y="37"/>
                  </a:lnTo>
                  <a:lnTo>
                    <a:pt x="62" y="51"/>
                  </a:lnTo>
                  <a:lnTo>
                    <a:pt x="69" y="68"/>
                  </a:lnTo>
                  <a:lnTo>
                    <a:pt x="71" y="88"/>
                  </a:lnTo>
                  <a:lnTo>
                    <a:pt x="65" y="71"/>
                  </a:lnTo>
                  <a:lnTo>
                    <a:pt x="57" y="57"/>
                  </a:lnTo>
                  <a:lnTo>
                    <a:pt x="47" y="44"/>
                  </a:lnTo>
                  <a:lnTo>
                    <a:pt x="37" y="33"/>
                  </a:lnTo>
                  <a:lnTo>
                    <a:pt x="27" y="24"/>
                  </a:lnTo>
                  <a:lnTo>
                    <a:pt x="17" y="15"/>
                  </a:lnTo>
                  <a:lnTo>
                    <a:pt x="8" y="7"/>
                  </a:lnTo>
                  <a:lnTo>
                    <a:pt x="0" y="0"/>
                  </a:lnTo>
                  <a:close/>
                </a:path>
              </a:pathLst>
            </a:custGeom>
            <a:solidFill>
              <a:srgbClr val="000000"/>
            </a:solidFill>
            <a:ln w="9525">
              <a:noFill/>
              <a:round/>
              <a:headEnd/>
              <a:tailEnd/>
            </a:ln>
          </p:spPr>
          <p:txBody>
            <a:bodyPr/>
            <a:lstStyle/>
            <a:p>
              <a:endParaRPr lang="pt-BR"/>
            </a:p>
          </p:txBody>
        </p:sp>
        <p:sp>
          <p:nvSpPr>
            <p:cNvPr id="40162" name="Freeform 139"/>
            <p:cNvSpPr>
              <a:spLocks/>
            </p:cNvSpPr>
            <p:nvPr/>
          </p:nvSpPr>
          <p:spPr bwMode="auto">
            <a:xfrm>
              <a:off x="2819" y="1237"/>
              <a:ext cx="8" cy="104"/>
            </a:xfrm>
            <a:custGeom>
              <a:avLst/>
              <a:gdLst>
                <a:gd name="T0" fmla="*/ 8 w 8"/>
                <a:gd name="T1" fmla="*/ 0 h 104"/>
                <a:gd name="T2" fmla="*/ 8 w 8"/>
                <a:gd name="T3" fmla="*/ 21 h 104"/>
                <a:gd name="T4" fmla="*/ 8 w 8"/>
                <a:gd name="T5" fmla="*/ 51 h 104"/>
                <a:gd name="T6" fmla="*/ 8 w 8"/>
                <a:gd name="T7" fmla="*/ 82 h 104"/>
                <a:gd name="T8" fmla="*/ 5 w 8"/>
                <a:gd name="T9" fmla="*/ 104 h 104"/>
                <a:gd name="T10" fmla="*/ 1 w 8"/>
                <a:gd name="T11" fmla="*/ 83 h 104"/>
                <a:gd name="T12" fmla="*/ 0 w 8"/>
                <a:gd name="T13" fmla="*/ 55 h 104"/>
                <a:gd name="T14" fmla="*/ 2 w 8"/>
                <a:gd name="T15" fmla="*/ 25 h 104"/>
                <a:gd name="T16" fmla="*/ 8 w 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4"/>
                <a:gd name="T29" fmla="*/ 8 w 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4">
                  <a:moveTo>
                    <a:pt x="8" y="0"/>
                  </a:moveTo>
                  <a:lnTo>
                    <a:pt x="8" y="21"/>
                  </a:lnTo>
                  <a:lnTo>
                    <a:pt x="8" y="51"/>
                  </a:lnTo>
                  <a:lnTo>
                    <a:pt x="8" y="82"/>
                  </a:lnTo>
                  <a:lnTo>
                    <a:pt x="5" y="104"/>
                  </a:lnTo>
                  <a:lnTo>
                    <a:pt x="1" y="83"/>
                  </a:lnTo>
                  <a:lnTo>
                    <a:pt x="0" y="55"/>
                  </a:lnTo>
                  <a:lnTo>
                    <a:pt x="2" y="25"/>
                  </a:lnTo>
                  <a:lnTo>
                    <a:pt x="8" y="0"/>
                  </a:lnTo>
                  <a:close/>
                </a:path>
              </a:pathLst>
            </a:custGeom>
            <a:solidFill>
              <a:srgbClr val="000000"/>
            </a:solidFill>
            <a:ln w="9525">
              <a:noFill/>
              <a:round/>
              <a:headEnd/>
              <a:tailEnd/>
            </a:ln>
          </p:spPr>
          <p:txBody>
            <a:bodyPr/>
            <a:lstStyle/>
            <a:p>
              <a:endParaRPr lang="pt-BR"/>
            </a:p>
          </p:txBody>
        </p:sp>
        <p:sp>
          <p:nvSpPr>
            <p:cNvPr id="40163" name="Freeform 140"/>
            <p:cNvSpPr>
              <a:spLocks/>
            </p:cNvSpPr>
            <p:nvPr/>
          </p:nvSpPr>
          <p:spPr bwMode="auto">
            <a:xfrm>
              <a:off x="2765" y="1232"/>
              <a:ext cx="29" cy="107"/>
            </a:xfrm>
            <a:custGeom>
              <a:avLst/>
              <a:gdLst>
                <a:gd name="T0" fmla="*/ 29 w 29"/>
                <a:gd name="T1" fmla="*/ 0 h 107"/>
                <a:gd name="T2" fmla="*/ 24 w 29"/>
                <a:gd name="T3" fmla="*/ 8 h 107"/>
                <a:gd name="T4" fmla="*/ 20 w 29"/>
                <a:gd name="T5" fmla="*/ 20 h 107"/>
                <a:gd name="T6" fmla="*/ 16 w 29"/>
                <a:gd name="T7" fmla="*/ 34 h 107"/>
                <a:gd name="T8" fmla="*/ 13 w 29"/>
                <a:gd name="T9" fmla="*/ 50 h 107"/>
                <a:gd name="T10" fmla="*/ 11 w 29"/>
                <a:gd name="T11" fmla="*/ 66 h 107"/>
                <a:gd name="T12" fmla="*/ 10 w 29"/>
                <a:gd name="T13" fmla="*/ 81 h 107"/>
                <a:gd name="T14" fmla="*/ 10 w 29"/>
                <a:gd name="T15" fmla="*/ 95 h 107"/>
                <a:gd name="T16" fmla="*/ 13 w 29"/>
                <a:gd name="T17" fmla="*/ 107 h 107"/>
                <a:gd name="T18" fmla="*/ 7 w 29"/>
                <a:gd name="T19" fmla="*/ 102 h 107"/>
                <a:gd name="T20" fmla="*/ 3 w 29"/>
                <a:gd name="T21" fmla="*/ 92 h 107"/>
                <a:gd name="T22" fmla="*/ 0 w 29"/>
                <a:gd name="T23" fmla="*/ 79 h 107"/>
                <a:gd name="T24" fmla="*/ 0 w 29"/>
                <a:gd name="T25" fmla="*/ 64 h 107"/>
                <a:gd name="T26" fmla="*/ 3 w 29"/>
                <a:gd name="T27" fmla="*/ 47 h 107"/>
                <a:gd name="T28" fmla="*/ 8 w 29"/>
                <a:gd name="T29" fmla="*/ 30 h 107"/>
                <a:gd name="T30" fmla="*/ 17 w 29"/>
                <a:gd name="T31" fmla="*/ 14 h 107"/>
                <a:gd name="T32" fmla="*/ 29 w 2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29" y="0"/>
                  </a:moveTo>
                  <a:lnTo>
                    <a:pt x="24" y="8"/>
                  </a:lnTo>
                  <a:lnTo>
                    <a:pt x="20" y="20"/>
                  </a:lnTo>
                  <a:lnTo>
                    <a:pt x="16" y="34"/>
                  </a:lnTo>
                  <a:lnTo>
                    <a:pt x="13" y="50"/>
                  </a:lnTo>
                  <a:lnTo>
                    <a:pt x="11" y="66"/>
                  </a:lnTo>
                  <a:lnTo>
                    <a:pt x="10" y="81"/>
                  </a:lnTo>
                  <a:lnTo>
                    <a:pt x="10" y="95"/>
                  </a:lnTo>
                  <a:lnTo>
                    <a:pt x="13" y="107"/>
                  </a:lnTo>
                  <a:lnTo>
                    <a:pt x="7" y="102"/>
                  </a:lnTo>
                  <a:lnTo>
                    <a:pt x="3" y="92"/>
                  </a:lnTo>
                  <a:lnTo>
                    <a:pt x="0" y="79"/>
                  </a:lnTo>
                  <a:lnTo>
                    <a:pt x="0" y="64"/>
                  </a:lnTo>
                  <a:lnTo>
                    <a:pt x="3" y="47"/>
                  </a:lnTo>
                  <a:lnTo>
                    <a:pt x="8" y="30"/>
                  </a:lnTo>
                  <a:lnTo>
                    <a:pt x="17" y="14"/>
                  </a:lnTo>
                  <a:lnTo>
                    <a:pt x="29" y="0"/>
                  </a:lnTo>
                  <a:close/>
                </a:path>
              </a:pathLst>
            </a:custGeom>
            <a:solidFill>
              <a:srgbClr val="000000"/>
            </a:solidFill>
            <a:ln w="9525">
              <a:noFill/>
              <a:round/>
              <a:headEnd/>
              <a:tailEnd/>
            </a:ln>
          </p:spPr>
          <p:txBody>
            <a:bodyPr/>
            <a:lstStyle/>
            <a:p>
              <a:endParaRPr lang="pt-BR"/>
            </a:p>
          </p:txBody>
        </p:sp>
        <p:sp>
          <p:nvSpPr>
            <p:cNvPr id="40164" name="Freeform 141"/>
            <p:cNvSpPr>
              <a:spLocks/>
            </p:cNvSpPr>
            <p:nvPr/>
          </p:nvSpPr>
          <p:spPr bwMode="auto">
            <a:xfrm>
              <a:off x="2703" y="1260"/>
              <a:ext cx="49" cy="116"/>
            </a:xfrm>
            <a:custGeom>
              <a:avLst/>
              <a:gdLst>
                <a:gd name="T0" fmla="*/ 49 w 49"/>
                <a:gd name="T1" fmla="*/ 0 h 116"/>
                <a:gd name="T2" fmla="*/ 48 w 49"/>
                <a:gd name="T3" fmla="*/ 13 h 116"/>
                <a:gd name="T4" fmla="*/ 45 w 49"/>
                <a:gd name="T5" fmla="*/ 28 h 116"/>
                <a:gd name="T6" fmla="*/ 42 w 49"/>
                <a:gd name="T7" fmla="*/ 44 h 116"/>
                <a:gd name="T8" fmla="*/ 37 w 49"/>
                <a:gd name="T9" fmla="*/ 60 h 116"/>
                <a:gd name="T10" fmla="*/ 30 w 49"/>
                <a:gd name="T11" fmla="*/ 77 h 116"/>
                <a:gd name="T12" fmla="*/ 22 w 49"/>
                <a:gd name="T13" fmla="*/ 93 h 116"/>
                <a:gd name="T14" fmla="*/ 12 w 49"/>
                <a:gd name="T15" fmla="*/ 106 h 116"/>
                <a:gd name="T16" fmla="*/ 0 w 49"/>
                <a:gd name="T17" fmla="*/ 116 h 116"/>
                <a:gd name="T18" fmla="*/ 4 w 49"/>
                <a:gd name="T19" fmla="*/ 104 h 116"/>
                <a:gd name="T20" fmla="*/ 11 w 49"/>
                <a:gd name="T21" fmla="*/ 90 h 116"/>
                <a:gd name="T22" fmla="*/ 18 w 49"/>
                <a:gd name="T23" fmla="*/ 75 h 116"/>
                <a:gd name="T24" fmla="*/ 26 w 49"/>
                <a:gd name="T25" fmla="*/ 59 h 116"/>
                <a:gd name="T26" fmla="*/ 33 w 49"/>
                <a:gd name="T27" fmla="*/ 43 h 116"/>
                <a:gd name="T28" fmla="*/ 40 w 49"/>
                <a:gd name="T29" fmla="*/ 27 h 116"/>
                <a:gd name="T30" fmla="*/ 45 w 49"/>
                <a:gd name="T31" fmla="*/ 13 h 116"/>
                <a:gd name="T32" fmla="*/ 49 w 4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6"/>
                <a:gd name="T53" fmla="*/ 49 w 4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6">
                  <a:moveTo>
                    <a:pt x="49" y="0"/>
                  </a:moveTo>
                  <a:lnTo>
                    <a:pt x="48" y="13"/>
                  </a:lnTo>
                  <a:lnTo>
                    <a:pt x="45" y="28"/>
                  </a:lnTo>
                  <a:lnTo>
                    <a:pt x="42" y="44"/>
                  </a:lnTo>
                  <a:lnTo>
                    <a:pt x="37" y="60"/>
                  </a:lnTo>
                  <a:lnTo>
                    <a:pt x="30" y="77"/>
                  </a:lnTo>
                  <a:lnTo>
                    <a:pt x="22" y="93"/>
                  </a:lnTo>
                  <a:lnTo>
                    <a:pt x="12" y="106"/>
                  </a:lnTo>
                  <a:lnTo>
                    <a:pt x="0" y="116"/>
                  </a:lnTo>
                  <a:lnTo>
                    <a:pt x="4" y="104"/>
                  </a:lnTo>
                  <a:lnTo>
                    <a:pt x="11" y="90"/>
                  </a:lnTo>
                  <a:lnTo>
                    <a:pt x="18" y="75"/>
                  </a:lnTo>
                  <a:lnTo>
                    <a:pt x="26" y="59"/>
                  </a:lnTo>
                  <a:lnTo>
                    <a:pt x="33" y="43"/>
                  </a:lnTo>
                  <a:lnTo>
                    <a:pt x="40" y="27"/>
                  </a:lnTo>
                  <a:lnTo>
                    <a:pt x="45" y="13"/>
                  </a:lnTo>
                  <a:lnTo>
                    <a:pt x="49" y="0"/>
                  </a:lnTo>
                  <a:close/>
                </a:path>
              </a:pathLst>
            </a:custGeom>
            <a:solidFill>
              <a:srgbClr val="000000"/>
            </a:solidFill>
            <a:ln w="9525">
              <a:noFill/>
              <a:round/>
              <a:headEnd/>
              <a:tailEnd/>
            </a:ln>
          </p:spPr>
          <p:txBody>
            <a:bodyPr/>
            <a:lstStyle/>
            <a:p>
              <a:endParaRPr lang="pt-BR"/>
            </a:p>
          </p:txBody>
        </p:sp>
        <p:sp>
          <p:nvSpPr>
            <p:cNvPr id="40165" name="Freeform 142"/>
            <p:cNvSpPr>
              <a:spLocks/>
            </p:cNvSpPr>
            <p:nvPr/>
          </p:nvSpPr>
          <p:spPr bwMode="auto">
            <a:xfrm>
              <a:off x="2647" y="1375"/>
              <a:ext cx="61" cy="106"/>
            </a:xfrm>
            <a:custGeom>
              <a:avLst/>
              <a:gdLst>
                <a:gd name="T0" fmla="*/ 61 w 61"/>
                <a:gd name="T1" fmla="*/ 17 h 106"/>
                <a:gd name="T2" fmla="*/ 57 w 61"/>
                <a:gd name="T3" fmla="*/ 12 h 106"/>
                <a:gd name="T4" fmla="*/ 52 w 61"/>
                <a:gd name="T5" fmla="*/ 7 h 106"/>
                <a:gd name="T6" fmla="*/ 45 w 61"/>
                <a:gd name="T7" fmla="*/ 3 h 106"/>
                <a:gd name="T8" fmla="*/ 38 w 61"/>
                <a:gd name="T9" fmla="*/ 1 h 106"/>
                <a:gd name="T10" fmla="*/ 30 w 61"/>
                <a:gd name="T11" fmla="*/ 0 h 106"/>
                <a:gd name="T12" fmla="*/ 22 w 61"/>
                <a:gd name="T13" fmla="*/ 1 h 106"/>
                <a:gd name="T14" fmla="*/ 15 w 61"/>
                <a:gd name="T15" fmla="*/ 4 h 106"/>
                <a:gd name="T16" fmla="*/ 7 w 61"/>
                <a:gd name="T17" fmla="*/ 10 h 106"/>
                <a:gd name="T18" fmla="*/ 2 w 61"/>
                <a:gd name="T19" fmla="*/ 19 h 106"/>
                <a:gd name="T20" fmla="*/ 0 w 61"/>
                <a:gd name="T21" fmla="*/ 30 h 106"/>
                <a:gd name="T22" fmla="*/ 1 w 61"/>
                <a:gd name="T23" fmla="*/ 43 h 106"/>
                <a:gd name="T24" fmla="*/ 6 w 61"/>
                <a:gd name="T25" fmla="*/ 57 h 106"/>
                <a:gd name="T26" fmla="*/ 13 w 61"/>
                <a:gd name="T27" fmla="*/ 72 h 106"/>
                <a:gd name="T28" fmla="*/ 23 w 61"/>
                <a:gd name="T29" fmla="*/ 85 h 106"/>
                <a:gd name="T30" fmla="*/ 36 w 61"/>
                <a:gd name="T31" fmla="*/ 96 h 106"/>
                <a:gd name="T32" fmla="*/ 50 w 61"/>
                <a:gd name="T33" fmla="*/ 106 h 106"/>
                <a:gd name="T34" fmla="*/ 41 w 61"/>
                <a:gd name="T35" fmla="*/ 97 h 106"/>
                <a:gd name="T36" fmla="*/ 32 w 61"/>
                <a:gd name="T37" fmla="*/ 87 h 106"/>
                <a:gd name="T38" fmla="*/ 24 w 61"/>
                <a:gd name="T39" fmla="*/ 76 h 106"/>
                <a:gd name="T40" fmla="*/ 17 w 61"/>
                <a:gd name="T41" fmla="*/ 64 h 106"/>
                <a:gd name="T42" fmla="*/ 12 w 61"/>
                <a:gd name="T43" fmla="*/ 52 h 106"/>
                <a:gd name="T44" fmla="*/ 11 w 61"/>
                <a:gd name="T45" fmla="*/ 40 h 106"/>
                <a:gd name="T46" fmla="*/ 12 w 61"/>
                <a:gd name="T47" fmla="*/ 29 h 106"/>
                <a:gd name="T48" fmla="*/ 18 w 61"/>
                <a:gd name="T49" fmla="*/ 19 h 106"/>
                <a:gd name="T50" fmla="*/ 22 w 61"/>
                <a:gd name="T51" fmla="*/ 14 h 106"/>
                <a:gd name="T52" fmla="*/ 27 w 61"/>
                <a:gd name="T53" fmla="*/ 11 h 106"/>
                <a:gd name="T54" fmla="*/ 33 w 61"/>
                <a:gd name="T55" fmla="*/ 9 h 106"/>
                <a:gd name="T56" fmla="*/ 39 w 61"/>
                <a:gd name="T57" fmla="*/ 9 h 106"/>
                <a:gd name="T58" fmla="*/ 45 w 61"/>
                <a:gd name="T59" fmla="*/ 11 h 106"/>
                <a:gd name="T60" fmla="*/ 50 w 61"/>
                <a:gd name="T61" fmla="*/ 12 h 106"/>
                <a:gd name="T62" fmla="*/ 56 w 61"/>
                <a:gd name="T63" fmla="*/ 15 h 106"/>
                <a:gd name="T64" fmla="*/ 61 w 61"/>
                <a:gd name="T65" fmla="*/ 1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06"/>
                <a:gd name="T101" fmla="*/ 61 w 6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06">
                  <a:moveTo>
                    <a:pt x="61" y="17"/>
                  </a:moveTo>
                  <a:lnTo>
                    <a:pt x="57" y="12"/>
                  </a:lnTo>
                  <a:lnTo>
                    <a:pt x="52" y="7"/>
                  </a:lnTo>
                  <a:lnTo>
                    <a:pt x="45" y="3"/>
                  </a:lnTo>
                  <a:lnTo>
                    <a:pt x="38" y="1"/>
                  </a:lnTo>
                  <a:lnTo>
                    <a:pt x="30" y="0"/>
                  </a:lnTo>
                  <a:lnTo>
                    <a:pt x="22" y="1"/>
                  </a:lnTo>
                  <a:lnTo>
                    <a:pt x="15" y="4"/>
                  </a:lnTo>
                  <a:lnTo>
                    <a:pt x="7" y="10"/>
                  </a:lnTo>
                  <a:lnTo>
                    <a:pt x="2" y="19"/>
                  </a:lnTo>
                  <a:lnTo>
                    <a:pt x="0" y="30"/>
                  </a:lnTo>
                  <a:lnTo>
                    <a:pt x="1" y="43"/>
                  </a:lnTo>
                  <a:lnTo>
                    <a:pt x="6" y="57"/>
                  </a:lnTo>
                  <a:lnTo>
                    <a:pt x="13" y="72"/>
                  </a:lnTo>
                  <a:lnTo>
                    <a:pt x="23" y="85"/>
                  </a:lnTo>
                  <a:lnTo>
                    <a:pt x="36" y="96"/>
                  </a:lnTo>
                  <a:lnTo>
                    <a:pt x="50" y="106"/>
                  </a:lnTo>
                  <a:lnTo>
                    <a:pt x="41" y="97"/>
                  </a:lnTo>
                  <a:lnTo>
                    <a:pt x="32" y="87"/>
                  </a:lnTo>
                  <a:lnTo>
                    <a:pt x="24" y="76"/>
                  </a:lnTo>
                  <a:lnTo>
                    <a:pt x="17" y="64"/>
                  </a:lnTo>
                  <a:lnTo>
                    <a:pt x="12" y="52"/>
                  </a:lnTo>
                  <a:lnTo>
                    <a:pt x="11" y="40"/>
                  </a:lnTo>
                  <a:lnTo>
                    <a:pt x="12" y="29"/>
                  </a:lnTo>
                  <a:lnTo>
                    <a:pt x="18" y="19"/>
                  </a:lnTo>
                  <a:lnTo>
                    <a:pt x="22" y="14"/>
                  </a:lnTo>
                  <a:lnTo>
                    <a:pt x="27" y="11"/>
                  </a:lnTo>
                  <a:lnTo>
                    <a:pt x="33" y="9"/>
                  </a:lnTo>
                  <a:lnTo>
                    <a:pt x="39" y="9"/>
                  </a:lnTo>
                  <a:lnTo>
                    <a:pt x="45" y="11"/>
                  </a:lnTo>
                  <a:lnTo>
                    <a:pt x="50" y="12"/>
                  </a:lnTo>
                  <a:lnTo>
                    <a:pt x="56" y="15"/>
                  </a:lnTo>
                  <a:lnTo>
                    <a:pt x="61" y="17"/>
                  </a:lnTo>
                  <a:close/>
                </a:path>
              </a:pathLst>
            </a:custGeom>
            <a:solidFill>
              <a:srgbClr val="000000"/>
            </a:solidFill>
            <a:ln w="9525">
              <a:noFill/>
              <a:round/>
              <a:headEnd/>
              <a:tailEnd/>
            </a:ln>
          </p:spPr>
          <p:txBody>
            <a:bodyPr/>
            <a:lstStyle/>
            <a:p>
              <a:endParaRPr lang="pt-BR"/>
            </a:p>
          </p:txBody>
        </p:sp>
        <p:sp>
          <p:nvSpPr>
            <p:cNvPr id="40166" name="Freeform 143"/>
            <p:cNvSpPr>
              <a:spLocks/>
            </p:cNvSpPr>
            <p:nvPr/>
          </p:nvSpPr>
          <p:spPr bwMode="auto">
            <a:xfrm>
              <a:off x="2714" y="1495"/>
              <a:ext cx="63" cy="123"/>
            </a:xfrm>
            <a:custGeom>
              <a:avLst/>
              <a:gdLst>
                <a:gd name="T0" fmla="*/ 0 w 63"/>
                <a:gd name="T1" fmla="*/ 0 h 123"/>
                <a:gd name="T2" fmla="*/ 5 w 63"/>
                <a:gd name="T3" fmla="*/ 15 h 123"/>
                <a:gd name="T4" fmla="*/ 12 w 63"/>
                <a:gd name="T5" fmla="*/ 32 h 123"/>
                <a:gd name="T6" fmla="*/ 20 w 63"/>
                <a:gd name="T7" fmla="*/ 50 h 123"/>
                <a:gd name="T8" fmla="*/ 28 w 63"/>
                <a:gd name="T9" fmla="*/ 69 h 123"/>
                <a:gd name="T10" fmla="*/ 37 w 63"/>
                <a:gd name="T11" fmla="*/ 86 h 123"/>
                <a:gd name="T12" fmla="*/ 46 w 63"/>
                <a:gd name="T13" fmla="*/ 101 h 123"/>
                <a:gd name="T14" fmla="*/ 55 w 63"/>
                <a:gd name="T15" fmla="*/ 114 h 123"/>
                <a:gd name="T16" fmla="*/ 63 w 63"/>
                <a:gd name="T17" fmla="*/ 123 h 123"/>
                <a:gd name="T18" fmla="*/ 54 w 63"/>
                <a:gd name="T19" fmla="*/ 120 h 123"/>
                <a:gd name="T20" fmla="*/ 44 w 63"/>
                <a:gd name="T21" fmla="*/ 111 h 123"/>
                <a:gd name="T22" fmla="*/ 34 w 63"/>
                <a:gd name="T23" fmla="*/ 97 h 123"/>
                <a:gd name="T24" fmla="*/ 24 w 63"/>
                <a:gd name="T25" fmla="*/ 80 h 123"/>
                <a:gd name="T26" fmla="*/ 15 w 63"/>
                <a:gd name="T27" fmla="*/ 60 h 123"/>
                <a:gd name="T28" fmla="*/ 8 w 63"/>
                <a:gd name="T29" fmla="*/ 40 h 123"/>
                <a:gd name="T30" fmla="*/ 3 w 63"/>
                <a:gd name="T31" fmla="*/ 20 h 123"/>
                <a:gd name="T32" fmla="*/ 0 w 6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3"/>
                <a:gd name="T53" fmla="*/ 63 w 6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3">
                  <a:moveTo>
                    <a:pt x="0" y="0"/>
                  </a:moveTo>
                  <a:lnTo>
                    <a:pt x="5" y="15"/>
                  </a:lnTo>
                  <a:lnTo>
                    <a:pt x="12" y="32"/>
                  </a:lnTo>
                  <a:lnTo>
                    <a:pt x="20" y="50"/>
                  </a:lnTo>
                  <a:lnTo>
                    <a:pt x="28" y="69"/>
                  </a:lnTo>
                  <a:lnTo>
                    <a:pt x="37" y="86"/>
                  </a:lnTo>
                  <a:lnTo>
                    <a:pt x="46" y="101"/>
                  </a:lnTo>
                  <a:lnTo>
                    <a:pt x="55" y="114"/>
                  </a:lnTo>
                  <a:lnTo>
                    <a:pt x="63" y="123"/>
                  </a:lnTo>
                  <a:lnTo>
                    <a:pt x="54" y="120"/>
                  </a:lnTo>
                  <a:lnTo>
                    <a:pt x="44" y="111"/>
                  </a:lnTo>
                  <a:lnTo>
                    <a:pt x="34" y="97"/>
                  </a:lnTo>
                  <a:lnTo>
                    <a:pt x="24" y="80"/>
                  </a:lnTo>
                  <a:lnTo>
                    <a:pt x="15" y="60"/>
                  </a:lnTo>
                  <a:lnTo>
                    <a:pt x="8" y="40"/>
                  </a:lnTo>
                  <a:lnTo>
                    <a:pt x="3" y="20"/>
                  </a:lnTo>
                  <a:lnTo>
                    <a:pt x="0" y="0"/>
                  </a:lnTo>
                  <a:close/>
                </a:path>
              </a:pathLst>
            </a:custGeom>
            <a:solidFill>
              <a:srgbClr val="000000"/>
            </a:solidFill>
            <a:ln w="9525">
              <a:noFill/>
              <a:round/>
              <a:headEnd/>
              <a:tailEnd/>
            </a:ln>
          </p:spPr>
          <p:txBody>
            <a:bodyPr/>
            <a:lstStyle/>
            <a:p>
              <a:endParaRPr lang="pt-BR"/>
            </a:p>
          </p:txBody>
        </p:sp>
        <p:sp>
          <p:nvSpPr>
            <p:cNvPr id="40167" name="Freeform 144"/>
            <p:cNvSpPr>
              <a:spLocks/>
            </p:cNvSpPr>
            <p:nvPr/>
          </p:nvSpPr>
          <p:spPr bwMode="auto">
            <a:xfrm>
              <a:off x="2677" y="1487"/>
              <a:ext cx="38" cy="139"/>
            </a:xfrm>
            <a:custGeom>
              <a:avLst/>
              <a:gdLst>
                <a:gd name="T0" fmla="*/ 0 w 38"/>
                <a:gd name="T1" fmla="*/ 0 h 139"/>
                <a:gd name="T2" fmla="*/ 1 w 38"/>
                <a:gd name="T3" fmla="*/ 9 h 139"/>
                <a:gd name="T4" fmla="*/ 4 w 38"/>
                <a:gd name="T5" fmla="*/ 24 h 139"/>
                <a:gd name="T6" fmla="*/ 8 w 38"/>
                <a:gd name="T7" fmla="*/ 43 h 139"/>
                <a:gd name="T8" fmla="*/ 12 w 38"/>
                <a:gd name="T9" fmla="*/ 64 h 139"/>
                <a:gd name="T10" fmla="*/ 18 w 38"/>
                <a:gd name="T11" fmla="*/ 86 h 139"/>
                <a:gd name="T12" fmla="*/ 25 w 38"/>
                <a:gd name="T13" fmla="*/ 107 h 139"/>
                <a:gd name="T14" fmla="*/ 31 w 38"/>
                <a:gd name="T15" fmla="*/ 126 h 139"/>
                <a:gd name="T16" fmla="*/ 38 w 38"/>
                <a:gd name="T17" fmla="*/ 139 h 139"/>
                <a:gd name="T18" fmla="*/ 38 w 38"/>
                <a:gd name="T19" fmla="*/ 128 h 139"/>
                <a:gd name="T20" fmla="*/ 35 w 38"/>
                <a:gd name="T21" fmla="*/ 112 h 139"/>
                <a:gd name="T22" fmla="*/ 31 w 38"/>
                <a:gd name="T23" fmla="*/ 94 h 139"/>
                <a:gd name="T24" fmla="*/ 26 w 38"/>
                <a:gd name="T25" fmla="*/ 74 h 139"/>
                <a:gd name="T26" fmla="*/ 19 w 38"/>
                <a:gd name="T27" fmla="*/ 53 h 139"/>
                <a:gd name="T28" fmla="*/ 13 w 38"/>
                <a:gd name="T29" fmla="*/ 33 h 139"/>
                <a:gd name="T30" fmla="*/ 7 w 38"/>
                <a:gd name="T31" fmla="*/ 15 h 139"/>
                <a:gd name="T32" fmla="*/ 0 w 3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39"/>
                <a:gd name="T53" fmla="*/ 38 w 3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39">
                  <a:moveTo>
                    <a:pt x="0" y="0"/>
                  </a:moveTo>
                  <a:lnTo>
                    <a:pt x="1" y="9"/>
                  </a:lnTo>
                  <a:lnTo>
                    <a:pt x="4" y="24"/>
                  </a:lnTo>
                  <a:lnTo>
                    <a:pt x="8" y="43"/>
                  </a:lnTo>
                  <a:lnTo>
                    <a:pt x="12" y="64"/>
                  </a:lnTo>
                  <a:lnTo>
                    <a:pt x="18" y="86"/>
                  </a:lnTo>
                  <a:lnTo>
                    <a:pt x="25" y="107"/>
                  </a:lnTo>
                  <a:lnTo>
                    <a:pt x="31" y="126"/>
                  </a:lnTo>
                  <a:lnTo>
                    <a:pt x="38" y="139"/>
                  </a:lnTo>
                  <a:lnTo>
                    <a:pt x="38" y="128"/>
                  </a:lnTo>
                  <a:lnTo>
                    <a:pt x="35" y="112"/>
                  </a:lnTo>
                  <a:lnTo>
                    <a:pt x="31" y="94"/>
                  </a:lnTo>
                  <a:lnTo>
                    <a:pt x="26" y="74"/>
                  </a:lnTo>
                  <a:lnTo>
                    <a:pt x="19" y="53"/>
                  </a:lnTo>
                  <a:lnTo>
                    <a:pt x="13" y="33"/>
                  </a:lnTo>
                  <a:lnTo>
                    <a:pt x="7" y="15"/>
                  </a:lnTo>
                  <a:lnTo>
                    <a:pt x="0" y="0"/>
                  </a:lnTo>
                  <a:close/>
                </a:path>
              </a:pathLst>
            </a:custGeom>
            <a:solidFill>
              <a:srgbClr val="000000"/>
            </a:solidFill>
            <a:ln w="9525">
              <a:noFill/>
              <a:round/>
              <a:headEnd/>
              <a:tailEnd/>
            </a:ln>
          </p:spPr>
          <p:txBody>
            <a:bodyPr/>
            <a:lstStyle/>
            <a:p>
              <a:endParaRPr lang="pt-BR"/>
            </a:p>
          </p:txBody>
        </p:sp>
        <p:sp>
          <p:nvSpPr>
            <p:cNvPr id="40168" name="Freeform 145"/>
            <p:cNvSpPr>
              <a:spLocks/>
            </p:cNvSpPr>
            <p:nvPr/>
          </p:nvSpPr>
          <p:spPr bwMode="auto">
            <a:xfrm>
              <a:off x="2638" y="1436"/>
              <a:ext cx="21" cy="193"/>
            </a:xfrm>
            <a:custGeom>
              <a:avLst/>
              <a:gdLst>
                <a:gd name="T0" fmla="*/ 1 w 21"/>
                <a:gd name="T1" fmla="*/ 0 h 193"/>
                <a:gd name="T2" fmla="*/ 0 w 21"/>
                <a:gd name="T3" fmla="*/ 12 h 193"/>
                <a:gd name="T4" fmla="*/ 0 w 21"/>
                <a:gd name="T5" fmla="*/ 33 h 193"/>
                <a:gd name="T6" fmla="*/ 1 w 21"/>
                <a:gd name="T7" fmla="*/ 58 h 193"/>
                <a:gd name="T8" fmla="*/ 2 w 21"/>
                <a:gd name="T9" fmla="*/ 88 h 193"/>
                <a:gd name="T10" fmla="*/ 5 w 21"/>
                <a:gd name="T11" fmla="*/ 118 h 193"/>
                <a:gd name="T12" fmla="*/ 9 w 21"/>
                <a:gd name="T13" fmla="*/ 147 h 193"/>
                <a:gd name="T14" fmla="*/ 14 w 21"/>
                <a:gd name="T15" fmla="*/ 173 h 193"/>
                <a:gd name="T16" fmla="*/ 21 w 21"/>
                <a:gd name="T17" fmla="*/ 193 h 193"/>
                <a:gd name="T18" fmla="*/ 21 w 21"/>
                <a:gd name="T19" fmla="*/ 178 h 193"/>
                <a:gd name="T20" fmla="*/ 21 w 21"/>
                <a:gd name="T21" fmla="*/ 156 h 193"/>
                <a:gd name="T22" fmla="*/ 19 w 21"/>
                <a:gd name="T23" fmla="*/ 129 h 193"/>
                <a:gd name="T24" fmla="*/ 16 w 21"/>
                <a:gd name="T25" fmla="*/ 100 h 193"/>
                <a:gd name="T26" fmla="*/ 12 w 21"/>
                <a:gd name="T27" fmla="*/ 70 h 193"/>
                <a:gd name="T28" fmla="*/ 9 w 21"/>
                <a:gd name="T29" fmla="*/ 42 h 193"/>
                <a:gd name="T30" fmla="*/ 5 w 21"/>
                <a:gd name="T31" fmla="*/ 18 h 193"/>
                <a:gd name="T32" fmla="*/ 1 w 2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3"/>
                <a:gd name="T53" fmla="*/ 21 w 21"/>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3">
                  <a:moveTo>
                    <a:pt x="1" y="0"/>
                  </a:moveTo>
                  <a:lnTo>
                    <a:pt x="0" y="12"/>
                  </a:lnTo>
                  <a:lnTo>
                    <a:pt x="0" y="33"/>
                  </a:lnTo>
                  <a:lnTo>
                    <a:pt x="1" y="58"/>
                  </a:lnTo>
                  <a:lnTo>
                    <a:pt x="2" y="88"/>
                  </a:lnTo>
                  <a:lnTo>
                    <a:pt x="5" y="118"/>
                  </a:lnTo>
                  <a:lnTo>
                    <a:pt x="9" y="147"/>
                  </a:lnTo>
                  <a:lnTo>
                    <a:pt x="14" y="173"/>
                  </a:lnTo>
                  <a:lnTo>
                    <a:pt x="21" y="193"/>
                  </a:lnTo>
                  <a:lnTo>
                    <a:pt x="21" y="178"/>
                  </a:lnTo>
                  <a:lnTo>
                    <a:pt x="21" y="156"/>
                  </a:lnTo>
                  <a:lnTo>
                    <a:pt x="19" y="129"/>
                  </a:lnTo>
                  <a:lnTo>
                    <a:pt x="16" y="100"/>
                  </a:lnTo>
                  <a:lnTo>
                    <a:pt x="12" y="70"/>
                  </a:lnTo>
                  <a:lnTo>
                    <a:pt x="9" y="42"/>
                  </a:lnTo>
                  <a:lnTo>
                    <a:pt x="5" y="18"/>
                  </a:lnTo>
                  <a:lnTo>
                    <a:pt x="1" y="0"/>
                  </a:lnTo>
                  <a:close/>
                </a:path>
              </a:pathLst>
            </a:custGeom>
            <a:solidFill>
              <a:srgbClr val="000000"/>
            </a:solidFill>
            <a:ln w="9525">
              <a:noFill/>
              <a:round/>
              <a:headEnd/>
              <a:tailEnd/>
            </a:ln>
          </p:spPr>
          <p:txBody>
            <a:bodyPr/>
            <a:lstStyle/>
            <a:p>
              <a:endParaRPr lang="pt-BR"/>
            </a:p>
          </p:txBody>
        </p:sp>
        <p:sp>
          <p:nvSpPr>
            <p:cNvPr id="40169" name="Freeform 146"/>
            <p:cNvSpPr>
              <a:spLocks/>
            </p:cNvSpPr>
            <p:nvPr/>
          </p:nvSpPr>
          <p:spPr bwMode="auto">
            <a:xfrm>
              <a:off x="2590" y="1320"/>
              <a:ext cx="37" cy="307"/>
            </a:xfrm>
            <a:custGeom>
              <a:avLst/>
              <a:gdLst>
                <a:gd name="T0" fmla="*/ 37 w 37"/>
                <a:gd name="T1" fmla="*/ 0 h 307"/>
                <a:gd name="T2" fmla="*/ 32 w 37"/>
                <a:gd name="T3" fmla="*/ 13 h 307"/>
                <a:gd name="T4" fmla="*/ 27 w 37"/>
                <a:gd name="T5" fmla="*/ 26 h 307"/>
                <a:gd name="T6" fmla="*/ 22 w 37"/>
                <a:gd name="T7" fmla="*/ 42 h 307"/>
                <a:gd name="T8" fmla="*/ 18 w 37"/>
                <a:gd name="T9" fmla="*/ 60 h 307"/>
                <a:gd name="T10" fmla="*/ 14 w 37"/>
                <a:gd name="T11" fmla="*/ 80 h 307"/>
                <a:gd name="T12" fmla="*/ 13 w 37"/>
                <a:gd name="T13" fmla="*/ 101 h 307"/>
                <a:gd name="T14" fmla="*/ 14 w 37"/>
                <a:gd name="T15" fmla="*/ 123 h 307"/>
                <a:gd name="T16" fmla="*/ 17 w 37"/>
                <a:gd name="T17" fmla="*/ 146 h 307"/>
                <a:gd name="T18" fmla="*/ 21 w 37"/>
                <a:gd name="T19" fmla="*/ 169 h 307"/>
                <a:gd name="T20" fmla="*/ 23 w 37"/>
                <a:gd name="T21" fmla="*/ 193 h 307"/>
                <a:gd name="T22" fmla="*/ 25 w 37"/>
                <a:gd name="T23" fmla="*/ 216 h 307"/>
                <a:gd name="T24" fmla="*/ 23 w 37"/>
                <a:gd name="T25" fmla="*/ 239 h 307"/>
                <a:gd name="T26" fmla="*/ 21 w 37"/>
                <a:gd name="T27" fmla="*/ 260 h 307"/>
                <a:gd name="T28" fmla="*/ 16 w 37"/>
                <a:gd name="T29" fmla="*/ 279 h 307"/>
                <a:gd name="T30" fmla="*/ 10 w 37"/>
                <a:gd name="T31" fmla="*/ 295 h 307"/>
                <a:gd name="T32" fmla="*/ 2 w 37"/>
                <a:gd name="T33" fmla="*/ 307 h 307"/>
                <a:gd name="T34" fmla="*/ 9 w 37"/>
                <a:gd name="T35" fmla="*/ 276 h 307"/>
                <a:gd name="T36" fmla="*/ 12 w 37"/>
                <a:gd name="T37" fmla="*/ 236 h 307"/>
                <a:gd name="T38" fmla="*/ 11 w 37"/>
                <a:gd name="T39" fmla="*/ 193 h 307"/>
                <a:gd name="T40" fmla="*/ 4 w 37"/>
                <a:gd name="T41" fmla="*/ 153 h 307"/>
                <a:gd name="T42" fmla="*/ 1 w 37"/>
                <a:gd name="T43" fmla="*/ 136 h 307"/>
                <a:gd name="T44" fmla="*/ 0 w 37"/>
                <a:gd name="T45" fmla="*/ 117 h 307"/>
                <a:gd name="T46" fmla="*/ 1 w 37"/>
                <a:gd name="T47" fmla="*/ 95 h 307"/>
                <a:gd name="T48" fmla="*/ 4 w 37"/>
                <a:gd name="T49" fmla="*/ 72 h 307"/>
                <a:gd name="T50" fmla="*/ 10 w 37"/>
                <a:gd name="T51" fmla="*/ 50 h 307"/>
                <a:gd name="T52" fmla="*/ 16 w 37"/>
                <a:gd name="T53" fmla="*/ 30 h 307"/>
                <a:gd name="T54" fmla="*/ 26 w 37"/>
                <a:gd name="T55" fmla="*/ 13 h 307"/>
                <a:gd name="T56" fmla="*/ 37 w 37"/>
                <a:gd name="T57" fmla="*/ 0 h 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07"/>
                <a:gd name="T89" fmla="*/ 37 w 37"/>
                <a:gd name="T90" fmla="*/ 307 h 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07">
                  <a:moveTo>
                    <a:pt x="37" y="0"/>
                  </a:moveTo>
                  <a:lnTo>
                    <a:pt x="32" y="13"/>
                  </a:lnTo>
                  <a:lnTo>
                    <a:pt x="27" y="26"/>
                  </a:lnTo>
                  <a:lnTo>
                    <a:pt x="22" y="42"/>
                  </a:lnTo>
                  <a:lnTo>
                    <a:pt x="18" y="60"/>
                  </a:lnTo>
                  <a:lnTo>
                    <a:pt x="14" y="80"/>
                  </a:lnTo>
                  <a:lnTo>
                    <a:pt x="13" y="101"/>
                  </a:lnTo>
                  <a:lnTo>
                    <a:pt x="14" y="123"/>
                  </a:lnTo>
                  <a:lnTo>
                    <a:pt x="17" y="146"/>
                  </a:lnTo>
                  <a:lnTo>
                    <a:pt x="21" y="169"/>
                  </a:lnTo>
                  <a:lnTo>
                    <a:pt x="23" y="193"/>
                  </a:lnTo>
                  <a:lnTo>
                    <a:pt x="25" y="216"/>
                  </a:lnTo>
                  <a:lnTo>
                    <a:pt x="23" y="239"/>
                  </a:lnTo>
                  <a:lnTo>
                    <a:pt x="21" y="260"/>
                  </a:lnTo>
                  <a:lnTo>
                    <a:pt x="16" y="279"/>
                  </a:lnTo>
                  <a:lnTo>
                    <a:pt x="10" y="295"/>
                  </a:lnTo>
                  <a:lnTo>
                    <a:pt x="2" y="307"/>
                  </a:lnTo>
                  <a:lnTo>
                    <a:pt x="9" y="276"/>
                  </a:lnTo>
                  <a:lnTo>
                    <a:pt x="12" y="236"/>
                  </a:lnTo>
                  <a:lnTo>
                    <a:pt x="11" y="193"/>
                  </a:lnTo>
                  <a:lnTo>
                    <a:pt x="4" y="153"/>
                  </a:lnTo>
                  <a:lnTo>
                    <a:pt x="1" y="136"/>
                  </a:lnTo>
                  <a:lnTo>
                    <a:pt x="0" y="117"/>
                  </a:lnTo>
                  <a:lnTo>
                    <a:pt x="1" y="95"/>
                  </a:lnTo>
                  <a:lnTo>
                    <a:pt x="4" y="72"/>
                  </a:lnTo>
                  <a:lnTo>
                    <a:pt x="10" y="50"/>
                  </a:lnTo>
                  <a:lnTo>
                    <a:pt x="16" y="30"/>
                  </a:lnTo>
                  <a:lnTo>
                    <a:pt x="26" y="13"/>
                  </a:lnTo>
                  <a:lnTo>
                    <a:pt x="37" y="0"/>
                  </a:lnTo>
                  <a:close/>
                </a:path>
              </a:pathLst>
            </a:custGeom>
            <a:solidFill>
              <a:srgbClr val="000000"/>
            </a:solidFill>
            <a:ln w="9525">
              <a:noFill/>
              <a:round/>
              <a:headEnd/>
              <a:tailEnd/>
            </a:ln>
          </p:spPr>
          <p:txBody>
            <a:bodyPr/>
            <a:lstStyle/>
            <a:p>
              <a:endParaRPr lang="pt-BR"/>
            </a:p>
          </p:txBody>
        </p:sp>
        <p:sp>
          <p:nvSpPr>
            <p:cNvPr id="40170" name="Freeform 147"/>
            <p:cNvSpPr>
              <a:spLocks/>
            </p:cNvSpPr>
            <p:nvPr/>
          </p:nvSpPr>
          <p:spPr bwMode="auto">
            <a:xfrm>
              <a:off x="3006" y="1474"/>
              <a:ext cx="35" cy="139"/>
            </a:xfrm>
            <a:custGeom>
              <a:avLst/>
              <a:gdLst>
                <a:gd name="T0" fmla="*/ 3 w 35"/>
                <a:gd name="T1" fmla="*/ 0 h 139"/>
                <a:gd name="T2" fmla="*/ 3 w 35"/>
                <a:gd name="T3" fmla="*/ 11 h 139"/>
                <a:gd name="T4" fmla="*/ 5 w 35"/>
                <a:gd name="T5" fmla="*/ 27 h 139"/>
                <a:gd name="T6" fmla="*/ 8 w 35"/>
                <a:gd name="T7" fmla="*/ 47 h 139"/>
                <a:gd name="T8" fmla="*/ 13 w 35"/>
                <a:gd name="T9" fmla="*/ 69 h 139"/>
                <a:gd name="T10" fmla="*/ 18 w 35"/>
                <a:gd name="T11" fmla="*/ 91 h 139"/>
                <a:gd name="T12" fmla="*/ 24 w 35"/>
                <a:gd name="T13" fmla="*/ 111 h 139"/>
                <a:gd name="T14" fmla="*/ 30 w 35"/>
                <a:gd name="T15" fmla="*/ 128 h 139"/>
                <a:gd name="T16" fmla="*/ 35 w 35"/>
                <a:gd name="T17" fmla="*/ 139 h 139"/>
                <a:gd name="T18" fmla="*/ 29 w 35"/>
                <a:gd name="T19" fmla="*/ 134 h 139"/>
                <a:gd name="T20" fmla="*/ 22 w 35"/>
                <a:gd name="T21" fmla="*/ 124 h 139"/>
                <a:gd name="T22" fmla="*/ 15 w 35"/>
                <a:gd name="T23" fmla="*/ 107 h 139"/>
                <a:gd name="T24" fmla="*/ 9 w 35"/>
                <a:gd name="T25" fmla="*/ 87 h 139"/>
                <a:gd name="T26" fmla="*/ 4 w 35"/>
                <a:gd name="T27" fmla="*/ 65 h 139"/>
                <a:gd name="T28" fmla="*/ 1 w 35"/>
                <a:gd name="T29" fmla="*/ 42 h 139"/>
                <a:gd name="T30" fmla="*/ 0 w 35"/>
                <a:gd name="T31" fmla="*/ 20 h 139"/>
                <a:gd name="T32" fmla="*/ 3 w 35"/>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39"/>
                <a:gd name="T53" fmla="*/ 35 w 3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39">
                  <a:moveTo>
                    <a:pt x="3" y="0"/>
                  </a:moveTo>
                  <a:lnTo>
                    <a:pt x="3" y="11"/>
                  </a:lnTo>
                  <a:lnTo>
                    <a:pt x="5" y="27"/>
                  </a:lnTo>
                  <a:lnTo>
                    <a:pt x="8" y="47"/>
                  </a:lnTo>
                  <a:lnTo>
                    <a:pt x="13" y="69"/>
                  </a:lnTo>
                  <a:lnTo>
                    <a:pt x="18" y="91"/>
                  </a:lnTo>
                  <a:lnTo>
                    <a:pt x="24" y="111"/>
                  </a:lnTo>
                  <a:lnTo>
                    <a:pt x="30" y="128"/>
                  </a:lnTo>
                  <a:lnTo>
                    <a:pt x="35" y="139"/>
                  </a:lnTo>
                  <a:lnTo>
                    <a:pt x="29" y="134"/>
                  </a:lnTo>
                  <a:lnTo>
                    <a:pt x="22" y="124"/>
                  </a:lnTo>
                  <a:lnTo>
                    <a:pt x="15" y="107"/>
                  </a:lnTo>
                  <a:lnTo>
                    <a:pt x="9" y="87"/>
                  </a:lnTo>
                  <a:lnTo>
                    <a:pt x="4" y="65"/>
                  </a:lnTo>
                  <a:lnTo>
                    <a:pt x="1" y="42"/>
                  </a:lnTo>
                  <a:lnTo>
                    <a:pt x="0" y="20"/>
                  </a:lnTo>
                  <a:lnTo>
                    <a:pt x="3" y="0"/>
                  </a:lnTo>
                  <a:close/>
                </a:path>
              </a:pathLst>
            </a:custGeom>
            <a:solidFill>
              <a:srgbClr val="000000"/>
            </a:solidFill>
            <a:ln w="9525">
              <a:noFill/>
              <a:round/>
              <a:headEnd/>
              <a:tailEnd/>
            </a:ln>
          </p:spPr>
          <p:txBody>
            <a:bodyPr/>
            <a:lstStyle/>
            <a:p>
              <a:endParaRPr lang="pt-BR"/>
            </a:p>
          </p:txBody>
        </p:sp>
        <p:sp>
          <p:nvSpPr>
            <p:cNvPr id="40171" name="Freeform 148"/>
            <p:cNvSpPr>
              <a:spLocks/>
            </p:cNvSpPr>
            <p:nvPr/>
          </p:nvSpPr>
          <p:spPr bwMode="auto">
            <a:xfrm>
              <a:off x="2979" y="1561"/>
              <a:ext cx="12" cy="52"/>
            </a:xfrm>
            <a:custGeom>
              <a:avLst/>
              <a:gdLst>
                <a:gd name="T0" fmla="*/ 2 w 12"/>
                <a:gd name="T1" fmla="*/ 0 h 52"/>
                <a:gd name="T2" fmla="*/ 4 w 12"/>
                <a:gd name="T3" fmla="*/ 11 h 52"/>
                <a:gd name="T4" fmla="*/ 6 w 12"/>
                <a:gd name="T5" fmla="*/ 26 h 52"/>
                <a:gd name="T6" fmla="*/ 9 w 12"/>
                <a:gd name="T7" fmla="*/ 41 h 52"/>
                <a:gd name="T8" fmla="*/ 12 w 12"/>
                <a:gd name="T9" fmla="*/ 52 h 52"/>
                <a:gd name="T10" fmla="*/ 3 w 12"/>
                <a:gd name="T11" fmla="*/ 46 h 52"/>
                <a:gd name="T12" fmla="*/ 0 w 12"/>
                <a:gd name="T13" fmla="*/ 36 h 52"/>
                <a:gd name="T14" fmla="*/ 0 w 12"/>
                <a:gd name="T15" fmla="*/ 20 h 52"/>
                <a:gd name="T16" fmla="*/ 2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2" y="0"/>
                  </a:moveTo>
                  <a:lnTo>
                    <a:pt x="4" y="11"/>
                  </a:lnTo>
                  <a:lnTo>
                    <a:pt x="6" y="26"/>
                  </a:lnTo>
                  <a:lnTo>
                    <a:pt x="9" y="41"/>
                  </a:lnTo>
                  <a:lnTo>
                    <a:pt x="12" y="52"/>
                  </a:lnTo>
                  <a:lnTo>
                    <a:pt x="3" y="46"/>
                  </a:lnTo>
                  <a:lnTo>
                    <a:pt x="0" y="36"/>
                  </a:lnTo>
                  <a:lnTo>
                    <a:pt x="0" y="20"/>
                  </a:lnTo>
                  <a:lnTo>
                    <a:pt x="2" y="0"/>
                  </a:lnTo>
                  <a:close/>
                </a:path>
              </a:pathLst>
            </a:custGeom>
            <a:solidFill>
              <a:srgbClr val="000000"/>
            </a:solidFill>
            <a:ln w="9525">
              <a:noFill/>
              <a:round/>
              <a:headEnd/>
              <a:tailEnd/>
            </a:ln>
          </p:spPr>
          <p:txBody>
            <a:bodyPr/>
            <a:lstStyle/>
            <a:p>
              <a:endParaRPr lang="pt-BR"/>
            </a:p>
          </p:txBody>
        </p:sp>
        <p:sp>
          <p:nvSpPr>
            <p:cNvPr id="40172" name="Freeform 149"/>
            <p:cNvSpPr>
              <a:spLocks/>
            </p:cNvSpPr>
            <p:nvPr/>
          </p:nvSpPr>
          <p:spPr bwMode="auto">
            <a:xfrm>
              <a:off x="2647" y="1184"/>
              <a:ext cx="310" cy="111"/>
            </a:xfrm>
            <a:custGeom>
              <a:avLst/>
              <a:gdLst>
                <a:gd name="T0" fmla="*/ 310 w 310"/>
                <a:gd name="T1" fmla="*/ 14 h 111"/>
                <a:gd name="T2" fmla="*/ 301 w 310"/>
                <a:gd name="T3" fmla="*/ 11 h 111"/>
                <a:gd name="T4" fmla="*/ 290 w 310"/>
                <a:gd name="T5" fmla="*/ 8 h 111"/>
                <a:gd name="T6" fmla="*/ 276 w 310"/>
                <a:gd name="T7" fmla="*/ 5 h 111"/>
                <a:gd name="T8" fmla="*/ 260 w 310"/>
                <a:gd name="T9" fmla="*/ 3 h 111"/>
                <a:gd name="T10" fmla="*/ 241 w 310"/>
                <a:gd name="T11" fmla="*/ 0 h 111"/>
                <a:gd name="T12" fmla="*/ 222 w 310"/>
                <a:gd name="T13" fmla="*/ 0 h 111"/>
                <a:gd name="T14" fmla="*/ 200 w 310"/>
                <a:gd name="T15" fmla="*/ 0 h 111"/>
                <a:gd name="T16" fmla="*/ 178 w 310"/>
                <a:gd name="T17" fmla="*/ 2 h 111"/>
                <a:gd name="T18" fmla="*/ 155 w 310"/>
                <a:gd name="T19" fmla="*/ 6 h 111"/>
                <a:gd name="T20" fmla="*/ 131 w 310"/>
                <a:gd name="T21" fmla="*/ 11 h 111"/>
                <a:gd name="T22" fmla="*/ 108 w 310"/>
                <a:gd name="T23" fmla="*/ 20 h 111"/>
                <a:gd name="T24" fmla="*/ 84 w 310"/>
                <a:gd name="T25" fmla="*/ 32 h 111"/>
                <a:gd name="T26" fmla="*/ 62 w 310"/>
                <a:gd name="T27" fmla="*/ 46 h 111"/>
                <a:gd name="T28" fmla="*/ 40 w 310"/>
                <a:gd name="T29" fmla="*/ 64 h 111"/>
                <a:gd name="T30" fmla="*/ 19 w 310"/>
                <a:gd name="T31" fmla="*/ 85 h 111"/>
                <a:gd name="T32" fmla="*/ 0 w 310"/>
                <a:gd name="T33" fmla="*/ 111 h 111"/>
                <a:gd name="T34" fmla="*/ 9 w 310"/>
                <a:gd name="T35" fmla="*/ 104 h 111"/>
                <a:gd name="T36" fmla="*/ 19 w 310"/>
                <a:gd name="T37" fmla="*/ 95 h 111"/>
                <a:gd name="T38" fmla="*/ 29 w 310"/>
                <a:gd name="T39" fmla="*/ 86 h 111"/>
                <a:gd name="T40" fmla="*/ 40 w 310"/>
                <a:gd name="T41" fmla="*/ 76 h 111"/>
                <a:gd name="T42" fmla="*/ 53 w 310"/>
                <a:gd name="T43" fmla="*/ 66 h 111"/>
                <a:gd name="T44" fmla="*/ 66 w 310"/>
                <a:gd name="T45" fmla="*/ 56 h 111"/>
                <a:gd name="T46" fmla="*/ 81 w 310"/>
                <a:gd name="T47" fmla="*/ 47 h 111"/>
                <a:gd name="T48" fmla="*/ 97 w 310"/>
                <a:gd name="T49" fmla="*/ 38 h 111"/>
                <a:gd name="T50" fmla="*/ 116 w 310"/>
                <a:gd name="T51" fmla="*/ 30 h 111"/>
                <a:gd name="T52" fmla="*/ 136 w 310"/>
                <a:gd name="T53" fmla="*/ 22 h 111"/>
                <a:gd name="T54" fmla="*/ 158 w 310"/>
                <a:gd name="T55" fmla="*/ 17 h 111"/>
                <a:gd name="T56" fmla="*/ 183 w 310"/>
                <a:gd name="T57" fmla="*/ 12 h 111"/>
                <a:gd name="T58" fmla="*/ 211 w 310"/>
                <a:gd name="T59" fmla="*/ 9 h 111"/>
                <a:gd name="T60" fmla="*/ 241 w 310"/>
                <a:gd name="T61" fmla="*/ 9 h 111"/>
                <a:gd name="T62" fmla="*/ 273 w 310"/>
                <a:gd name="T63" fmla="*/ 10 h 111"/>
                <a:gd name="T64" fmla="*/ 310 w 310"/>
                <a:gd name="T65" fmla="*/ 14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
                <a:gd name="T100" fmla="*/ 0 h 111"/>
                <a:gd name="T101" fmla="*/ 310 w 31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 h="111">
                  <a:moveTo>
                    <a:pt x="310" y="14"/>
                  </a:moveTo>
                  <a:lnTo>
                    <a:pt x="301" y="11"/>
                  </a:lnTo>
                  <a:lnTo>
                    <a:pt x="290" y="8"/>
                  </a:lnTo>
                  <a:lnTo>
                    <a:pt x="276" y="5"/>
                  </a:lnTo>
                  <a:lnTo>
                    <a:pt x="260" y="3"/>
                  </a:lnTo>
                  <a:lnTo>
                    <a:pt x="241" y="0"/>
                  </a:lnTo>
                  <a:lnTo>
                    <a:pt x="222" y="0"/>
                  </a:lnTo>
                  <a:lnTo>
                    <a:pt x="200" y="0"/>
                  </a:lnTo>
                  <a:lnTo>
                    <a:pt x="178" y="2"/>
                  </a:lnTo>
                  <a:lnTo>
                    <a:pt x="155" y="6"/>
                  </a:lnTo>
                  <a:lnTo>
                    <a:pt x="131" y="11"/>
                  </a:lnTo>
                  <a:lnTo>
                    <a:pt x="108" y="20"/>
                  </a:lnTo>
                  <a:lnTo>
                    <a:pt x="84" y="32"/>
                  </a:lnTo>
                  <a:lnTo>
                    <a:pt x="62" y="46"/>
                  </a:lnTo>
                  <a:lnTo>
                    <a:pt x="40" y="64"/>
                  </a:lnTo>
                  <a:lnTo>
                    <a:pt x="19" y="85"/>
                  </a:lnTo>
                  <a:lnTo>
                    <a:pt x="0" y="111"/>
                  </a:lnTo>
                  <a:lnTo>
                    <a:pt x="9" y="104"/>
                  </a:lnTo>
                  <a:lnTo>
                    <a:pt x="19" y="95"/>
                  </a:lnTo>
                  <a:lnTo>
                    <a:pt x="29" y="86"/>
                  </a:lnTo>
                  <a:lnTo>
                    <a:pt x="40" y="76"/>
                  </a:lnTo>
                  <a:lnTo>
                    <a:pt x="53" y="66"/>
                  </a:lnTo>
                  <a:lnTo>
                    <a:pt x="66" y="56"/>
                  </a:lnTo>
                  <a:lnTo>
                    <a:pt x="81" y="47"/>
                  </a:lnTo>
                  <a:lnTo>
                    <a:pt x="97" y="38"/>
                  </a:lnTo>
                  <a:lnTo>
                    <a:pt x="116" y="30"/>
                  </a:lnTo>
                  <a:lnTo>
                    <a:pt x="136" y="22"/>
                  </a:lnTo>
                  <a:lnTo>
                    <a:pt x="158" y="17"/>
                  </a:lnTo>
                  <a:lnTo>
                    <a:pt x="183" y="12"/>
                  </a:lnTo>
                  <a:lnTo>
                    <a:pt x="211" y="9"/>
                  </a:lnTo>
                  <a:lnTo>
                    <a:pt x="241" y="9"/>
                  </a:lnTo>
                  <a:lnTo>
                    <a:pt x="273" y="10"/>
                  </a:lnTo>
                  <a:lnTo>
                    <a:pt x="310" y="14"/>
                  </a:lnTo>
                  <a:close/>
                </a:path>
              </a:pathLst>
            </a:custGeom>
            <a:solidFill>
              <a:srgbClr val="000000"/>
            </a:solidFill>
            <a:ln w="9525">
              <a:noFill/>
              <a:round/>
              <a:headEnd/>
              <a:tailEnd/>
            </a:ln>
          </p:spPr>
          <p:txBody>
            <a:bodyPr/>
            <a:lstStyle/>
            <a:p>
              <a:endParaRPr lang="pt-BR"/>
            </a:p>
          </p:txBody>
        </p:sp>
        <p:sp>
          <p:nvSpPr>
            <p:cNvPr id="40173" name="Freeform 150"/>
            <p:cNvSpPr>
              <a:spLocks/>
            </p:cNvSpPr>
            <p:nvPr/>
          </p:nvSpPr>
          <p:spPr bwMode="auto">
            <a:xfrm>
              <a:off x="2638" y="1111"/>
              <a:ext cx="311" cy="140"/>
            </a:xfrm>
            <a:custGeom>
              <a:avLst/>
              <a:gdLst>
                <a:gd name="T0" fmla="*/ 311 w 311"/>
                <a:gd name="T1" fmla="*/ 64 h 140"/>
                <a:gd name="T2" fmla="*/ 309 w 311"/>
                <a:gd name="T3" fmla="*/ 53 h 140"/>
                <a:gd name="T4" fmla="*/ 304 w 311"/>
                <a:gd name="T5" fmla="*/ 43 h 140"/>
                <a:gd name="T6" fmla="*/ 295 w 311"/>
                <a:gd name="T7" fmla="*/ 33 h 140"/>
                <a:gd name="T8" fmla="*/ 284 w 311"/>
                <a:gd name="T9" fmla="*/ 23 h 140"/>
                <a:gd name="T10" fmla="*/ 270 w 311"/>
                <a:gd name="T11" fmla="*/ 15 h 140"/>
                <a:gd name="T12" fmla="*/ 255 w 311"/>
                <a:gd name="T13" fmla="*/ 8 h 140"/>
                <a:gd name="T14" fmla="*/ 238 w 311"/>
                <a:gd name="T15" fmla="*/ 4 h 140"/>
                <a:gd name="T16" fmla="*/ 220 w 311"/>
                <a:gd name="T17" fmla="*/ 1 h 140"/>
                <a:gd name="T18" fmla="*/ 209 w 311"/>
                <a:gd name="T19" fmla="*/ 0 h 140"/>
                <a:gd name="T20" fmla="*/ 198 w 311"/>
                <a:gd name="T21" fmla="*/ 0 h 140"/>
                <a:gd name="T22" fmla="*/ 185 w 311"/>
                <a:gd name="T23" fmla="*/ 1 h 140"/>
                <a:gd name="T24" fmla="*/ 170 w 311"/>
                <a:gd name="T25" fmla="*/ 3 h 140"/>
                <a:gd name="T26" fmla="*/ 155 w 311"/>
                <a:gd name="T27" fmla="*/ 5 h 140"/>
                <a:gd name="T28" fmla="*/ 138 w 311"/>
                <a:gd name="T29" fmla="*/ 8 h 140"/>
                <a:gd name="T30" fmla="*/ 122 w 311"/>
                <a:gd name="T31" fmla="*/ 13 h 140"/>
                <a:gd name="T32" fmla="*/ 106 w 311"/>
                <a:gd name="T33" fmla="*/ 19 h 140"/>
                <a:gd name="T34" fmla="*/ 89 w 311"/>
                <a:gd name="T35" fmla="*/ 27 h 140"/>
                <a:gd name="T36" fmla="*/ 73 w 311"/>
                <a:gd name="T37" fmla="*/ 37 h 140"/>
                <a:gd name="T38" fmla="*/ 58 w 311"/>
                <a:gd name="T39" fmla="*/ 48 h 140"/>
                <a:gd name="T40" fmla="*/ 43 w 311"/>
                <a:gd name="T41" fmla="*/ 62 h 140"/>
                <a:gd name="T42" fmla="*/ 30 w 311"/>
                <a:gd name="T43" fmla="*/ 77 h 140"/>
                <a:gd name="T44" fmla="*/ 18 w 311"/>
                <a:gd name="T45" fmla="*/ 96 h 140"/>
                <a:gd name="T46" fmla="*/ 8 w 311"/>
                <a:gd name="T47" fmla="*/ 117 h 140"/>
                <a:gd name="T48" fmla="*/ 0 w 311"/>
                <a:gd name="T49" fmla="*/ 140 h 140"/>
                <a:gd name="T50" fmla="*/ 5 w 311"/>
                <a:gd name="T51" fmla="*/ 129 h 140"/>
                <a:gd name="T52" fmla="*/ 12 w 311"/>
                <a:gd name="T53" fmla="*/ 118 h 140"/>
                <a:gd name="T54" fmla="*/ 20 w 311"/>
                <a:gd name="T55" fmla="*/ 106 h 140"/>
                <a:gd name="T56" fmla="*/ 28 w 311"/>
                <a:gd name="T57" fmla="*/ 94 h 140"/>
                <a:gd name="T58" fmla="*/ 38 w 311"/>
                <a:gd name="T59" fmla="*/ 83 h 140"/>
                <a:gd name="T60" fmla="*/ 49 w 311"/>
                <a:gd name="T61" fmla="*/ 72 h 140"/>
                <a:gd name="T62" fmla="*/ 60 w 311"/>
                <a:gd name="T63" fmla="*/ 61 h 140"/>
                <a:gd name="T64" fmla="*/ 72 w 311"/>
                <a:gd name="T65" fmla="*/ 50 h 140"/>
                <a:gd name="T66" fmla="*/ 86 w 311"/>
                <a:gd name="T67" fmla="*/ 41 h 140"/>
                <a:gd name="T68" fmla="*/ 101 w 311"/>
                <a:gd name="T69" fmla="*/ 33 h 140"/>
                <a:gd name="T70" fmla="*/ 117 w 311"/>
                <a:gd name="T71" fmla="*/ 25 h 140"/>
                <a:gd name="T72" fmla="*/ 134 w 311"/>
                <a:gd name="T73" fmla="*/ 19 h 140"/>
                <a:gd name="T74" fmla="*/ 153 w 311"/>
                <a:gd name="T75" fmla="*/ 15 h 140"/>
                <a:gd name="T76" fmla="*/ 173 w 311"/>
                <a:gd name="T77" fmla="*/ 12 h 140"/>
                <a:gd name="T78" fmla="*/ 194 w 311"/>
                <a:gd name="T79" fmla="*/ 11 h 140"/>
                <a:gd name="T80" fmla="*/ 217 w 311"/>
                <a:gd name="T81" fmla="*/ 12 h 140"/>
                <a:gd name="T82" fmla="*/ 224 w 311"/>
                <a:gd name="T83" fmla="*/ 13 h 140"/>
                <a:gd name="T84" fmla="*/ 231 w 311"/>
                <a:gd name="T85" fmla="*/ 14 h 140"/>
                <a:gd name="T86" fmla="*/ 238 w 311"/>
                <a:gd name="T87" fmla="*/ 16 h 140"/>
                <a:gd name="T88" fmla="*/ 244 w 311"/>
                <a:gd name="T89" fmla="*/ 18 h 140"/>
                <a:gd name="T90" fmla="*/ 251 w 311"/>
                <a:gd name="T91" fmla="*/ 20 h 140"/>
                <a:gd name="T92" fmla="*/ 258 w 311"/>
                <a:gd name="T93" fmla="*/ 23 h 140"/>
                <a:gd name="T94" fmla="*/ 265 w 311"/>
                <a:gd name="T95" fmla="*/ 26 h 140"/>
                <a:gd name="T96" fmla="*/ 272 w 311"/>
                <a:gd name="T97" fmla="*/ 29 h 140"/>
                <a:gd name="T98" fmla="*/ 278 w 311"/>
                <a:gd name="T99" fmla="*/ 32 h 140"/>
                <a:gd name="T100" fmla="*/ 284 w 311"/>
                <a:gd name="T101" fmla="*/ 36 h 140"/>
                <a:gd name="T102" fmla="*/ 289 w 311"/>
                <a:gd name="T103" fmla="*/ 40 h 140"/>
                <a:gd name="T104" fmla="*/ 295 w 311"/>
                <a:gd name="T105" fmla="*/ 44 h 140"/>
                <a:gd name="T106" fmla="*/ 300 w 311"/>
                <a:gd name="T107" fmla="*/ 49 h 140"/>
                <a:gd name="T108" fmla="*/ 304 w 311"/>
                <a:gd name="T109" fmla="*/ 54 h 140"/>
                <a:gd name="T110" fmla="*/ 308 w 311"/>
                <a:gd name="T111" fmla="*/ 59 h 140"/>
                <a:gd name="T112" fmla="*/ 311 w 311"/>
                <a:gd name="T113" fmla="*/ 64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140"/>
                <a:gd name="T173" fmla="*/ 311 w 311"/>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140">
                  <a:moveTo>
                    <a:pt x="311" y="64"/>
                  </a:moveTo>
                  <a:lnTo>
                    <a:pt x="309" y="53"/>
                  </a:lnTo>
                  <a:lnTo>
                    <a:pt x="304" y="43"/>
                  </a:lnTo>
                  <a:lnTo>
                    <a:pt x="295" y="33"/>
                  </a:lnTo>
                  <a:lnTo>
                    <a:pt x="284" y="23"/>
                  </a:lnTo>
                  <a:lnTo>
                    <a:pt x="270" y="15"/>
                  </a:lnTo>
                  <a:lnTo>
                    <a:pt x="255" y="8"/>
                  </a:lnTo>
                  <a:lnTo>
                    <a:pt x="238" y="4"/>
                  </a:lnTo>
                  <a:lnTo>
                    <a:pt x="220" y="1"/>
                  </a:lnTo>
                  <a:lnTo>
                    <a:pt x="209" y="0"/>
                  </a:lnTo>
                  <a:lnTo>
                    <a:pt x="198" y="0"/>
                  </a:lnTo>
                  <a:lnTo>
                    <a:pt x="185" y="1"/>
                  </a:lnTo>
                  <a:lnTo>
                    <a:pt x="170" y="3"/>
                  </a:lnTo>
                  <a:lnTo>
                    <a:pt x="155" y="5"/>
                  </a:lnTo>
                  <a:lnTo>
                    <a:pt x="138" y="8"/>
                  </a:lnTo>
                  <a:lnTo>
                    <a:pt x="122" y="13"/>
                  </a:lnTo>
                  <a:lnTo>
                    <a:pt x="106" y="19"/>
                  </a:lnTo>
                  <a:lnTo>
                    <a:pt x="89" y="27"/>
                  </a:lnTo>
                  <a:lnTo>
                    <a:pt x="73" y="37"/>
                  </a:lnTo>
                  <a:lnTo>
                    <a:pt x="58" y="48"/>
                  </a:lnTo>
                  <a:lnTo>
                    <a:pt x="43" y="62"/>
                  </a:lnTo>
                  <a:lnTo>
                    <a:pt x="30" y="77"/>
                  </a:lnTo>
                  <a:lnTo>
                    <a:pt x="18" y="96"/>
                  </a:lnTo>
                  <a:lnTo>
                    <a:pt x="8" y="117"/>
                  </a:lnTo>
                  <a:lnTo>
                    <a:pt x="0" y="140"/>
                  </a:lnTo>
                  <a:lnTo>
                    <a:pt x="5" y="129"/>
                  </a:lnTo>
                  <a:lnTo>
                    <a:pt x="12" y="118"/>
                  </a:lnTo>
                  <a:lnTo>
                    <a:pt x="20" y="106"/>
                  </a:lnTo>
                  <a:lnTo>
                    <a:pt x="28" y="94"/>
                  </a:lnTo>
                  <a:lnTo>
                    <a:pt x="38" y="83"/>
                  </a:lnTo>
                  <a:lnTo>
                    <a:pt x="49" y="72"/>
                  </a:lnTo>
                  <a:lnTo>
                    <a:pt x="60" y="61"/>
                  </a:lnTo>
                  <a:lnTo>
                    <a:pt x="72" y="50"/>
                  </a:lnTo>
                  <a:lnTo>
                    <a:pt x="86" y="41"/>
                  </a:lnTo>
                  <a:lnTo>
                    <a:pt x="101" y="33"/>
                  </a:lnTo>
                  <a:lnTo>
                    <a:pt x="117" y="25"/>
                  </a:lnTo>
                  <a:lnTo>
                    <a:pt x="134" y="19"/>
                  </a:lnTo>
                  <a:lnTo>
                    <a:pt x="153" y="15"/>
                  </a:lnTo>
                  <a:lnTo>
                    <a:pt x="173" y="12"/>
                  </a:lnTo>
                  <a:lnTo>
                    <a:pt x="194" y="11"/>
                  </a:lnTo>
                  <a:lnTo>
                    <a:pt x="217" y="12"/>
                  </a:lnTo>
                  <a:lnTo>
                    <a:pt x="224" y="13"/>
                  </a:lnTo>
                  <a:lnTo>
                    <a:pt x="231" y="14"/>
                  </a:lnTo>
                  <a:lnTo>
                    <a:pt x="238" y="16"/>
                  </a:lnTo>
                  <a:lnTo>
                    <a:pt x="244" y="18"/>
                  </a:lnTo>
                  <a:lnTo>
                    <a:pt x="251" y="20"/>
                  </a:lnTo>
                  <a:lnTo>
                    <a:pt x="258" y="23"/>
                  </a:lnTo>
                  <a:lnTo>
                    <a:pt x="265" y="26"/>
                  </a:lnTo>
                  <a:lnTo>
                    <a:pt x="272" y="29"/>
                  </a:lnTo>
                  <a:lnTo>
                    <a:pt x="278" y="32"/>
                  </a:lnTo>
                  <a:lnTo>
                    <a:pt x="284" y="36"/>
                  </a:lnTo>
                  <a:lnTo>
                    <a:pt x="289" y="40"/>
                  </a:lnTo>
                  <a:lnTo>
                    <a:pt x="295" y="44"/>
                  </a:lnTo>
                  <a:lnTo>
                    <a:pt x="300" y="49"/>
                  </a:lnTo>
                  <a:lnTo>
                    <a:pt x="304" y="54"/>
                  </a:lnTo>
                  <a:lnTo>
                    <a:pt x="308" y="59"/>
                  </a:lnTo>
                  <a:lnTo>
                    <a:pt x="311" y="64"/>
                  </a:lnTo>
                  <a:close/>
                </a:path>
              </a:pathLst>
            </a:custGeom>
            <a:solidFill>
              <a:srgbClr val="000000"/>
            </a:solidFill>
            <a:ln w="9525">
              <a:noFill/>
              <a:round/>
              <a:headEnd/>
              <a:tailEnd/>
            </a:ln>
          </p:spPr>
          <p:txBody>
            <a:bodyPr/>
            <a:lstStyle/>
            <a:p>
              <a:endParaRPr lang="pt-BR"/>
            </a:p>
          </p:txBody>
        </p:sp>
        <p:sp>
          <p:nvSpPr>
            <p:cNvPr id="40174" name="Freeform 151"/>
            <p:cNvSpPr>
              <a:spLocks/>
            </p:cNvSpPr>
            <p:nvPr/>
          </p:nvSpPr>
          <p:spPr bwMode="auto">
            <a:xfrm>
              <a:off x="2684" y="1008"/>
              <a:ext cx="378" cy="166"/>
            </a:xfrm>
            <a:custGeom>
              <a:avLst/>
              <a:gdLst>
                <a:gd name="T0" fmla="*/ 300 w 378"/>
                <a:gd name="T1" fmla="*/ 159 h 166"/>
                <a:gd name="T2" fmla="*/ 315 w 378"/>
                <a:gd name="T3" fmla="*/ 141 h 166"/>
                <a:gd name="T4" fmla="*/ 333 w 378"/>
                <a:gd name="T5" fmla="*/ 118 h 166"/>
                <a:gd name="T6" fmla="*/ 349 w 378"/>
                <a:gd name="T7" fmla="*/ 93 h 166"/>
                <a:gd name="T8" fmla="*/ 347 w 378"/>
                <a:gd name="T9" fmla="*/ 79 h 166"/>
                <a:gd name="T10" fmla="*/ 314 w 378"/>
                <a:gd name="T11" fmla="*/ 74 h 166"/>
                <a:gd name="T12" fmla="*/ 268 w 378"/>
                <a:gd name="T13" fmla="*/ 65 h 166"/>
                <a:gd name="T14" fmla="*/ 213 w 378"/>
                <a:gd name="T15" fmla="*/ 53 h 166"/>
                <a:gd name="T16" fmla="*/ 156 w 378"/>
                <a:gd name="T17" fmla="*/ 39 h 166"/>
                <a:gd name="T18" fmla="*/ 100 w 378"/>
                <a:gd name="T19" fmla="*/ 26 h 166"/>
                <a:gd name="T20" fmla="*/ 50 w 378"/>
                <a:gd name="T21" fmla="*/ 14 h 166"/>
                <a:gd name="T22" fmla="*/ 13 w 378"/>
                <a:gd name="T23" fmla="*/ 4 h 166"/>
                <a:gd name="T24" fmla="*/ 5 w 378"/>
                <a:gd name="T25" fmla="*/ 0 h 166"/>
                <a:gd name="T26" fmla="*/ 18 w 378"/>
                <a:gd name="T27" fmla="*/ 1 h 166"/>
                <a:gd name="T28" fmla="*/ 36 w 378"/>
                <a:gd name="T29" fmla="*/ 4 h 166"/>
                <a:gd name="T30" fmla="*/ 57 w 378"/>
                <a:gd name="T31" fmla="*/ 8 h 166"/>
                <a:gd name="T32" fmla="*/ 81 w 378"/>
                <a:gd name="T33" fmla="*/ 12 h 166"/>
                <a:gd name="T34" fmla="*/ 108 w 378"/>
                <a:gd name="T35" fmla="*/ 17 h 166"/>
                <a:gd name="T36" fmla="*/ 136 w 378"/>
                <a:gd name="T37" fmla="*/ 23 h 166"/>
                <a:gd name="T38" fmla="*/ 166 w 378"/>
                <a:gd name="T39" fmla="*/ 30 h 166"/>
                <a:gd name="T40" fmla="*/ 196 w 378"/>
                <a:gd name="T41" fmla="*/ 36 h 166"/>
                <a:gd name="T42" fmla="*/ 226 w 378"/>
                <a:gd name="T43" fmla="*/ 42 h 166"/>
                <a:gd name="T44" fmla="*/ 255 w 378"/>
                <a:gd name="T45" fmla="*/ 47 h 166"/>
                <a:gd name="T46" fmla="*/ 283 w 378"/>
                <a:gd name="T47" fmla="*/ 53 h 166"/>
                <a:gd name="T48" fmla="*/ 309 w 378"/>
                <a:gd name="T49" fmla="*/ 58 h 166"/>
                <a:gd name="T50" fmla="*/ 333 w 378"/>
                <a:gd name="T51" fmla="*/ 61 h 166"/>
                <a:gd name="T52" fmla="*/ 353 w 378"/>
                <a:gd name="T53" fmla="*/ 64 h 166"/>
                <a:gd name="T54" fmla="*/ 371 w 378"/>
                <a:gd name="T55" fmla="*/ 66 h 166"/>
                <a:gd name="T56" fmla="*/ 375 w 378"/>
                <a:gd name="T57" fmla="*/ 76 h 166"/>
                <a:gd name="T58" fmla="*/ 361 w 378"/>
                <a:gd name="T59" fmla="*/ 99 h 166"/>
                <a:gd name="T60" fmla="*/ 338 w 378"/>
                <a:gd name="T61" fmla="*/ 126 h 166"/>
                <a:gd name="T62" fmla="*/ 310 w 378"/>
                <a:gd name="T63" fmla="*/ 153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6"/>
                <a:gd name="T98" fmla="*/ 378 w 37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6">
                  <a:moveTo>
                    <a:pt x="294" y="166"/>
                  </a:moveTo>
                  <a:lnTo>
                    <a:pt x="300" y="159"/>
                  </a:lnTo>
                  <a:lnTo>
                    <a:pt x="307" y="151"/>
                  </a:lnTo>
                  <a:lnTo>
                    <a:pt x="315" y="141"/>
                  </a:lnTo>
                  <a:lnTo>
                    <a:pt x="323" y="130"/>
                  </a:lnTo>
                  <a:lnTo>
                    <a:pt x="333" y="118"/>
                  </a:lnTo>
                  <a:lnTo>
                    <a:pt x="341" y="106"/>
                  </a:lnTo>
                  <a:lnTo>
                    <a:pt x="349" y="93"/>
                  </a:lnTo>
                  <a:lnTo>
                    <a:pt x="357" y="80"/>
                  </a:lnTo>
                  <a:lnTo>
                    <a:pt x="347" y="79"/>
                  </a:lnTo>
                  <a:lnTo>
                    <a:pt x="333" y="77"/>
                  </a:lnTo>
                  <a:lnTo>
                    <a:pt x="314" y="74"/>
                  </a:lnTo>
                  <a:lnTo>
                    <a:pt x="292" y="70"/>
                  </a:lnTo>
                  <a:lnTo>
                    <a:pt x="268" y="65"/>
                  </a:lnTo>
                  <a:lnTo>
                    <a:pt x="242" y="59"/>
                  </a:lnTo>
                  <a:lnTo>
                    <a:pt x="213" y="53"/>
                  </a:lnTo>
                  <a:lnTo>
                    <a:pt x="185" y="46"/>
                  </a:lnTo>
                  <a:lnTo>
                    <a:pt x="156" y="39"/>
                  </a:lnTo>
                  <a:lnTo>
                    <a:pt x="128" y="32"/>
                  </a:lnTo>
                  <a:lnTo>
                    <a:pt x="100" y="26"/>
                  </a:lnTo>
                  <a:lnTo>
                    <a:pt x="74" y="20"/>
                  </a:lnTo>
                  <a:lnTo>
                    <a:pt x="50" y="14"/>
                  </a:lnTo>
                  <a:lnTo>
                    <a:pt x="30" y="8"/>
                  </a:lnTo>
                  <a:lnTo>
                    <a:pt x="13" y="4"/>
                  </a:lnTo>
                  <a:lnTo>
                    <a:pt x="0" y="0"/>
                  </a:lnTo>
                  <a:lnTo>
                    <a:pt x="5" y="0"/>
                  </a:lnTo>
                  <a:lnTo>
                    <a:pt x="11" y="1"/>
                  </a:lnTo>
                  <a:lnTo>
                    <a:pt x="18" y="1"/>
                  </a:lnTo>
                  <a:lnTo>
                    <a:pt x="27" y="2"/>
                  </a:lnTo>
                  <a:lnTo>
                    <a:pt x="36" y="4"/>
                  </a:lnTo>
                  <a:lnTo>
                    <a:pt x="46" y="6"/>
                  </a:lnTo>
                  <a:lnTo>
                    <a:pt x="57" y="8"/>
                  </a:lnTo>
                  <a:lnTo>
                    <a:pt x="69" y="10"/>
                  </a:lnTo>
                  <a:lnTo>
                    <a:pt x="81" y="12"/>
                  </a:lnTo>
                  <a:lnTo>
                    <a:pt x="94" y="15"/>
                  </a:lnTo>
                  <a:lnTo>
                    <a:pt x="108" y="17"/>
                  </a:lnTo>
                  <a:lnTo>
                    <a:pt x="122" y="20"/>
                  </a:lnTo>
                  <a:lnTo>
                    <a:pt x="136" y="23"/>
                  </a:lnTo>
                  <a:lnTo>
                    <a:pt x="151" y="27"/>
                  </a:lnTo>
                  <a:lnTo>
                    <a:pt x="166" y="30"/>
                  </a:lnTo>
                  <a:lnTo>
                    <a:pt x="181" y="32"/>
                  </a:lnTo>
                  <a:lnTo>
                    <a:pt x="196" y="36"/>
                  </a:lnTo>
                  <a:lnTo>
                    <a:pt x="211" y="39"/>
                  </a:lnTo>
                  <a:lnTo>
                    <a:pt x="226" y="42"/>
                  </a:lnTo>
                  <a:lnTo>
                    <a:pt x="240" y="45"/>
                  </a:lnTo>
                  <a:lnTo>
                    <a:pt x="255" y="47"/>
                  </a:lnTo>
                  <a:lnTo>
                    <a:pt x="269" y="50"/>
                  </a:lnTo>
                  <a:lnTo>
                    <a:pt x="283" y="53"/>
                  </a:lnTo>
                  <a:lnTo>
                    <a:pt x="296" y="55"/>
                  </a:lnTo>
                  <a:lnTo>
                    <a:pt x="309" y="58"/>
                  </a:lnTo>
                  <a:lnTo>
                    <a:pt x="321" y="59"/>
                  </a:lnTo>
                  <a:lnTo>
                    <a:pt x="333" y="61"/>
                  </a:lnTo>
                  <a:lnTo>
                    <a:pt x="344" y="63"/>
                  </a:lnTo>
                  <a:lnTo>
                    <a:pt x="353" y="64"/>
                  </a:lnTo>
                  <a:lnTo>
                    <a:pt x="363" y="65"/>
                  </a:lnTo>
                  <a:lnTo>
                    <a:pt x="371" y="66"/>
                  </a:lnTo>
                  <a:lnTo>
                    <a:pt x="378" y="66"/>
                  </a:lnTo>
                  <a:lnTo>
                    <a:pt x="375" y="76"/>
                  </a:lnTo>
                  <a:lnTo>
                    <a:pt x="369" y="87"/>
                  </a:lnTo>
                  <a:lnTo>
                    <a:pt x="361" y="99"/>
                  </a:lnTo>
                  <a:lnTo>
                    <a:pt x="351" y="112"/>
                  </a:lnTo>
                  <a:lnTo>
                    <a:pt x="338" y="126"/>
                  </a:lnTo>
                  <a:lnTo>
                    <a:pt x="325" y="140"/>
                  </a:lnTo>
                  <a:lnTo>
                    <a:pt x="310" y="153"/>
                  </a:lnTo>
                  <a:lnTo>
                    <a:pt x="294" y="166"/>
                  </a:lnTo>
                  <a:close/>
                </a:path>
              </a:pathLst>
            </a:custGeom>
            <a:solidFill>
              <a:srgbClr val="000000"/>
            </a:solidFill>
            <a:ln w="9525">
              <a:noFill/>
              <a:round/>
              <a:headEnd/>
              <a:tailEnd/>
            </a:ln>
          </p:spPr>
          <p:txBody>
            <a:bodyPr/>
            <a:lstStyle/>
            <a:p>
              <a:endParaRPr lang="pt-BR"/>
            </a:p>
          </p:txBody>
        </p:sp>
        <p:sp>
          <p:nvSpPr>
            <p:cNvPr id="40175" name="Freeform 152"/>
            <p:cNvSpPr>
              <a:spLocks/>
            </p:cNvSpPr>
            <p:nvPr/>
          </p:nvSpPr>
          <p:spPr bwMode="auto">
            <a:xfrm>
              <a:off x="2481" y="1023"/>
              <a:ext cx="200" cy="288"/>
            </a:xfrm>
            <a:custGeom>
              <a:avLst/>
              <a:gdLst>
                <a:gd name="T0" fmla="*/ 195 w 200"/>
                <a:gd name="T1" fmla="*/ 5 h 288"/>
                <a:gd name="T2" fmla="*/ 178 w 200"/>
                <a:gd name="T3" fmla="*/ 27 h 288"/>
                <a:gd name="T4" fmla="*/ 155 w 200"/>
                <a:gd name="T5" fmla="*/ 58 h 288"/>
                <a:gd name="T6" fmla="*/ 127 w 200"/>
                <a:gd name="T7" fmla="*/ 97 h 288"/>
                <a:gd name="T8" fmla="*/ 97 w 200"/>
                <a:gd name="T9" fmla="*/ 139 h 288"/>
                <a:gd name="T10" fmla="*/ 67 w 200"/>
                <a:gd name="T11" fmla="*/ 180 h 288"/>
                <a:gd name="T12" fmla="*/ 41 w 200"/>
                <a:gd name="T13" fmla="*/ 219 h 288"/>
                <a:gd name="T14" fmla="*/ 22 w 200"/>
                <a:gd name="T15" fmla="*/ 250 h 288"/>
                <a:gd name="T16" fmla="*/ 18 w 200"/>
                <a:gd name="T17" fmla="*/ 263 h 288"/>
                <a:gd name="T18" fmla="*/ 29 w 200"/>
                <a:gd name="T19" fmla="*/ 267 h 288"/>
                <a:gd name="T20" fmla="*/ 44 w 200"/>
                <a:gd name="T21" fmla="*/ 270 h 288"/>
                <a:gd name="T22" fmla="*/ 62 w 200"/>
                <a:gd name="T23" fmla="*/ 272 h 288"/>
                <a:gd name="T24" fmla="*/ 80 w 200"/>
                <a:gd name="T25" fmla="*/ 274 h 288"/>
                <a:gd name="T26" fmla="*/ 99 w 200"/>
                <a:gd name="T27" fmla="*/ 276 h 288"/>
                <a:gd name="T28" fmla="*/ 117 w 200"/>
                <a:gd name="T29" fmla="*/ 277 h 288"/>
                <a:gd name="T30" fmla="*/ 132 w 200"/>
                <a:gd name="T31" fmla="*/ 277 h 288"/>
                <a:gd name="T32" fmla="*/ 134 w 200"/>
                <a:gd name="T33" fmla="*/ 280 h 288"/>
                <a:gd name="T34" fmla="*/ 120 w 200"/>
                <a:gd name="T35" fmla="*/ 284 h 288"/>
                <a:gd name="T36" fmla="*/ 104 w 200"/>
                <a:gd name="T37" fmla="*/ 286 h 288"/>
                <a:gd name="T38" fmla="*/ 85 w 200"/>
                <a:gd name="T39" fmla="*/ 288 h 288"/>
                <a:gd name="T40" fmla="*/ 65 w 200"/>
                <a:gd name="T41" fmla="*/ 287 h 288"/>
                <a:gd name="T42" fmla="*/ 45 w 200"/>
                <a:gd name="T43" fmla="*/ 284 h 288"/>
                <a:gd name="T44" fmla="*/ 25 w 200"/>
                <a:gd name="T45" fmla="*/ 279 h 288"/>
                <a:gd name="T46" fmla="*/ 8 w 200"/>
                <a:gd name="T47" fmla="*/ 271 h 288"/>
                <a:gd name="T48" fmla="*/ 4 w 200"/>
                <a:gd name="T49" fmla="*/ 258 h 288"/>
                <a:gd name="T50" fmla="*/ 18 w 200"/>
                <a:gd name="T51" fmla="*/ 232 h 288"/>
                <a:gd name="T52" fmla="*/ 39 w 200"/>
                <a:gd name="T53" fmla="*/ 198 h 288"/>
                <a:gd name="T54" fmla="*/ 66 w 200"/>
                <a:gd name="T55" fmla="*/ 159 h 288"/>
                <a:gd name="T56" fmla="*/ 96 w 200"/>
                <a:gd name="T57" fmla="*/ 118 h 288"/>
                <a:gd name="T58" fmla="*/ 127 w 200"/>
                <a:gd name="T59" fmla="*/ 77 h 288"/>
                <a:gd name="T60" fmla="*/ 158 w 200"/>
                <a:gd name="T61" fmla="*/ 40 h 288"/>
                <a:gd name="T62" fmla="*/ 187 w 200"/>
                <a:gd name="T63" fmla="*/ 11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88"/>
                <a:gd name="T98" fmla="*/ 200 w 200"/>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88">
                  <a:moveTo>
                    <a:pt x="200" y="0"/>
                  </a:moveTo>
                  <a:lnTo>
                    <a:pt x="195" y="5"/>
                  </a:lnTo>
                  <a:lnTo>
                    <a:pt x="188" y="15"/>
                  </a:lnTo>
                  <a:lnTo>
                    <a:pt x="178" y="27"/>
                  </a:lnTo>
                  <a:lnTo>
                    <a:pt x="168" y="41"/>
                  </a:lnTo>
                  <a:lnTo>
                    <a:pt x="155" y="58"/>
                  </a:lnTo>
                  <a:lnTo>
                    <a:pt x="141" y="77"/>
                  </a:lnTo>
                  <a:lnTo>
                    <a:pt x="127" y="97"/>
                  </a:lnTo>
                  <a:lnTo>
                    <a:pt x="112" y="118"/>
                  </a:lnTo>
                  <a:lnTo>
                    <a:pt x="97" y="139"/>
                  </a:lnTo>
                  <a:lnTo>
                    <a:pt x="82" y="160"/>
                  </a:lnTo>
                  <a:lnTo>
                    <a:pt x="67" y="180"/>
                  </a:lnTo>
                  <a:lnTo>
                    <a:pt x="54" y="201"/>
                  </a:lnTo>
                  <a:lnTo>
                    <a:pt x="41" y="219"/>
                  </a:lnTo>
                  <a:lnTo>
                    <a:pt x="31" y="236"/>
                  </a:lnTo>
                  <a:lnTo>
                    <a:pt x="22" y="250"/>
                  </a:lnTo>
                  <a:lnTo>
                    <a:pt x="15" y="262"/>
                  </a:lnTo>
                  <a:lnTo>
                    <a:pt x="18" y="263"/>
                  </a:lnTo>
                  <a:lnTo>
                    <a:pt x="23" y="265"/>
                  </a:lnTo>
                  <a:lnTo>
                    <a:pt x="29" y="267"/>
                  </a:lnTo>
                  <a:lnTo>
                    <a:pt x="37" y="269"/>
                  </a:lnTo>
                  <a:lnTo>
                    <a:pt x="44" y="270"/>
                  </a:lnTo>
                  <a:lnTo>
                    <a:pt x="53" y="271"/>
                  </a:lnTo>
                  <a:lnTo>
                    <a:pt x="62" y="272"/>
                  </a:lnTo>
                  <a:lnTo>
                    <a:pt x="71" y="273"/>
                  </a:lnTo>
                  <a:lnTo>
                    <a:pt x="80" y="274"/>
                  </a:lnTo>
                  <a:lnTo>
                    <a:pt x="90" y="275"/>
                  </a:lnTo>
                  <a:lnTo>
                    <a:pt x="99" y="276"/>
                  </a:lnTo>
                  <a:lnTo>
                    <a:pt x="108" y="276"/>
                  </a:lnTo>
                  <a:lnTo>
                    <a:pt x="117" y="277"/>
                  </a:lnTo>
                  <a:lnTo>
                    <a:pt x="125" y="277"/>
                  </a:lnTo>
                  <a:lnTo>
                    <a:pt x="132" y="277"/>
                  </a:lnTo>
                  <a:lnTo>
                    <a:pt x="139" y="277"/>
                  </a:lnTo>
                  <a:lnTo>
                    <a:pt x="134" y="280"/>
                  </a:lnTo>
                  <a:lnTo>
                    <a:pt x="127" y="282"/>
                  </a:lnTo>
                  <a:lnTo>
                    <a:pt x="120" y="284"/>
                  </a:lnTo>
                  <a:lnTo>
                    <a:pt x="112" y="285"/>
                  </a:lnTo>
                  <a:lnTo>
                    <a:pt x="104" y="286"/>
                  </a:lnTo>
                  <a:lnTo>
                    <a:pt x="94" y="287"/>
                  </a:lnTo>
                  <a:lnTo>
                    <a:pt x="85" y="288"/>
                  </a:lnTo>
                  <a:lnTo>
                    <a:pt x="75" y="288"/>
                  </a:lnTo>
                  <a:lnTo>
                    <a:pt x="65" y="287"/>
                  </a:lnTo>
                  <a:lnTo>
                    <a:pt x="55" y="286"/>
                  </a:lnTo>
                  <a:lnTo>
                    <a:pt x="45" y="284"/>
                  </a:lnTo>
                  <a:lnTo>
                    <a:pt x="35" y="282"/>
                  </a:lnTo>
                  <a:lnTo>
                    <a:pt x="25" y="279"/>
                  </a:lnTo>
                  <a:lnTo>
                    <a:pt x="17" y="276"/>
                  </a:lnTo>
                  <a:lnTo>
                    <a:pt x="8" y="271"/>
                  </a:lnTo>
                  <a:lnTo>
                    <a:pt x="0" y="267"/>
                  </a:lnTo>
                  <a:lnTo>
                    <a:pt x="4" y="258"/>
                  </a:lnTo>
                  <a:lnTo>
                    <a:pt x="10" y="247"/>
                  </a:lnTo>
                  <a:lnTo>
                    <a:pt x="18" y="232"/>
                  </a:lnTo>
                  <a:lnTo>
                    <a:pt x="28" y="216"/>
                  </a:lnTo>
                  <a:lnTo>
                    <a:pt x="39" y="198"/>
                  </a:lnTo>
                  <a:lnTo>
                    <a:pt x="52" y="179"/>
                  </a:lnTo>
                  <a:lnTo>
                    <a:pt x="66" y="159"/>
                  </a:lnTo>
                  <a:lnTo>
                    <a:pt x="80" y="138"/>
                  </a:lnTo>
                  <a:lnTo>
                    <a:pt x="96" y="118"/>
                  </a:lnTo>
                  <a:lnTo>
                    <a:pt x="111" y="97"/>
                  </a:lnTo>
                  <a:lnTo>
                    <a:pt x="127" y="77"/>
                  </a:lnTo>
                  <a:lnTo>
                    <a:pt x="143" y="58"/>
                  </a:lnTo>
                  <a:lnTo>
                    <a:pt x="158" y="40"/>
                  </a:lnTo>
                  <a:lnTo>
                    <a:pt x="173" y="24"/>
                  </a:lnTo>
                  <a:lnTo>
                    <a:pt x="187" y="11"/>
                  </a:lnTo>
                  <a:lnTo>
                    <a:pt x="200" y="0"/>
                  </a:lnTo>
                  <a:close/>
                </a:path>
              </a:pathLst>
            </a:custGeom>
            <a:solidFill>
              <a:srgbClr val="000000"/>
            </a:solidFill>
            <a:ln w="9525">
              <a:noFill/>
              <a:round/>
              <a:headEnd/>
              <a:tailEnd/>
            </a:ln>
          </p:spPr>
          <p:txBody>
            <a:bodyPr/>
            <a:lstStyle/>
            <a:p>
              <a:endParaRPr lang="pt-BR"/>
            </a:p>
          </p:txBody>
        </p:sp>
        <p:sp>
          <p:nvSpPr>
            <p:cNvPr id="40176" name="Freeform 153"/>
            <p:cNvSpPr>
              <a:spLocks/>
            </p:cNvSpPr>
            <p:nvPr/>
          </p:nvSpPr>
          <p:spPr bwMode="auto">
            <a:xfrm>
              <a:off x="2534" y="1138"/>
              <a:ext cx="32" cy="207"/>
            </a:xfrm>
            <a:custGeom>
              <a:avLst/>
              <a:gdLst>
                <a:gd name="T0" fmla="*/ 32 w 32"/>
                <a:gd name="T1" fmla="*/ 0 h 207"/>
                <a:gd name="T2" fmla="*/ 30 w 32"/>
                <a:gd name="T3" fmla="*/ 0 h 207"/>
                <a:gd name="T4" fmla="*/ 28 w 32"/>
                <a:gd name="T5" fmla="*/ 0 h 207"/>
                <a:gd name="T6" fmla="*/ 23 w 32"/>
                <a:gd name="T7" fmla="*/ 0 h 207"/>
                <a:gd name="T8" fmla="*/ 18 w 32"/>
                <a:gd name="T9" fmla="*/ 1 h 207"/>
                <a:gd name="T10" fmla="*/ 13 w 32"/>
                <a:gd name="T11" fmla="*/ 2 h 207"/>
                <a:gd name="T12" fmla="*/ 8 w 32"/>
                <a:gd name="T13" fmla="*/ 3 h 207"/>
                <a:gd name="T14" fmla="*/ 4 w 32"/>
                <a:gd name="T15" fmla="*/ 5 h 207"/>
                <a:gd name="T16" fmla="*/ 2 w 32"/>
                <a:gd name="T17" fmla="*/ 8 h 207"/>
                <a:gd name="T18" fmla="*/ 0 w 32"/>
                <a:gd name="T19" fmla="*/ 38 h 207"/>
                <a:gd name="T20" fmla="*/ 0 w 32"/>
                <a:gd name="T21" fmla="*/ 97 h 207"/>
                <a:gd name="T22" fmla="*/ 3 w 32"/>
                <a:gd name="T23" fmla="*/ 162 h 207"/>
                <a:gd name="T24" fmla="*/ 9 w 32"/>
                <a:gd name="T25" fmla="*/ 207 h 207"/>
                <a:gd name="T26" fmla="*/ 14 w 32"/>
                <a:gd name="T27" fmla="*/ 181 h 207"/>
                <a:gd name="T28" fmla="*/ 15 w 32"/>
                <a:gd name="T29" fmla="*/ 152 h 207"/>
                <a:gd name="T30" fmla="*/ 15 w 32"/>
                <a:gd name="T31" fmla="*/ 121 h 207"/>
                <a:gd name="T32" fmla="*/ 15 w 32"/>
                <a:gd name="T33" fmla="*/ 89 h 207"/>
                <a:gd name="T34" fmla="*/ 15 w 32"/>
                <a:gd name="T35" fmla="*/ 60 h 207"/>
                <a:gd name="T36" fmla="*/ 17 w 32"/>
                <a:gd name="T37" fmla="*/ 34 h 207"/>
                <a:gd name="T38" fmla="*/ 22 w 32"/>
                <a:gd name="T39" fmla="*/ 14 h 207"/>
                <a:gd name="T40" fmla="*/ 32 w 3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07"/>
                <a:gd name="T65" fmla="*/ 32 w 3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07">
                  <a:moveTo>
                    <a:pt x="32" y="0"/>
                  </a:moveTo>
                  <a:lnTo>
                    <a:pt x="30" y="0"/>
                  </a:lnTo>
                  <a:lnTo>
                    <a:pt x="28" y="0"/>
                  </a:lnTo>
                  <a:lnTo>
                    <a:pt x="23" y="0"/>
                  </a:lnTo>
                  <a:lnTo>
                    <a:pt x="18" y="1"/>
                  </a:lnTo>
                  <a:lnTo>
                    <a:pt x="13" y="2"/>
                  </a:lnTo>
                  <a:lnTo>
                    <a:pt x="8" y="3"/>
                  </a:lnTo>
                  <a:lnTo>
                    <a:pt x="4" y="5"/>
                  </a:lnTo>
                  <a:lnTo>
                    <a:pt x="2" y="8"/>
                  </a:lnTo>
                  <a:lnTo>
                    <a:pt x="0" y="38"/>
                  </a:lnTo>
                  <a:lnTo>
                    <a:pt x="0" y="97"/>
                  </a:lnTo>
                  <a:lnTo>
                    <a:pt x="3" y="162"/>
                  </a:lnTo>
                  <a:lnTo>
                    <a:pt x="9" y="207"/>
                  </a:lnTo>
                  <a:lnTo>
                    <a:pt x="14" y="181"/>
                  </a:lnTo>
                  <a:lnTo>
                    <a:pt x="15" y="152"/>
                  </a:lnTo>
                  <a:lnTo>
                    <a:pt x="15" y="121"/>
                  </a:lnTo>
                  <a:lnTo>
                    <a:pt x="15" y="89"/>
                  </a:lnTo>
                  <a:lnTo>
                    <a:pt x="15" y="60"/>
                  </a:lnTo>
                  <a:lnTo>
                    <a:pt x="17" y="34"/>
                  </a:lnTo>
                  <a:lnTo>
                    <a:pt x="22" y="14"/>
                  </a:lnTo>
                  <a:lnTo>
                    <a:pt x="32" y="0"/>
                  </a:lnTo>
                  <a:close/>
                </a:path>
              </a:pathLst>
            </a:custGeom>
            <a:solidFill>
              <a:srgbClr val="000000"/>
            </a:solidFill>
            <a:ln w="9525">
              <a:noFill/>
              <a:round/>
              <a:headEnd/>
              <a:tailEnd/>
            </a:ln>
          </p:spPr>
          <p:txBody>
            <a:bodyPr/>
            <a:lstStyle/>
            <a:p>
              <a:endParaRPr lang="pt-BR"/>
            </a:p>
          </p:txBody>
        </p:sp>
        <p:sp>
          <p:nvSpPr>
            <p:cNvPr id="40177" name="Freeform 154"/>
            <p:cNvSpPr>
              <a:spLocks/>
            </p:cNvSpPr>
            <p:nvPr/>
          </p:nvSpPr>
          <p:spPr bwMode="auto">
            <a:xfrm>
              <a:off x="2515" y="1345"/>
              <a:ext cx="48" cy="42"/>
            </a:xfrm>
            <a:custGeom>
              <a:avLst/>
              <a:gdLst>
                <a:gd name="T0" fmla="*/ 28 w 48"/>
                <a:gd name="T1" fmla="*/ 0 h 42"/>
                <a:gd name="T2" fmla="*/ 18 w 48"/>
                <a:gd name="T3" fmla="*/ 0 h 42"/>
                <a:gd name="T4" fmla="*/ 10 w 48"/>
                <a:gd name="T5" fmla="*/ 3 h 42"/>
                <a:gd name="T6" fmla="*/ 4 w 48"/>
                <a:gd name="T7" fmla="*/ 9 h 42"/>
                <a:gd name="T8" fmla="*/ 0 w 48"/>
                <a:gd name="T9" fmla="*/ 17 h 42"/>
                <a:gd name="T10" fmla="*/ 0 w 48"/>
                <a:gd name="T11" fmla="*/ 25 h 42"/>
                <a:gd name="T12" fmla="*/ 4 w 48"/>
                <a:gd name="T13" fmla="*/ 32 h 42"/>
                <a:gd name="T14" fmla="*/ 12 w 48"/>
                <a:gd name="T15" fmla="*/ 39 h 42"/>
                <a:gd name="T16" fmla="*/ 26 w 48"/>
                <a:gd name="T17" fmla="*/ 42 h 42"/>
                <a:gd name="T18" fmla="*/ 30 w 48"/>
                <a:gd name="T19" fmla="*/ 42 h 42"/>
                <a:gd name="T20" fmla="*/ 35 w 48"/>
                <a:gd name="T21" fmla="*/ 41 h 42"/>
                <a:gd name="T22" fmla="*/ 40 w 48"/>
                <a:gd name="T23" fmla="*/ 39 h 42"/>
                <a:gd name="T24" fmla="*/ 44 w 48"/>
                <a:gd name="T25" fmla="*/ 36 h 42"/>
                <a:gd name="T26" fmla="*/ 47 w 48"/>
                <a:gd name="T27" fmla="*/ 32 h 42"/>
                <a:gd name="T28" fmla="*/ 48 w 48"/>
                <a:gd name="T29" fmla="*/ 27 h 42"/>
                <a:gd name="T30" fmla="*/ 48 w 48"/>
                <a:gd name="T31" fmla="*/ 20 h 42"/>
                <a:gd name="T32" fmla="*/ 45 w 48"/>
                <a:gd name="T33" fmla="*/ 13 h 42"/>
                <a:gd name="T34" fmla="*/ 44 w 48"/>
                <a:gd name="T35" fmla="*/ 19 h 42"/>
                <a:gd name="T36" fmla="*/ 42 w 48"/>
                <a:gd name="T37" fmla="*/ 24 h 42"/>
                <a:gd name="T38" fmla="*/ 40 w 48"/>
                <a:gd name="T39" fmla="*/ 28 h 42"/>
                <a:gd name="T40" fmla="*/ 38 w 48"/>
                <a:gd name="T41" fmla="*/ 31 h 42"/>
                <a:gd name="T42" fmla="*/ 34 w 48"/>
                <a:gd name="T43" fmla="*/ 33 h 42"/>
                <a:gd name="T44" fmla="*/ 31 w 48"/>
                <a:gd name="T45" fmla="*/ 35 h 42"/>
                <a:gd name="T46" fmla="*/ 28 w 48"/>
                <a:gd name="T47" fmla="*/ 35 h 42"/>
                <a:gd name="T48" fmla="*/ 23 w 48"/>
                <a:gd name="T49" fmla="*/ 35 h 42"/>
                <a:gd name="T50" fmla="*/ 17 w 48"/>
                <a:gd name="T51" fmla="*/ 32 h 42"/>
                <a:gd name="T52" fmla="*/ 12 w 48"/>
                <a:gd name="T53" fmla="*/ 28 h 42"/>
                <a:gd name="T54" fmla="*/ 10 w 48"/>
                <a:gd name="T55" fmla="*/ 23 h 42"/>
                <a:gd name="T56" fmla="*/ 10 w 48"/>
                <a:gd name="T57" fmla="*/ 16 h 42"/>
                <a:gd name="T58" fmla="*/ 12 w 48"/>
                <a:gd name="T59" fmla="*/ 11 h 42"/>
                <a:gd name="T60" fmla="*/ 16 w 48"/>
                <a:gd name="T61" fmla="*/ 5 h 42"/>
                <a:gd name="T62" fmla="*/ 21 w 48"/>
                <a:gd name="T63" fmla="*/ 1 h 42"/>
                <a:gd name="T64" fmla="*/ 28 w 4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2"/>
                <a:gd name="T101" fmla="*/ 48 w 4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2">
                  <a:moveTo>
                    <a:pt x="28" y="0"/>
                  </a:moveTo>
                  <a:lnTo>
                    <a:pt x="18" y="0"/>
                  </a:lnTo>
                  <a:lnTo>
                    <a:pt x="10" y="3"/>
                  </a:lnTo>
                  <a:lnTo>
                    <a:pt x="4" y="9"/>
                  </a:lnTo>
                  <a:lnTo>
                    <a:pt x="0" y="17"/>
                  </a:lnTo>
                  <a:lnTo>
                    <a:pt x="0" y="25"/>
                  </a:lnTo>
                  <a:lnTo>
                    <a:pt x="4" y="32"/>
                  </a:lnTo>
                  <a:lnTo>
                    <a:pt x="12" y="39"/>
                  </a:lnTo>
                  <a:lnTo>
                    <a:pt x="26" y="42"/>
                  </a:lnTo>
                  <a:lnTo>
                    <a:pt x="30" y="42"/>
                  </a:lnTo>
                  <a:lnTo>
                    <a:pt x="35" y="41"/>
                  </a:lnTo>
                  <a:lnTo>
                    <a:pt x="40" y="39"/>
                  </a:lnTo>
                  <a:lnTo>
                    <a:pt x="44" y="36"/>
                  </a:lnTo>
                  <a:lnTo>
                    <a:pt x="47" y="32"/>
                  </a:lnTo>
                  <a:lnTo>
                    <a:pt x="48" y="27"/>
                  </a:lnTo>
                  <a:lnTo>
                    <a:pt x="48" y="20"/>
                  </a:lnTo>
                  <a:lnTo>
                    <a:pt x="45" y="13"/>
                  </a:lnTo>
                  <a:lnTo>
                    <a:pt x="44" y="19"/>
                  </a:lnTo>
                  <a:lnTo>
                    <a:pt x="42" y="24"/>
                  </a:lnTo>
                  <a:lnTo>
                    <a:pt x="40" y="28"/>
                  </a:lnTo>
                  <a:lnTo>
                    <a:pt x="38" y="31"/>
                  </a:lnTo>
                  <a:lnTo>
                    <a:pt x="34" y="33"/>
                  </a:lnTo>
                  <a:lnTo>
                    <a:pt x="31" y="35"/>
                  </a:lnTo>
                  <a:lnTo>
                    <a:pt x="28" y="35"/>
                  </a:lnTo>
                  <a:lnTo>
                    <a:pt x="23" y="35"/>
                  </a:lnTo>
                  <a:lnTo>
                    <a:pt x="17" y="32"/>
                  </a:lnTo>
                  <a:lnTo>
                    <a:pt x="12" y="28"/>
                  </a:lnTo>
                  <a:lnTo>
                    <a:pt x="10" y="23"/>
                  </a:lnTo>
                  <a:lnTo>
                    <a:pt x="10" y="16"/>
                  </a:lnTo>
                  <a:lnTo>
                    <a:pt x="12" y="11"/>
                  </a:lnTo>
                  <a:lnTo>
                    <a:pt x="16" y="5"/>
                  </a:lnTo>
                  <a:lnTo>
                    <a:pt x="21" y="1"/>
                  </a:lnTo>
                  <a:lnTo>
                    <a:pt x="28" y="0"/>
                  </a:lnTo>
                  <a:close/>
                </a:path>
              </a:pathLst>
            </a:custGeom>
            <a:solidFill>
              <a:srgbClr val="000000"/>
            </a:solidFill>
            <a:ln w="9525">
              <a:noFill/>
              <a:round/>
              <a:headEnd/>
              <a:tailEnd/>
            </a:ln>
          </p:spPr>
          <p:txBody>
            <a:bodyPr/>
            <a:lstStyle/>
            <a:p>
              <a:endParaRPr lang="pt-BR"/>
            </a:p>
          </p:txBody>
        </p:sp>
        <p:sp>
          <p:nvSpPr>
            <p:cNvPr id="40178" name="Freeform 155"/>
            <p:cNvSpPr>
              <a:spLocks/>
            </p:cNvSpPr>
            <p:nvPr/>
          </p:nvSpPr>
          <p:spPr bwMode="auto">
            <a:xfrm>
              <a:off x="2477" y="1392"/>
              <a:ext cx="43" cy="114"/>
            </a:xfrm>
            <a:custGeom>
              <a:avLst/>
              <a:gdLst>
                <a:gd name="T0" fmla="*/ 43 w 43"/>
                <a:gd name="T1" fmla="*/ 0 h 114"/>
                <a:gd name="T2" fmla="*/ 40 w 43"/>
                <a:gd name="T3" fmla="*/ 7 h 114"/>
                <a:gd name="T4" fmla="*/ 36 w 43"/>
                <a:gd name="T5" fmla="*/ 19 h 114"/>
                <a:gd name="T6" fmla="*/ 30 w 43"/>
                <a:gd name="T7" fmla="*/ 36 h 114"/>
                <a:gd name="T8" fmla="*/ 23 w 43"/>
                <a:gd name="T9" fmla="*/ 53 h 114"/>
                <a:gd name="T10" fmla="*/ 17 w 43"/>
                <a:gd name="T11" fmla="*/ 72 h 114"/>
                <a:gd name="T12" fmla="*/ 10 w 43"/>
                <a:gd name="T13" fmla="*/ 89 h 114"/>
                <a:gd name="T14" fmla="*/ 4 w 43"/>
                <a:gd name="T15" fmla="*/ 104 h 114"/>
                <a:gd name="T16" fmla="*/ 0 w 43"/>
                <a:gd name="T17" fmla="*/ 114 h 114"/>
                <a:gd name="T18" fmla="*/ 8 w 43"/>
                <a:gd name="T19" fmla="*/ 108 h 114"/>
                <a:gd name="T20" fmla="*/ 15 w 43"/>
                <a:gd name="T21" fmla="*/ 97 h 114"/>
                <a:gd name="T22" fmla="*/ 22 w 43"/>
                <a:gd name="T23" fmla="*/ 82 h 114"/>
                <a:gd name="T24" fmla="*/ 29 w 43"/>
                <a:gd name="T25" fmla="*/ 66 h 114"/>
                <a:gd name="T26" fmla="*/ 34 w 43"/>
                <a:gd name="T27" fmla="*/ 48 h 114"/>
                <a:gd name="T28" fmla="*/ 38 w 43"/>
                <a:gd name="T29" fmla="*/ 31 h 114"/>
                <a:gd name="T30" fmla="*/ 41 w 43"/>
                <a:gd name="T31" fmla="*/ 14 h 114"/>
                <a:gd name="T32" fmla="*/ 43 w 43"/>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4"/>
                <a:gd name="T53" fmla="*/ 43 w 43"/>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4">
                  <a:moveTo>
                    <a:pt x="43" y="0"/>
                  </a:moveTo>
                  <a:lnTo>
                    <a:pt x="40" y="7"/>
                  </a:lnTo>
                  <a:lnTo>
                    <a:pt x="36" y="19"/>
                  </a:lnTo>
                  <a:lnTo>
                    <a:pt x="30" y="36"/>
                  </a:lnTo>
                  <a:lnTo>
                    <a:pt x="23" y="53"/>
                  </a:lnTo>
                  <a:lnTo>
                    <a:pt x="17" y="72"/>
                  </a:lnTo>
                  <a:lnTo>
                    <a:pt x="10" y="89"/>
                  </a:lnTo>
                  <a:lnTo>
                    <a:pt x="4" y="104"/>
                  </a:lnTo>
                  <a:lnTo>
                    <a:pt x="0" y="114"/>
                  </a:lnTo>
                  <a:lnTo>
                    <a:pt x="8" y="108"/>
                  </a:lnTo>
                  <a:lnTo>
                    <a:pt x="15" y="97"/>
                  </a:lnTo>
                  <a:lnTo>
                    <a:pt x="22" y="82"/>
                  </a:lnTo>
                  <a:lnTo>
                    <a:pt x="29" y="66"/>
                  </a:lnTo>
                  <a:lnTo>
                    <a:pt x="34" y="48"/>
                  </a:lnTo>
                  <a:lnTo>
                    <a:pt x="38" y="31"/>
                  </a:lnTo>
                  <a:lnTo>
                    <a:pt x="41" y="14"/>
                  </a:lnTo>
                  <a:lnTo>
                    <a:pt x="43" y="0"/>
                  </a:lnTo>
                  <a:close/>
                </a:path>
              </a:pathLst>
            </a:custGeom>
            <a:solidFill>
              <a:srgbClr val="000000"/>
            </a:solidFill>
            <a:ln w="9525">
              <a:noFill/>
              <a:round/>
              <a:headEnd/>
              <a:tailEnd/>
            </a:ln>
          </p:spPr>
          <p:txBody>
            <a:bodyPr/>
            <a:lstStyle/>
            <a:p>
              <a:endParaRPr lang="pt-BR"/>
            </a:p>
          </p:txBody>
        </p:sp>
        <p:sp>
          <p:nvSpPr>
            <p:cNvPr id="40179" name="Freeform 156"/>
            <p:cNvSpPr>
              <a:spLocks/>
            </p:cNvSpPr>
            <p:nvPr/>
          </p:nvSpPr>
          <p:spPr bwMode="auto">
            <a:xfrm>
              <a:off x="2503" y="1398"/>
              <a:ext cx="25" cy="123"/>
            </a:xfrm>
            <a:custGeom>
              <a:avLst/>
              <a:gdLst>
                <a:gd name="T0" fmla="*/ 25 w 25"/>
                <a:gd name="T1" fmla="*/ 0 h 123"/>
                <a:gd name="T2" fmla="*/ 24 w 25"/>
                <a:gd name="T3" fmla="*/ 7 h 123"/>
                <a:gd name="T4" fmla="*/ 22 w 25"/>
                <a:gd name="T5" fmla="*/ 20 h 123"/>
                <a:gd name="T6" fmla="*/ 19 w 25"/>
                <a:gd name="T7" fmla="*/ 36 h 123"/>
                <a:gd name="T8" fmla="*/ 16 w 25"/>
                <a:gd name="T9" fmla="*/ 55 h 123"/>
                <a:gd name="T10" fmla="*/ 12 w 25"/>
                <a:gd name="T11" fmla="*/ 75 h 123"/>
                <a:gd name="T12" fmla="*/ 8 w 25"/>
                <a:gd name="T13" fmla="*/ 94 h 123"/>
                <a:gd name="T14" fmla="*/ 4 w 25"/>
                <a:gd name="T15" fmla="*/ 110 h 123"/>
                <a:gd name="T16" fmla="*/ 0 w 25"/>
                <a:gd name="T17" fmla="*/ 123 h 123"/>
                <a:gd name="T18" fmla="*/ 6 w 25"/>
                <a:gd name="T19" fmla="*/ 113 h 123"/>
                <a:gd name="T20" fmla="*/ 11 w 25"/>
                <a:gd name="T21" fmla="*/ 99 h 123"/>
                <a:gd name="T22" fmla="*/ 16 w 25"/>
                <a:gd name="T23" fmla="*/ 83 h 123"/>
                <a:gd name="T24" fmla="*/ 19 w 25"/>
                <a:gd name="T25" fmla="*/ 66 h 123"/>
                <a:gd name="T26" fmla="*/ 22 w 25"/>
                <a:gd name="T27" fmla="*/ 48 h 123"/>
                <a:gd name="T28" fmla="*/ 25 w 25"/>
                <a:gd name="T29" fmla="*/ 30 h 123"/>
                <a:gd name="T30" fmla="*/ 25 w 25"/>
                <a:gd name="T31" fmla="*/ 14 h 123"/>
                <a:gd name="T32" fmla="*/ 25 w 25"/>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23"/>
                <a:gd name="T53" fmla="*/ 25 w 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23">
                  <a:moveTo>
                    <a:pt x="25" y="0"/>
                  </a:moveTo>
                  <a:lnTo>
                    <a:pt x="24" y="7"/>
                  </a:lnTo>
                  <a:lnTo>
                    <a:pt x="22" y="20"/>
                  </a:lnTo>
                  <a:lnTo>
                    <a:pt x="19" y="36"/>
                  </a:lnTo>
                  <a:lnTo>
                    <a:pt x="16" y="55"/>
                  </a:lnTo>
                  <a:lnTo>
                    <a:pt x="12" y="75"/>
                  </a:lnTo>
                  <a:lnTo>
                    <a:pt x="8" y="94"/>
                  </a:lnTo>
                  <a:lnTo>
                    <a:pt x="4" y="110"/>
                  </a:lnTo>
                  <a:lnTo>
                    <a:pt x="0" y="123"/>
                  </a:lnTo>
                  <a:lnTo>
                    <a:pt x="6" y="113"/>
                  </a:lnTo>
                  <a:lnTo>
                    <a:pt x="11" y="99"/>
                  </a:lnTo>
                  <a:lnTo>
                    <a:pt x="16" y="83"/>
                  </a:lnTo>
                  <a:lnTo>
                    <a:pt x="19" y="66"/>
                  </a:lnTo>
                  <a:lnTo>
                    <a:pt x="22" y="48"/>
                  </a:lnTo>
                  <a:lnTo>
                    <a:pt x="25" y="30"/>
                  </a:lnTo>
                  <a:lnTo>
                    <a:pt x="25" y="14"/>
                  </a:lnTo>
                  <a:lnTo>
                    <a:pt x="25" y="0"/>
                  </a:lnTo>
                  <a:close/>
                </a:path>
              </a:pathLst>
            </a:custGeom>
            <a:solidFill>
              <a:srgbClr val="000000"/>
            </a:solidFill>
            <a:ln w="9525">
              <a:noFill/>
              <a:round/>
              <a:headEnd/>
              <a:tailEnd/>
            </a:ln>
          </p:spPr>
          <p:txBody>
            <a:bodyPr/>
            <a:lstStyle/>
            <a:p>
              <a:endParaRPr lang="pt-BR"/>
            </a:p>
          </p:txBody>
        </p:sp>
        <p:sp>
          <p:nvSpPr>
            <p:cNvPr id="40180" name="Freeform 157"/>
            <p:cNvSpPr>
              <a:spLocks/>
            </p:cNvSpPr>
            <p:nvPr/>
          </p:nvSpPr>
          <p:spPr bwMode="auto">
            <a:xfrm>
              <a:off x="2537" y="1399"/>
              <a:ext cx="8" cy="117"/>
            </a:xfrm>
            <a:custGeom>
              <a:avLst/>
              <a:gdLst>
                <a:gd name="T0" fmla="*/ 7 w 8"/>
                <a:gd name="T1" fmla="*/ 0 h 117"/>
                <a:gd name="T2" fmla="*/ 4 w 8"/>
                <a:gd name="T3" fmla="*/ 21 h 117"/>
                <a:gd name="T4" fmla="*/ 1 w 8"/>
                <a:gd name="T5" fmla="*/ 54 h 117"/>
                <a:gd name="T6" fmla="*/ 0 w 8"/>
                <a:gd name="T7" fmla="*/ 91 h 117"/>
                <a:gd name="T8" fmla="*/ 2 w 8"/>
                <a:gd name="T9" fmla="*/ 117 h 117"/>
                <a:gd name="T10" fmla="*/ 6 w 8"/>
                <a:gd name="T11" fmla="*/ 90 h 117"/>
                <a:gd name="T12" fmla="*/ 8 w 8"/>
                <a:gd name="T13" fmla="*/ 59 h 117"/>
                <a:gd name="T14" fmla="*/ 8 w 8"/>
                <a:gd name="T15" fmla="*/ 27 h 117"/>
                <a:gd name="T16" fmla="*/ 7 w 8"/>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7"/>
                <a:gd name="T29" fmla="*/ 8 w 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7">
                  <a:moveTo>
                    <a:pt x="7" y="0"/>
                  </a:moveTo>
                  <a:lnTo>
                    <a:pt x="4" y="21"/>
                  </a:lnTo>
                  <a:lnTo>
                    <a:pt x="1" y="54"/>
                  </a:lnTo>
                  <a:lnTo>
                    <a:pt x="0" y="91"/>
                  </a:lnTo>
                  <a:lnTo>
                    <a:pt x="2" y="117"/>
                  </a:lnTo>
                  <a:lnTo>
                    <a:pt x="6" y="90"/>
                  </a:lnTo>
                  <a:lnTo>
                    <a:pt x="8" y="59"/>
                  </a:lnTo>
                  <a:lnTo>
                    <a:pt x="8" y="27"/>
                  </a:lnTo>
                  <a:lnTo>
                    <a:pt x="7" y="0"/>
                  </a:lnTo>
                  <a:close/>
                </a:path>
              </a:pathLst>
            </a:custGeom>
            <a:solidFill>
              <a:srgbClr val="000000"/>
            </a:solidFill>
            <a:ln w="9525">
              <a:noFill/>
              <a:round/>
              <a:headEnd/>
              <a:tailEnd/>
            </a:ln>
          </p:spPr>
          <p:txBody>
            <a:bodyPr/>
            <a:lstStyle/>
            <a:p>
              <a:endParaRPr lang="pt-BR"/>
            </a:p>
          </p:txBody>
        </p:sp>
        <p:sp>
          <p:nvSpPr>
            <p:cNvPr id="40181" name="Freeform 158"/>
            <p:cNvSpPr>
              <a:spLocks/>
            </p:cNvSpPr>
            <p:nvPr/>
          </p:nvSpPr>
          <p:spPr bwMode="auto">
            <a:xfrm>
              <a:off x="2559" y="1395"/>
              <a:ext cx="9" cy="112"/>
            </a:xfrm>
            <a:custGeom>
              <a:avLst/>
              <a:gdLst>
                <a:gd name="T0" fmla="*/ 1 w 9"/>
                <a:gd name="T1" fmla="*/ 0 h 112"/>
                <a:gd name="T2" fmla="*/ 7 w 9"/>
                <a:gd name="T3" fmla="*/ 22 h 112"/>
                <a:gd name="T4" fmla="*/ 9 w 9"/>
                <a:gd name="T5" fmla="*/ 52 h 112"/>
                <a:gd name="T6" fmla="*/ 8 w 9"/>
                <a:gd name="T7" fmla="*/ 84 h 112"/>
                <a:gd name="T8" fmla="*/ 0 w 9"/>
                <a:gd name="T9" fmla="*/ 112 h 112"/>
                <a:gd name="T10" fmla="*/ 2 w 9"/>
                <a:gd name="T11" fmla="*/ 87 h 112"/>
                <a:gd name="T12" fmla="*/ 3 w 9"/>
                <a:gd name="T13" fmla="*/ 57 h 112"/>
                <a:gd name="T14" fmla="*/ 3 w 9"/>
                <a:gd name="T15" fmla="*/ 27 h 112"/>
                <a:gd name="T16" fmla="*/ 1 w 9"/>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2"/>
                <a:gd name="T29" fmla="*/ 9 w 9"/>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2">
                  <a:moveTo>
                    <a:pt x="1" y="0"/>
                  </a:moveTo>
                  <a:lnTo>
                    <a:pt x="7" y="22"/>
                  </a:lnTo>
                  <a:lnTo>
                    <a:pt x="9" y="52"/>
                  </a:lnTo>
                  <a:lnTo>
                    <a:pt x="8" y="84"/>
                  </a:lnTo>
                  <a:lnTo>
                    <a:pt x="0" y="112"/>
                  </a:lnTo>
                  <a:lnTo>
                    <a:pt x="2" y="87"/>
                  </a:lnTo>
                  <a:lnTo>
                    <a:pt x="3" y="57"/>
                  </a:lnTo>
                  <a:lnTo>
                    <a:pt x="3" y="27"/>
                  </a:lnTo>
                  <a:lnTo>
                    <a:pt x="1" y="0"/>
                  </a:lnTo>
                  <a:close/>
                </a:path>
              </a:pathLst>
            </a:custGeom>
            <a:solidFill>
              <a:srgbClr val="000000"/>
            </a:solidFill>
            <a:ln w="9525">
              <a:noFill/>
              <a:round/>
              <a:headEnd/>
              <a:tailEnd/>
            </a:ln>
          </p:spPr>
          <p:txBody>
            <a:bodyPr/>
            <a:lstStyle/>
            <a:p>
              <a:endParaRPr lang="pt-BR"/>
            </a:p>
          </p:txBody>
        </p:sp>
        <p:sp>
          <p:nvSpPr>
            <p:cNvPr id="40182" name="Freeform 159"/>
            <p:cNvSpPr>
              <a:spLocks/>
            </p:cNvSpPr>
            <p:nvPr/>
          </p:nvSpPr>
          <p:spPr bwMode="auto">
            <a:xfrm>
              <a:off x="2710" y="1646"/>
              <a:ext cx="215" cy="98"/>
            </a:xfrm>
            <a:custGeom>
              <a:avLst/>
              <a:gdLst>
                <a:gd name="T0" fmla="*/ 0 w 215"/>
                <a:gd name="T1" fmla="*/ 0 h 98"/>
                <a:gd name="T2" fmla="*/ 8 w 215"/>
                <a:gd name="T3" fmla="*/ 18 h 98"/>
                <a:gd name="T4" fmla="*/ 19 w 215"/>
                <a:gd name="T5" fmla="*/ 34 h 98"/>
                <a:gd name="T6" fmla="*/ 32 w 215"/>
                <a:gd name="T7" fmla="*/ 48 h 98"/>
                <a:gd name="T8" fmla="*/ 46 w 215"/>
                <a:gd name="T9" fmla="*/ 60 h 98"/>
                <a:gd name="T10" fmla="*/ 62 w 215"/>
                <a:gd name="T11" fmla="*/ 69 h 98"/>
                <a:gd name="T12" fmla="*/ 79 w 215"/>
                <a:gd name="T13" fmla="*/ 77 h 98"/>
                <a:gd name="T14" fmla="*/ 96 w 215"/>
                <a:gd name="T15" fmla="*/ 82 h 98"/>
                <a:gd name="T16" fmla="*/ 113 w 215"/>
                <a:gd name="T17" fmla="*/ 86 h 98"/>
                <a:gd name="T18" fmla="*/ 130 w 215"/>
                <a:gd name="T19" fmla="*/ 88 h 98"/>
                <a:gd name="T20" fmla="*/ 147 w 215"/>
                <a:gd name="T21" fmla="*/ 88 h 98"/>
                <a:gd name="T22" fmla="*/ 162 w 215"/>
                <a:gd name="T23" fmla="*/ 86 h 98"/>
                <a:gd name="T24" fmla="*/ 176 w 215"/>
                <a:gd name="T25" fmla="*/ 83 h 98"/>
                <a:gd name="T26" fmla="*/ 189 w 215"/>
                <a:gd name="T27" fmla="*/ 78 h 98"/>
                <a:gd name="T28" fmla="*/ 200 w 215"/>
                <a:gd name="T29" fmla="*/ 72 h 98"/>
                <a:gd name="T30" fmla="*/ 208 w 215"/>
                <a:gd name="T31" fmla="*/ 64 h 98"/>
                <a:gd name="T32" fmla="*/ 213 w 215"/>
                <a:gd name="T33" fmla="*/ 55 h 98"/>
                <a:gd name="T34" fmla="*/ 215 w 215"/>
                <a:gd name="T35" fmla="*/ 66 h 98"/>
                <a:gd name="T36" fmla="*/ 211 w 215"/>
                <a:gd name="T37" fmla="*/ 76 h 98"/>
                <a:gd name="T38" fmla="*/ 202 w 215"/>
                <a:gd name="T39" fmla="*/ 84 h 98"/>
                <a:gd name="T40" fmla="*/ 191 w 215"/>
                <a:gd name="T41" fmla="*/ 90 h 98"/>
                <a:gd name="T42" fmla="*/ 176 w 215"/>
                <a:gd name="T43" fmla="*/ 94 h 98"/>
                <a:gd name="T44" fmla="*/ 159 w 215"/>
                <a:gd name="T45" fmla="*/ 97 h 98"/>
                <a:gd name="T46" fmla="*/ 140 w 215"/>
                <a:gd name="T47" fmla="*/ 98 h 98"/>
                <a:gd name="T48" fmla="*/ 120 w 215"/>
                <a:gd name="T49" fmla="*/ 96 h 98"/>
                <a:gd name="T50" fmla="*/ 100 w 215"/>
                <a:gd name="T51" fmla="*/ 93 h 98"/>
                <a:gd name="T52" fmla="*/ 80 w 215"/>
                <a:gd name="T53" fmla="*/ 87 h 98"/>
                <a:gd name="T54" fmla="*/ 61 w 215"/>
                <a:gd name="T55" fmla="*/ 78 h 98"/>
                <a:gd name="T56" fmla="*/ 43 w 215"/>
                <a:gd name="T57" fmla="*/ 68 h 98"/>
                <a:gd name="T58" fmla="*/ 27 w 215"/>
                <a:gd name="T59" fmla="*/ 55 h 98"/>
                <a:gd name="T60" fmla="*/ 15 w 215"/>
                <a:gd name="T61" fmla="*/ 39 h 98"/>
                <a:gd name="T62" fmla="*/ 5 w 215"/>
                <a:gd name="T63" fmla="*/ 21 h 98"/>
                <a:gd name="T64" fmla="*/ 0 w 215"/>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98"/>
                <a:gd name="T101" fmla="*/ 215 w 21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98">
                  <a:moveTo>
                    <a:pt x="0" y="0"/>
                  </a:moveTo>
                  <a:lnTo>
                    <a:pt x="8" y="18"/>
                  </a:lnTo>
                  <a:lnTo>
                    <a:pt x="19" y="34"/>
                  </a:lnTo>
                  <a:lnTo>
                    <a:pt x="32" y="48"/>
                  </a:lnTo>
                  <a:lnTo>
                    <a:pt x="46" y="60"/>
                  </a:lnTo>
                  <a:lnTo>
                    <a:pt x="62" y="69"/>
                  </a:lnTo>
                  <a:lnTo>
                    <a:pt x="79" y="77"/>
                  </a:lnTo>
                  <a:lnTo>
                    <a:pt x="96" y="82"/>
                  </a:lnTo>
                  <a:lnTo>
                    <a:pt x="113" y="86"/>
                  </a:lnTo>
                  <a:lnTo>
                    <a:pt x="130" y="88"/>
                  </a:lnTo>
                  <a:lnTo>
                    <a:pt x="147" y="88"/>
                  </a:lnTo>
                  <a:lnTo>
                    <a:pt x="162" y="86"/>
                  </a:lnTo>
                  <a:lnTo>
                    <a:pt x="176" y="83"/>
                  </a:lnTo>
                  <a:lnTo>
                    <a:pt x="189" y="78"/>
                  </a:lnTo>
                  <a:lnTo>
                    <a:pt x="200" y="72"/>
                  </a:lnTo>
                  <a:lnTo>
                    <a:pt x="208" y="64"/>
                  </a:lnTo>
                  <a:lnTo>
                    <a:pt x="213" y="55"/>
                  </a:lnTo>
                  <a:lnTo>
                    <a:pt x="215" y="66"/>
                  </a:lnTo>
                  <a:lnTo>
                    <a:pt x="211" y="76"/>
                  </a:lnTo>
                  <a:lnTo>
                    <a:pt x="202" y="84"/>
                  </a:lnTo>
                  <a:lnTo>
                    <a:pt x="191" y="90"/>
                  </a:lnTo>
                  <a:lnTo>
                    <a:pt x="176" y="94"/>
                  </a:lnTo>
                  <a:lnTo>
                    <a:pt x="159" y="97"/>
                  </a:lnTo>
                  <a:lnTo>
                    <a:pt x="140" y="98"/>
                  </a:lnTo>
                  <a:lnTo>
                    <a:pt x="120" y="96"/>
                  </a:lnTo>
                  <a:lnTo>
                    <a:pt x="100" y="93"/>
                  </a:lnTo>
                  <a:lnTo>
                    <a:pt x="80" y="87"/>
                  </a:lnTo>
                  <a:lnTo>
                    <a:pt x="61" y="78"/>
                  </a:lnTo>
                  <a:lnTo>
                    <a:pt x="43" y="68"/>
                  </a:lnTo>
                  <a:lnTo>
                    <a:pt x="27" y="55"/>
                  </a:lnTo>
                  <a:lnTo>
                    <a:pt x="15" y="39"/>
                  </a:lnTo>
                  <a:lnTo>
                    <a:pt x="5" y="21"/>
                  </a:lnTo>
                  <a:lnTo>
                    <a:pt x="0" y="0"/>
                  </a:lnTo>
                  <a:close/>
                </a:path>
              </a:pathLst>
            </a:custGeom>
            <a:solidFill>
              <a:srgbClr val="000000"/>
            </a:solidFill>
            <a:ln w="9525">
              <a:noFill/>
              <a:round/>
              <a:headEnd/>
              <a:tailEnd/>
            </a:ln>
          </p:spPr>
          <p:txBody>
            <a:bodyPr/>
            <a:lstStyle/>
            <a:p>
              <a:endParaRPr lang="pt-BR"/>
            </a:p>
          </p:txBody>
        </p:sp>
        <p:sp>
          <p:nvSpPr>
            <p:cNvPr id="40183" name="Freeform 160"/>
            <p:cNvSpPr>
              <a:spLocks/>
            </p:cNvSpPr>
            <p:nvPr/>
          </p:nvSpPr>
          <p:spPr bwMode="auto">
            <a:xfrm>
              <a:off x="2873" y="1641"/>
              <a:ext cx="26" cy="73"/>
            </a:xfrm>
            <a:custGeom>
              <a:avLst/>
              <a:gdLst>
                <a:gd name="T0" fmla="*/ 3 w 26"/>
                <a:gd name="T1" fmla="*/ 0 h 73"/>
                <a:gd name="T2" fmla="*/ 0 w 26"/>
                <a:gd name="T3" fmla="*/ 11 h 73"/>
                <a:gd name="T4" fmla="*/ 0 w 26"/>
                <a:gd name="T5" fmla="*/ 22 h 73"/>
                <a:gd name="T6" fmla="*/ 0 w 26"/>
                <a:gd name="T7" fmla="*/ 31 h 73"/>
                <a:gd name="T8" fmla="*/ 3 w 26"/>
                <a:gd name="T9" fmla="*/ 41 h 73"/>
                <a:gd name="T10" fmla="*/ 7 w 26"/>
                <a:gd name="T11" fmla="*/ 50 h 73"/>
                <a:gd name="T12" fmla="*/ 12 w 26"/>
                <a:gd name="T13" fmla="*/ 59 h 73"/>
                <a:gd name="T14" fmla="*/ 18 w 26"/>
                <a:gd name="T15" fmla="*/ 67 h 73"/>
                <a:gd name="T16" fmla="*/ 26 w 26"/>
                <a:gd name="T17" fmla="*/ 73 h 73"/>
                <a:gd name="T18" fmla="*/ 23 w 26"/>
                <a:gd name="T19" fmla="*/ 67 h 73"/>
                <a:gd name="T20" fmla="*/ 20 w 26"/>
                <a:gd name="T21" fmla="*/ 59 h 73"/>
                <a:gd name="T22" fmla="*/ 17 w 26"/>
                <a:gd name="T23" fmla="*/ 50 h 73"/>
                <a:gd name="T24" fmla="*/ 13 w 26"/>
                <a:gd name="T25" fmla="*/ 39 h 73"/>
                <a:gd name="T26" fmla="*/ 9 w 26"/>
                <a:gd name="T27" fmla="*/ 29 h 73"/>
                <a:gd name="T28" fmla="*/ 6 w 26"/>
                <a:gd name="T29" fmla="*/ 19 h 73"/>
                <a:gd name="T30" fmla="*/ 4 w 26"/>
                <a:gd name="T31" fmla="*/ 8 h 73"/>
                <a:gd name="T32" fmla="*/ 3 w 2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3"/>
                <a:gd name="T53" fmla="*/ 26 w 2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3">
                  <a:moveTo>
                    <a:pt x="3" y="0"/>
                  </a:moveTo>
                  <a:lnTo>
                    <a:pt x="0" y="11"/>
                  </a:lnTo>
                  <a:lnTo>
                    <a:pt x="0" y="22"/>
                  </a:lnTo>
                  <a:lnTo>
                    <a:pt x="0" y="31"/>
                  </a:lnTo>
                  <a:lnTo>
                    <a:pt x="3" y="41"/>
                  </a:lnTo>
                  <a:lnTo>
                    <a:pt x="7" y="50"/>
                  </a:lnTo>
                  <a:lnTo>
                    <a:pt x="12" y="59"/>
                  </a:lnTo>
                  <a:lnTo>
                    <a:pt x="18" y="67"/>
                  </a:lnTo>
                  <a:lnTo>
                    <a:pt x="26" y="73"/>
                  </a:lnTo>
                  <a:lnTo>
                    <a:pt x="23" y="67"/>
                  </a:lnTo>
                  <a:lnTo>
                    <a:pt x="20" y="59"/>
                  </a:lnTo>
                  <a:lnTo>
                    <a:pt x="17" y="50"/>
                  </a:lnTo>
                  <a:lnTo>
                    <a:pt x="13" y="39"/>
                  </a:lnTo>
                  <a:lnTo>
                    <a:pt x="9" y="29"/>
                  </a:lnTo>
                  <a:lnTo>
                    <a:pt x="6" y="19"/>
                  </a:lnTo>
                  <a:lnTo>
                    <a:pt x="4" y="8"/>
                  </a:lnTo>
                  <a:lnTo>
                    <a:pt x="3" y="0"/>
                  </a:lnTo>
                  <a:close/>
                </a:path>
              </a:pathLst>
            </a:custGeom>
            <a:solidFill>
              <a:srgbClr val="000000"/>
            </a:solidFill>
            <a:ln w="9525">
              <a:noFill/>
              <a:round/>
              <a:headEnd/>
              <a:tailEnd/>
            </a:ln>
          </p:spPr>
          <p:txBody>
            <a:bodyPr/>
            <a:lstStyle/>
            <a:p>
              <a:endParaRPr lang="pt-BR"/>
            </a:p>
          </p:txBody>
        </p:sp>
        <p:sp>
          <p:nvSpPr>
            <p:cNvPr id="40184" name="Freeform 161"/>
            <p:cNvSpPr>
              <a:spLocks/>
            </p:cNvSpPr>
            <p:nvPr/>
          </p:nvSpPr>
          <p:spPr bwMode="auto">
            <a:xfrm>
              <a:off x="2903" y="1630"/>
              <a:ext cx="162" cy="17"/>
            </a:xfrm>
            <a:custGeom>
              <a:avLst/>
              <a:gdLst>
                <a:gd name="T0" fmla="*/ 0 w 162"/>
                <a:gd name="T1" fmla="*/ 11 h 17"/>
                <a:gd name="T2" fmla="*/ 4 w 162"/>
                <a:gd name="T3" fmla="*/ 11 h 17"/>
                <a:gd name="T4" fmla="*/ 11 w 162"/>
                <a:gd name="T5" fmla="*/ 10 h 17"/>
                <a:gd name="T6" fmla="*/ 18 w 162"/>
                <a:gd name="T7" fmla="*/ 9 h 17"/>
                <a:gd name="T8" fmla="*/ 26 w 162"/>
                <a:gd name="T9" fmla="*/ 7 h 17"/>
                <a:gd name="T10" fmla="*/ 36 w 162"/>
                <a:gd name="T11" fmla="*/ 6 h 17"/>
                <a:gd name="T12" fmla="*/ 46 w 162"/>
                <a:gd name="T13" fmla="*/ 4 h 17"/>
                <a:gd name="T14" fmla="*/ 57 w 162"/>
                <a:gd name="T15" fmla="*/ 3 h 17"/>
                <a:gd name="T16" fmla="*/ 69 w 162"/>
                <a:gd name="T17" fmla="*/ 1 h 17"/>
                <a:gd name="T18" fmla="*/ 81 w 162"/>
                <a:gd name="T19" fmla="*/ 0 h 17"/>
                <a:gd name="T20" fmla="*/ 93 w 162"/>
                <a:gd name="T21" fmla="*/ 0 h 17"/>
                <a:gd name="T22" fmla="*/ 106 w 162"/>
                <a:gd name="T23" fmla="*/ 0 h 17"/>
                <a:gd name="T24" fmla="*/ 118 w 162"/>
                <a:gd name="T25" fmla="*/ 1 h 17"/>
                <a:gd name="T26" fmla="*/ 129 w 162"/>
                <a:gd name="T27" fmla="*/ 3 h 17"/>
                <a:gd name="T28" fmla="*/ 141 w 162"/>
                <a:gd name="T29" fmla="*/ 6 h 17"/>
                <a:gd name="T30" fmla="*/ 152 w 162"/>
                <a:gd name="T31" fmla="*/ 10 h 17"/>
                <a:gd name="T32" fmla="*/ 162 w 162"/>
                <a:gd name="T33" fmla="*/ 15 h 17"/>
                <a:gd name="T34" fmla="*/ 143 w 162"/>
                <a:gd name="T35" fmla="*/ 12 h 17"/>
                <a:gd name="T36" fmla="*/ 126 w 162"/>
                <a:gd name="T37" fmla="*/ 10 h 17"/>
                <a:gd name="T38" fmla="*/ 111 w 162"/>
                <a:gd name="T39" fmla="*/ 9 h 17"/>
                <a:gd name="T40" fmla="*/ 98 w 162"/>
                <a:gd name="T41" fmla="*/ 9 h 17"/>
                <a:gd name="T42" fmla="*/ 85 w 162"/>
                <a:gd name="T43" fmla="*/ 10 h 17"/>
                <a:gd name="T44" fmla="*/ 75 w 162"/>
                <a:gd name="T45" fmla="*/ 10 h 17"/>
                <a:gd name="T46" fmla="*/ 65 w 162"/>
                <a:gd name="T47" fmla="*/ 11 h 17"/>
                <a:gd name="T48" fmla="*/ 56 w 162"/>
                <a:gd name="T49" fmla="*/ 12 h 17"/>
                <a:gd name="T50" fmla="*/ 48 w 162"/>
                <a:gd name="T51" fmla="*/ 14 h 17"/>
                <a:gd name="T52" fmla="*/ 41 w 162"/>
                <a:gd name="T53" fmla="*/ 15 h 17"/>
                <a:gd name="T54" fmla="*/ 34 w 162"/>
                <a:gd name="T55" fmla="*/ 16 h 17"/>
                <a:gd name="T56" fmla="*/ 27 w 162"/>
                <a:gd name="T57" fmla="*/ 17 h 17"/>
                <a:gd name="T58" fmla="*/ 20 w 162"/>
                <a:gd name="T59" fmla="*/ 17 h 17"/>
                <a:gd name="T60" fmla="*/ 13 w 162"/>
                <a:gd name="T61" fmla="*/ 15 h 17"/>
                <a:gd name="T62" fmla="*/ 7 w 162"/>
                <a:gd name="T63" fmla="*/ 14 h 17"/>
                <a:gd name="T64" fmla="*/ 0 w 162"/>
                <a:gd name="T65" fmla="*/ 1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7"/>
                <a:gd name="T101" fmla="*/ 162 w 162"/>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7">
                  <a:moveTo>
                    <a:pt x="0" y="11"/>
                  </a:moveTo>
                  <a:lnTo>
                    <a:pt x="4" y="11"/>
                  </a:lnTo>
                  <a:lnTo>
                    <a:pt x="11" y="10"/>
                  </a:lnTo>
                  <a:lnTo>
                    <a:pt x="18" y="9"/>
                  </a:lnTo>
                  <a:lnTo>
                    <a:pt x="26" y="7"/>
                  </a:lnTo>
                  <a:lnTo>
                    <a:pt x="36" y="6"/>
                  </a:lnTo>
                  <a:lnTo>
                    <a:pt x="46" y="4"/>
                  </a:lnTo>
                  <a:lnTo>
                    <a:pt x="57" y="3"/>
                  </a:lnTo>
                  <a:lnTo>
                    <a:pt x="69" y="1"/>
                  </a:lnTo>
                  <a:lnTo>
                    <a:pt x="81" y="0"/>
                  </a:lnTo>
                  <a:lnTo>
                    <a:pt x="93" y="0"/>
                  </a:lnTo>
                  <a:lnTo>
                    <a:pt x="106" y="0"/>
                  </a:lnTo>
                  <a:lnTo>
                    <a:pt x="118" y="1"/>
                  </a:lnTo>
                  <a:lnTo>
                    <a:pt x="129" y="3"/>
                  </a:lnTo>
                  <a:lnTo>
                    <a:pt x="141" y="6"/>
                  </a:lnTo>
                  <a:lnTo>
                    <a:pt x="152" y="10"/>
                  </a:lnTo>
                  <a:lnTo>
                    <a:pt x="162" y="15"/>
                  </a:lnTo>
                  <a:lnTo>
                    <a:pt x="143" y="12"/>
                  </a:lnTo>
                  <a:lnTo>
                    <a:pt x="126" y="10"/>
                  </a:lnTo>
                  <a:lnTo>
                    <a:pt x="111" y="9"/>
                  </a:lnTo>
                  <a:lnTo>
                    <a:pt x="98" y="9"/>
                  </a:lnTo>
                  <a:lnTo>
                    <a:pt x="85" y="10"/>
                  </a:lnTo>
                  <a:lnTo>
                    <a:pt x="75" y="10"/>
                  </a:lnTo>
                  <a:lnTo>
                    <a:pt x="65" y="11"/>
                  </a:lnTo>
                  <a:lnTo>
                    <a:pt x="56" y="12"/>
                  </a:lnTo>
                  <a:lnTo>
                    <a:pt x="48" y="14"/>
                  </a:lnTo>
                  <a:lnTo>
                    <a:pt x="41" y="15"/>
                  </a:lnTo>
                  <a:lnTo>
                    <a:pt x="34" y="16"/>
                  </a:lnTo>
                  <a:lnTo>
                    <a:pt x="27" y="17"/>
                  </a:lnTo>
                  <a:lnTo>
                    <a:pt x="20" y="17"/>
                  </a:lnTo>
                  <a:lnTo>
                    <a:pt x="13" y="15"/>
                  </a:lnTo>
                  <a:lnTo>
                    <a:pt x="7" y="14"/>
                  </a:lnTo>
                  <a:lnTo>
                    <a:pt x="0" y="11"/>
                  </a:lnTo>
                  <a:close/>
                </a:path>
              </a:pathLst>
            </a:custGeom>
            <a:solidFill>
              <a:srgbClr val="000000"/>
            </a:solidFill>
            <a:ln w="9525">
              <a:noFill/>
              <a:round/>
              <a:headEnd/>
              <a:tailEnd/>
            </a:ln>
          </p:spPr>
          <p:txBody>
            <a:bodyPr/>
            <a:lstStyle/>
            <a:p>
              <a:endParaRPr lang="pt-BR"/>
            </a:p>
          </p:txBody>
        </p:sp>
      </p:grpSp>
      <p:grpSp>
        <p:nvGrpSpPr>
          <p:cNvPr id="5" name="Group 162"/>
          <p:cNvGrpSpPr>
            <a:grpSpLocks/>
          </p:cNvGrpSpPr>
          <p:nvPr/>
        </p:nvGrpSpPr>
        <p:grpSpPr bwMode="auto">
          <a:xfrm rot="6469260" flipH="1">
            <a:off x="4594225" y="2117726"/>
            <a:ext cx="574675" cy="762000"/>
            <a:chOff x="2474" y="1008"/>
            <a:chExt cx="591" cy="736"/>
          </a:xfrm>
        </p:grpSpPr>
        <p:sp>
          <p:nvSpPr>
            <p:cNvPr id="40107" name="Freeform 163"/>
            <p:cNvSpPr>
              <a:spLocks/>
            </p:cNvSpPr>
            <p:nvPr/>
          </p:nvSpPr>
          <p:spPr bwMode="auto">
            <a:xfrm>
              <a:off x="2474" y="1345"/>
              <a:ext cx="103" cy="183"/>
            </a:xfrm>
            <a:custGeom>
              <a:avLst/>
              <a:gdLst>
                <a:gd name="T0" fmla="*/ 74 w 103"/>
                <a:gd name="T1" fmla="*/ 0 h 183"/>
                <a:gd name="T2" fmla="*/ 69 w 103"/>
                <a:gd name="T3" fmla="*/ 0 h 183"/>
                <a:gd name="T4" fmla="*/ 64 w 103"/>
                <a:gd name="T5" fmla="*/ 3 h 183"/>
                <a:gd name="T6" fmla="*/ 59 w 103"/>
                <a:gd name="T7" fmla="*/ 8 h 183"/>
                <a:gd name="T8" fmla="*/ 55 w 103"/>
                <a:gd name="T9" fmla="*/ 14 h 183"/>
                <a:gd name="T10" fmla="*/ 53 w 103"/>
                <a:gd name="T11" fmla="*/ 20 h 183"/>
                <a:gd name="T12" fmla="*/ 52 w 103"/>
                <a:gd name="T13" fmla="*/ 26 h 183"/>
                <a:gd name="T14" fmla="*/ 52 w 103"/>
                <a:gd name="T15" fmla="*/ 31 h 183"/>
                <a:gd name="T16" fmla="*/ 55 w 103"/>
                <a:gd name="T17" fmla="*/ 35 h 183"/>
                <a:gd name="T18" fmla="*/ 49 w 103"/>
                <a:gd name="T19" fmla="*/ 34 h 183"/>
                <a:gd name="T20" fmla="*/ 48 w 103"/>
                <a:gd name="T21" fmla="*/ 42 h 183"/>
                <a:gd name="T22" fmla="*/ 45 w 103"/>
                <a:gd name="T23" fmla="*/ 55 h 183"/>
                <a:gd name="T24" fmla="*/ 41 w 103"/>
                <a:gd name="T25" fmla="*/ 72 h 183"/>
                <a:gd name="T26" fmla="*/ 35 w 103"/>
                <a:gd name="T27" fmla="*/ 91 h 183"/>
                <a:gd name="T28" fmla="*/ 29 w 103"/>
                <a:gd name="T29" fmla="*/ 112 h 183"/>
                <a:gd name="T30" fmla="*/ 21 w 103"/>
                <a:gd name="T31" fmla="*/ 132 h 183"/>
                <a:gd name="T32" fmla="*/ 11 w 103"/>
                <a:gd name="T33" fmla="*/ 150 h 183"/>
                <a:gd name="T34" fmla="*/ 0 w 103"/>
                <a:gd name="T35" fmla="*/ 166 h 183"/>
                <a:gd name="T36" fmla="*/ 20 w 103"/>
                <a:gd name="T37" fmla="*/ 160 h 183"/>
                <a:gd name="T38" fmla="*/ 30 w 103"/>
                <a:gd name="T39" fmla="*/ 183 h 183"/>
                <a:gd name="T40" fmla="*/ 49 w 103"/>
                <a:gd name="T41" fmla="*/ 170 h 183"/>
                <a:gd name="T42" fmla="*/ 66 w 103"/>
                <a:gd name="T43" fmla="*/ 180 h 183"/>
                <a:gd name="T44" fmla="*/ 78 w 103"/>
                <a:gd name="T45" fmla="*/ 167 h 183"/>
                <a:gd name="T46" fmla="*/ 94 w 103"/>
                <a:gd name="T47" fmla="*/ 171 h 183"/>
                <a:gd name="T48" fmla="*/ 97 w 103"/>
                <a:gd name="T49" fmla="*/ 158 h 183"/>
                <a:gd name="T50" fmla="*/ 100 w 103"/>
                <a:gd name="T51" fmla="*/ 142 h 183"/>
                <a:gd name="T52" fmla="*/ 102 w 103"/>
                <a:gd name="T53" fmla="*/ 123 h 183"/>
                <a:gd name="T54" fmla="*/ 103 w 103"/>
                <a:gd name="T55" fmla="*/ 104 h 183"/>
                <a:gd name="T56" fmla="*/ 101 w 103"/>
                <a:gd name="T57" fmla="*/ 84 h 183"/>
                <a:gd name="T58" fmla="*/ 98 w 103"/>
                <a:gd name="T59" fmla="*/ 65 h 183"/>
                <a:gd name="T60" fmla="*/ 92 w 103"/>
                <a:gd name="T61" fmla="*/ 49 h 183"/>
                <a:gd name="T62" fmla="*/ 83 w 103"/>
                <a:gd name="T63" fmla="*/ 35 h 183"/>
                <a:gd name="T64" fmla="*/ 86 w 103"/>
                <a:gd name="T65" fmla="*/ 28 h 183"/>
                <a:gd name="T66" fmla="*/ 88 w 103"/>
                <a:gd name="T67" fmla="*/ 22 h 183"/>
                <a:gd name="T68" fmla="*/ 89 w 103"/>
                <a:gd name="T69" fmla="*/ 16 h 183"/>
                <a:gd name="T70" fmla="*/ 88 w 103"/>
                <a:gd name="T71" fmla="*/ 11 h 183"/>
                <a:gd name="T72" fmla="*/ 86 w 103"/>
                <a:gd name="T73" fmla="*/ 7 h 183"/>
                <a:gd name="T74" fmla="*/ 83 w 103"/>
                <a:gd name="T75" fmla="*/ 4 h 183"/>
                <a:gd name="T76" fmla="*/ 79 w 103"/>
                <a:gd name="T77" fmla="*/ 1 h 183"/>
                <a:gd name="T78" fmla="*/ 74 w 103"/>
                <a:gd name="T79" fmla="*/ 0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83"/>
                <a:gd name="T122" fmla="*/ 103 w 103"/>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83">
                  <a:moveTo>
                    <a:pt x="74" y="0"/>
                  </a:moveTo>
                  <a:lnTo>
                    <a:pt x="69" y="0"/>
                  </a:lnTo>
                  <a:lnTo>
                    <a:pt x="64" y="3"/>
                  </a:lnTo>
                  <a:lnTo>
                    <a:pt x="59" y="8"/>
                  </a:lnTo>
                  <a:lnTo>
                    <a:pt x="55" y="14"/>
                  </a:lnTo>
                  <a:lnTo>
                    <a:pt x="53" y="20"/>
                  </a:lnTo>
                  <a:lnTo>
                    <a:pt x="52" y="26"/>
                  </a:lnTo>
                  <a:lnTo>
                    <a:pt x="52" y="31"/>
                  </a:lnTo>
                  <a:lnTo>
                    <a:pt x="55" y="35"/>
                  </a:lnTo>
                  <a:lnTo>
                    <a:pt x="49" y="34"/>
                  </a:lnTo>
                  <a:lnTo>
                    <a:pt x="48" y="42"/>
                  </a:lnTo>
                  <a:lnTo>
                    <a:pt x="45" y="55"/>
                  </a:lnTo>
                  <a:lnTo>
                    <a:pt x="41" y="72"/>
                  </a:lnTo>
                  <a:lnTo>
                    <a:pt x="35" y="91"/>
                  </a:lnTo>
                  <a:lnTo>
                    <a:pt x="29" y="112"/>
                  </a:lnTo>
                  <a:lnTo>
                    <a:pt x="21" y="132"/>
                  </a:lnTo>
                  <a:lnTo>
                    <a:pt x="11" y="150"/>
                  </a:lnTo>
                  <a:lnTo>
                    <a:pt x="0" y="166"/>
                  </a:lnTo>
                  <a:lnTo>
                    <a:pt x="20" y="160"/>
                  </a:lnTo>
                  <a:lnTo>
                    <a:pt x="30" y="183"/>
                  </a:lnTo>
                  <a:lnTo>
                    <a:pt x="49" y="170"/>
                  </a:lnTo>
                  <a:lnTo>
                    <a:pt x="66" y="180"/>
                  </a:lnTo>
                  <a:lnTo>
                    <a:pt x="78" y="167"/>
                  </a:lnTo>
                  <a:lnTo>
                    <a:pt x="94" y="171"/>
                  </a:lnTo>
                  <a:lnTo>
                    <a:pt x="97" y="158"/>
                  </a:lnTo>
                  <a:lnTo>
                    <a:pt x="100" y="142"/>
                  </a:lnTo>
                  <a:lnTo>
                    <a:pt x="102" y="123"/>
                  </a:lnTo>
                  <a:lnTo>
                    <a:pt x="103" y="104"/>
                  </a:lnTo>
                  <a:lnTo>
                    <a:pt x="101" y="84"/>
                  </a:lnTo>
                  <a:lnTo>
                    <a:pt x="98" y="65"/>
                  </a:lnTo>
                  <a:lnTo>
                    <a:pt x="92" y="49"/>
                  </a:lnTo>
                  <a:lnTo>
                    <a:pt x="83" y="35"/>
                  </a:lnTo>
                  <a:lnTo>
                    <a:pt x="86" y="28"/>
                  </a:lnTo>
                  <a:lnTo>
                    <a:pt x="88" y="22"/>
                  </a:lnTo>
                  <a:lnTo>
                    <a:pt x="89" y="16"/>
                  </a:lnTo>
                  <a:lnTo>
                    <a:pt x="88" y="11"/>
                  </a:lnTo>
                  <a:lnTo>
                    <a:pt x="86" y="7"/>
                  </a:lnTo>
                  <a:lnTo>
                    <a:pt x="83" y="4"/>
                  </a:lnTo>
                  <a:lnTo>
                    <a:pt x="79" y="1"/>
                  </a:lnTo>
                  <a:lnTo>
                    <a:pt x="74" y="0"/>
                  </a:lnTo>
                  <a:close/>
                </a:path>
              </a:pathLst>
            </a:custGeom>
            <a:solidFill>
              <a:srgbClr val="FFCE44"/>
            </a:solidFill>
            <a:ln w="9525">
              <a:noFill/>
              <a:round/>
              <a:headEnd/>
              <a:tailEnd/>
            </a:ln>
          </p:spPr>
          <p:txBody>
            <a:bodyPr/>
            <a:lstStyle/>
            <a:p>
              <a:endParaRPr lang="pt-BR"/>
            </a:p>
          </p:txBody>
        </p:sp>
        <p:sp>
          <p:nvSpPr>
            <p:cNvPr id="40108" name="Freeform 164"/>
            <p:cNvSpPr>
              <a:spLocks/>
            </p:cNvSpPr>
            <p:nvPr/>
          </p:nvSpPr>
          <p:spPr bwMode="auto">
            <a:xfrm>
              <a:off x="2664" y="1280"/>
              <a:ext cx="325" cy="446"/>
            </a:xfrm>
            <a:custGeom>
              <a:avLst/>
              <a:gdLst>
                <a:gd name="T0" fmla="*/ 29 w 325"/>
                <a:gd name="T1" fmla="*/ 104 h 446"/>
                <a:gd name="T2" fmla="*/ 13 w 325"/>
                <a:gd name="T3" fmla="*/ 111 h 446"/>
                <a:gd name="T4" fmla="*/ 1 w 325"/>
                <a:gd name="T5" fmla="*/ 129 h 446"/>
                <a:gd name="T6" fmla="*/ 4 w 325"/>
                <a:gd name="T7" fmla="*/ 161 h 446"/>
                <a:gd name="T8" fmla="*/ 47 w 325"/>
                <a:gd name="T9" fmla="*/ 218 h 446"/>
                <a:gd name="T10" fmla="*/ 55 w 325"/>
                <a:gd name="T11" fmla="*/ 276 h 446"/>
                <a:gd name="T12" fmla="*/ 59 w 325"/>
                <a:gd name="T13" fmla="*/ 343 h 446"/>
                <a:gd name="T14" fmla="*/ 54 w 325"/>
                <a:gd name="T15" fmla="*/ 365 h 446"/>
                <a:gd name="T16" fmla="*/ 52 w 325"/>
                <a:gd name="T17" fmla="*/ 379 h 446"/>
                <a:gd name="T18" fmla="*/ 66 w 325"/>
                <a:gd name="T19" fmla="*/ 400 h 446"/>
                <a:gd name="T20" fmla="*/ 81 w 325"/>
                <a:gd name="T21" fmla="*/ 418 h 446"/>
                <a:gd name="T22" fmla="*/ 99 w 325"/>
                <a:gd name="T23" fmla="*/ 432 h 446"/>
                <a:gd name="T24" fmla="*/ 118 w 325"/>
                <a:gd name="T25" fmla="*/ 441 h 446"/>
                <a:gd name="T26" fmla="*/ 141 w 325"/>
                <a:gd name="T27" fmla="*/ 445 h 446"/>
                <a:gd name="T28" fmla="*/ 166 w 325"/>
                <a:gd name="T29" fmla="*/ 445 h 446"/>
                <a:gd name="T30" fmla="*/ 195 w 325"/>
                <a:gd name="T31" fmla="*/ 440 h 446"/>
                <a:gd name="T32" fmla="*/ 227 w 325"/>
                <a:gd name="T33" fmla="*/ 430 h 446"/>
                <a:gd name="T34" fmla="*/ 221 w 325"/>
                <a:gd name="T35" fmla="*/ 415 h 446"/>
                <a:gd name="T36" fmla="*/ 213 w 325"/>
                <a:gd name="T37" fmla="*/ 396 h 446"/>
                <a:gd name="T38" fmla="*/ 210 w 325"/>
                <a:gd name="T39" fmla="*/ 373 h 446"/>
                <a:gd name="T40" fmla="*/ 217 w 325"/>
                <a:gd name="T41" fmla="*/ 345 h 446"/>
                <a:gd name="T42" fmla="*/ 237 w 325"/>
                <a:gd name="T43" fmla="*/ 339 h 446"/>
                <a:gd name="T44" fmla="*/ 254 w 325"/>
                <a:gd name="T45" fmla="*/ 333 h 446"/>
                <a:gd name="T46" fmla="*/ 267 w 325"/>
                <a:gd name="T47" fmla="*/ 325 h 446"/>
                <a:gd name="T48" fmla="*/ 277 w 325"/>
                <a:gd name="T49" fmla="*/ 315 h 446"/>
                <a:gd name="T50" fmla="*/ 292 w 325"/>
                <a:gd name="T51" fmla="*/ 262 h 446"/>
                <a:gd name="T52" fmla="*/ 311 w 325"/>
                <a:gd name="T53" fmla="*/ 188 h 446"/>
                <a:gd name="T54" fmla="*/ 323 w 325"/>
                <a:gd name="T55" fmla="*/ 114 h 446"/>
                <a:gd name="T56" fmla="*/ 322 w 325"/>
                <a:gd name="T57" fmla="*/ 60 h 446"/>
                <a:gd name="T58" fmla="*/ 315 w 325"/>
                <a:gd name="T59" fmla="*/ 43 h 446"/>
                <a:gd name="T60" fmla="*/ 306 w 325"/>
                <a:gd name="T61" fmla="*/ 28 h 446"/>
                <a:gd name="T62" fmla="*/ 295 w 325"/>
                <a:gd name="T63" fmla="*/ 16 h 446"/>
                <a:gd name="T64" fmla="*/ 281 w 325"/>
                <a:gd name="T65" fmla="*/ 7 h 446"/>
                <a:gd name="T66" fmla="*/ 264 w 325"/>
                <a:gd name="T67" fmla="*/ 1 h 446"/>
                <a:gd name="T68" fmla="*/ 243 w 325"/>
                <a:gd name="T69" fmla="*/ 0 h 446"/>
                <a:gd name="T70" fmla="*/ 218 w 325"/>
                <a:gd name="T71" fmla="*/ 1 h 446"/>
                <a:gd name="T72" fmla="*/ 188 w 325"/>
                <a:gd name="T73" fmla="*/ 6 h 446"/>
                <a:gd name="T74" fmla="*/ 157 w 325"/>
                <a:gd name="T75" fmla="*/ 13 h 446"/>
                <a:gd name="T76" fmla="*/ 127 w 325"/>
                <a:gd name="T77" fmla="*/ 20 h 446"/>
                <a:gd name="T78" fmla="*/ 100 w 325"/>
                <a:gd name="T79" fmla="*/ 28 h 446"/>
                <a:gd name="T80" fmla="*/ 77 w 325"/>
                <a:gd name="T81" fmla="*/ 38 h 446"/>
                <a:gd name="T82" fmla="*/ 58 w 325"/>
                <a:gd name="T83" fmla="*/ 50 h 446"/>
                <a:gd name="T84" fmla="*/ 44 w 325"/>
                <a:gd name="T85" fmla="*/ 65 h 446"/>
                <a:gd name="T86" fmla="*/ 36 w 325"/>
                <a:gd name="T87" fmla="*/ 82 h 446"/>
                <a:gd name="T88" fmla="*/ 35 w 325"/>
                <a:gd name="T89" fmla="*/ 105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46"/>
                <a:gd name="T137" fmla="*/ 325 w 32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46">
                  <a:moveTo>
                    <a:pt x="35" y="105"/>
                  </a:moveTo>
                  <a:lnTo>
                    <a:pt x="29" y="104"/>
                  </a:lnTo>
                  <a:lnTo>
                    <a:pt x="21" y="106"/>
                  </a:lnTo>
                  <a:lnTo>
                    <a:pt x="13" y="111"/>
                  </a:lnTo>
                  <a:lnTo>
                    <a:pt x="6" y="119"/>
                  </a:lnTo>
                  <a:lnTo>
                    <a:pt x="1" y="129"/>
                  </a:lnTo>
                  <a:lnTo>
                    <a:pt x="0" y="144"/>
                  </a:lnTo>
                  <a:lnTo>
                    <a:pt x="4" y="161"/>
                  </a:lnTo>
                  <a:lnTo>
                    <a:pt x="14" y="182"/>
                  </a:lnTo>
                  <a:lnTo>
                    <a:pt x="47" y="218"/>
                  </a:lnTo>
                  <a:lnTo>
                    <a:pt x="49" y="236"/>
                  </a:lnTo>
                  <a:lnTo>
                    <a:pt x="55" y="276"/>
                  </a:lnTo>
                  <a:lnTo>
                    <a:pt x="59" y="318"/>
                  </a:lnTo>
                  <a:lnTo>
                    <a:pt x="59" y="343"/>
                  </a:lnTo>
                  <a:lnTo>
                    <a:pt x="57" y="354"/>
                  </a:lnTo>
                  <a:lnTo>
                    <a:pt x="54" y="365"/>
                  </a:lnTo>
                  <a:lnTo>
                    <a:pt x="53" y="375"/>
                  </a:lnTo>
                  <a:lnTo>
                    <a:pt x="52" y="379"/>
                  </a:lnTo>
                  <a:lnTo>
                    <a:pt x="59" y="390"/>
                  </a:lnTo>
                  <a:lnTo>
                    <a:pt x="66" y="400"/>
                  </a:lnTo>
                  <a:lnTo>
                    <a:pt x="73" y="410"/>
                  </a:lnTo>
                  <a:lnTo>
                    <a:pt x="81" y="418"/>
                  </a:lnTo>
                  <a:lnTo>
                    <a:pt x="90" y="426"/>
                  </a:lnTo>
                  <a:lnTo>
                    <a:pt x="99" y="432"/>
                  </a:lnTo>
                  <a:lnTo>
                    <a:pt x="108" y="437"/>
                  </a:lnTo>
                  <a:lnTo>
                    <a:pt x="118" y="441"/>
                  </a:lnTo>
                  <a:lnTo>
                    <a:pt x="129" y="444"/>
                  </a:lnTo>
                  <a:lnTo>
                    <a:pt x="141" y="445"/>
                  </a:lnTo>
                  <a:lnTo>
                    <a:pt x="153" y="446"/>
                  </a:lnTo>
                  <a:lnTo>
                    <a:pt x="166" y="445"/>
                  </a:lnTo>
                  <a:lnTo>
                    <a:pt x="180" y="444"/>
                  </a:lnTo>
                  <a:lnTo>
                    <a:pt x="195" y="440"/>
                  </a:lnTo>
                  <a:lnTo>
                    <a:pt x="210" y="436"/>
                  </a:lnTo>
                  <a:lnTo>
                    <a:pt x="227" y="430"/>
                  </a:lnTo>
                  <a:lnTo>
                    <a:pt x="225" y="423"/>
                  </a:lnTo>
                  <a:lnTo>
                    <a:pt x="221" y="415"/>
                  </a:lnTo>
                  <a:lnTo>
                    <a:pt x="217" y="406"/>
                  </a:lnTo>
                  <a:lnTo>
                    <a:pt x="213" y="396"/>
                  </a:lnTo>
                  <a:lnTo>
                    <a:pt x="210" y="385"/>
                  </a:lnTo>
                  <a:lnTo>
                    <a:pt x="210" y="373"/>
                  </a:lnTo>
                  <a:lnTo>
                    <a:pt x="212" y="360"/>
                  </a:lnTo>
                  <a:lnTo>
                    <a:pt x="217" y="345"/>
                  </a:lnTo>
                  <a:lnTo>
                    <a:pt x="227" y="342"/>
                  </a:lnTo>
                  <a:lnTo>
                    <a:pt x="237" y="339"/>
                  </a:lnTo>
                  <a:lnTo>
                    <a:pt x="246" y="337"/>
                  </a:lnTo>
                  <a:lnTo>
                    <a:pt x="254" y="333"/>
                  </a:lnTo>
                  <a:lnTo>
                    <a:pt x="261" y="329"/>
                  </a:lnTo>
                  <a:lnTo>
                    <a:pt x="267" y="325"/>
                  </a:lnTo>
                  <a:lnTo>
                    <a:pt x="273" y="320"/>
                  </a:lnTo>
                  <a:lnTo>
                    <a:pt x="277" y="315"/>
                  </a:lnTo>
                  <a:lnTo>
                    <a:pt x="284" y="293"/>
                  </a:lnTo>
                  <a:lnTo>
                    <a:pt x="292" y="262"/>
                  </a:lnTo>
                  <a:lnTo>
                    <a:pt x="301" y="227"/>
                  </a:lnTo>
                  <a:lnTo>
                    <a:pt x="311" y="188"/>
                  </a:lnTo>
                  <a:lnTo>
                    <a:pt x="318" y="150"/>
                  </a:lnTo>
                  <a:lnTo>
                    <a:pt x="323" y="114"/>
                  </a:lnTo>
                  <a:lnTo>
                    <a:pt x="325" y="83"/>
                  </a:lnTo>
                  <a:lnTo>
                    <a:pt x="322" y="60"/>
                  </a:lnTo>
                  <a:lnTo>
                    <a:pt x="318" y="51"/>
                  </a:lnTo>
                  <a:lnTo>
                    <a:pt x="315" y="43"/>
                  </a:lnTo>
                  <a:lnTo>
                    <a:pt x="311" y="35"/>
                  </a:lnTo>
                  <a:lnTo>
                    <a:pt x="306" y="28"/>
                  </a:lnTo>
                  <a:lnTo>
                    <a:pt x="301" y="21"/>
                  </a:lnTo>
                  <a:lnTo>
                    <a:pt x="295" y="16"/>
                  </a:lnTo>
                  <a:lnTo>
                    <a:pt x="289" y="11"/>
                  </a:lnTo>
                  <a:lnTo>
                    <a:pt x="281" y="7"/>
                  </a:lnTo>
                  <a:lnTo>
                    <a:pt x="273" y="4"/>
                  </a:lnTo>
                  <a:lnTo>
                    <a:pt x="264" y="1"/>
                  </a:lnTo>
                  <a:lnTo>
                    <a:pt x="254" y="0"/>
                  </a:lnTo>
                  <a:lnTo>
                    <a:pt x="243" y="0"/>
                  </a:lnTo>
                  <a:lnTo>
                    <a:pt x="231" y="0"/>
                  </a:lnTo>
                  <a:lnTo>
                    <a:pt x="218" y="1"/>
                  </a:lnTo>
                  <a:lnTo>
                    <a:pt x="204" y="3"/>
                  </a:lnTo>
                  <a:lnTo>
                    <a:pt x="188" y="6"/>
                  </a:lnTo>
                  <a:lnTo>
                    <a:pt x="172" y="9"/>
                  </a:lnTo>
                  <a:lnTo>
                    <a:pt x="157" y="13"/>
                  </a:lnTo>
                  <a:lnTo>
                    <a:pt x="142" y="17"/>
                  </a:lnTo>
                  <a:lnTo>
                    <a:pt x="127" y="20"/>
                  </a:lnTo>
                  <a:lnTo>
                    <a:pt x="113" y="24"/>
                  </a:lnTo>
                  <a:lnTo>
                    <a:pt x="100" y="28"/>
                  </a:lnTo>
                  <a:lnTo>
                    <a:pt x="88" y="33"/>
                  </a:lnTo>
                  <a:lnTo>
                    <a:pt x="77" y="38"/>
                  </a:lnTo>
                  <a:lnTo>
                    <a:pt x="66" y="44"/>
                  </a:lnTo>
                  <a:lnTo>
                    <a:pt x="58" y="50"/>
                  </a:lnTo>
                  <a:lnTo>
                    <a:pt x="50" y="57"/>
                  </a:lnTo>
                  <a:lnTo>
                    <a:pt x="44" y="65"/>
                  </a:lnTo>
                  <a:lnTo>
                    <a:pt x="39" y="73"/>
                  </a:lnTo>
                  <a:lnTo>
                    <a:pt x="36" y="82"/>
                  </a:lnTo>
                  <a:lnTo>
                    <a:pt x="35" y="93"/>
                  </a:lnTo>
                  <a:lnTo>
                    <a:pt x="35" y="105"/>
                  </a:lnTo>
                  <a:close/>
                </a:path>
              </a:pathLst>
            </a:custGeom>
            <a:solidFill>
              <a:srgbClr val="E5B59E"/>
            </a:solidFill>
            <a:ln w="9525">
              <a:noFill/>
              <a:round/>
              <a:headEnd/>
              <a:tailEnd/>
            </a:ln>
          </p:spPr>
          <p:txBody>
            <a:bodyPr/>
            <a:lstStyle/>
            <a:p>
              <a:endParaRPr lang="pt-BR"/>
            </a:p>
          </p:txBody>
        </p:sp>
        <p:sp>
          <p:nvSpPr>
            <p:cNvPr id="40109" name="Freeform 165"/>
            <p:cNvSpPr>
              <a:spLocks/>
            </p:cNvSpPr>
            <p:nvPr/>
          </p:nvSpPr>
          <p:spPr bwMode="auto">
            <a:xfrm>
              <a:off x="2593" y="1187"/>
              <a:ext cx="466" cy="449"/>
            </a:xfrm>
            <a:custGeom>
              <a:avLst/>
              <a:gdLst>
                <a:gd name="T0" fmla="*/ 47 w 466"/>
                <a:gd name="T1" fmla="*/ 117 h 449"/>
                <a:gd name="T2" fmla="*/ 33 w 466"/>
                <a:gd name="T3" fmla="*/ 148 h 449"/>
                <a:gd name="T4" fmla="*/ 23 w 466"/>
                <a:gd name="T5" fmla="*/ 189 h 449"/>
                <a:gd name="T6" fmla="*/ 20 w 466"/>
                <a:gd name="T7" fmla="*/ 235 h 449"/>
                <a:gd name="T8" fmla="*/ 26 w 466"/>
                <a:gd name="T9" fmla="*/ 279 h 449"/>
                <a:gd name="T10" fmla="*/ 24 w 466"/>
                <a:gd name="T11" fmla="*/ 330 h 449"/>
                <a:gd name="T12" fmla="*/ 17 w 466"/>
                <a:gd name="T13" fmla="*/ 381 h 449"/>
                <a:gd name="T14" fmla="*/ 5 w 466"/>
                <a:gd name="T15" fmla="*/ 423 h 449"/>
                <a:gd name="T16" fmla="*/ 28 w 466"/>
                <a:gd name="T17" fmla="*/ 432 h 449"/>
                <a:gd name="T18" fmla="*/ 91 w 466"/>
                <a:gd name="T19" fmla="*/ 436 h 449"/>
                <a:gd name="T20" fmla="*/ 147 w 466"/>
                <a:gd name="T21" fmla="*/ 433 h 449"/>
                <a:gd name="T22" fmla="*/ 192 w 466"/>
                <a:gd name="T23" fmla="*/ 431 h 449"/>
                <a:gd name="T24" fmla="*/ 170 w 466"/>
                <a:gd name="T25" fmla="*/ 401 h 449"/>
                <a:gd name="T26" fmla="*/ 145 w 466"/>
                <a:gd name="T27" fmla="*/ 363 h 449"/>
                <a:gd name="T28" fmla="*/ 126 w 466"/>
                <a:gd name="T29" fmla="*/ 325 h 449"/>
                <a:gd name="T30" fmla="*/ 114 w 466"/>
                <a:gd name="T31" fmla="*/ 302 h 449"/>
                <a:gd name="T32" fmla="*/ 95 w 466"/>
                <a:gd name="T33" fmla="*/ 288 h 449"/>
                <a:gd name="T34" fmla="*/ 76 w 466"/>
                <a:gd name="T35" fmla="*/ 269 h 449"/>
                <a:gd name="T36" fmla="*/ 63 w 466"/>
                <a:gd name="T37" fmla="*/ 243 h 449"/>
                <a:gd name="T38" fmla="*/ 62 w 466"/>
                <a:gd name="T39" fmla="*/ 217 h 449"/>
                <a:gd name="T40" fmla="*/ 68 w 466"/>
                <a:gd name="T41" fmla="*/ 201 h 449"/>
                <a:gd name="T42" fmla="*/ 80 w 466"/>
                <a:gd name="T43" fmla="*/ 193 h 449"/>
                <a:gd name="T44" fmla="*/ 96 w 466"/>
                <a:gd name="T45" fmla="*/ 194 h 449"/>
                <a:gd name="T46" fmla="*/ 119 w 466"/>
                <a:gd name="T47" fmla="*/ 178 h 449"/>
                <a:gd name="T48" fmla="*/ 188 w 466"/>
                <a:gd name="T49" fmla="*/ 166 h 449"/>
                <a:gd name="T50" fmla="*/ 235 w 466"/>
                <a:gd name="T51" fmla="*/ 162 h 449"/>
                <a:gd name="T52" fmla="*/ 297 w 466"/>
                <a:gd name="T53" fmla="*/ 154 h 449"/>
                <a:gd name="T54" fmla="*/ 348 w 466"/>
                <a:gd name="T55" fmla="*/ 153 h 449"/>
                <a:gd name="T56" fmla="*/ 397 w 466"/>
                <a:gd name="T57" fmla="*/ 166 h 449"/>
                <a:gd name="T58" fmla="*/ 398 w 466"/>
                <a:gd name="T59" fmla="*/ 204 h 449"/>
                <a:gd name="T60" fmla="*/ 395 w 466"/>
                <a:gd name="T61" fmla="*/ 277 h 449"/>
                <a:gd name="T62" fmla="*/ 379 w 466"/>
                <a:gd name="T63" fmla="*/ 358 h 449"/>
                <a:gd name="T64" fmla="*/ 343 w 466"/>
                <a:gd name="T65" fmla="*/ 417 h 449"/>
                <a:gd name="T66" fmla="*/ 421 w 466"/>
                <a:gd name="T67" fmla="*/ 421 h 449"/>
                <a:gd name="T68" fmla="*/ 458 w 466"/>
                <a:gd name="T69" fmla="*/ 413 h 449"/>
                <a:gd name="T70" fmla="*/ 443 w 466"/>
                <a:gd name="T71" fmla="*/ 356 h 449"/>
                <a:gd name="T72" fmla="*/ 431 w 466"/>
                <a:gd name="T73" fmla="*/ 290 h 449"/>
                <a:gd name="T74" fmla="*/ 428 w 466"/>
                <a:gd name="T75" fmla="*/ 225 h 449"/>
                <a:gd name="T76" fmla="*/ 438 w 466"/>
                <a:gd name="T77" fmla="*/ 174 h 449"/>
                <a:gd name="T78" fmla="*/ 440 w 466"/>
                <a:gd name="T79" fmla="*/ 134 h 449"/>
                <a:gd name="T80" fmla="*/ 435 w 466"/>
                <a:gd name="T81" fmla="*/ 102 h 449"/>
                <a:gd name="T82" fmla="*/ 425 w 466"/>
                <a:gd name="T83" fmla="*/ 78 h 449"/>
                <a:gd name="T84" fmla="*/ 416 w 466"/>
                <a:gd name="T85" fmla="*/ 63 h 449"/>
                <a:gd name="T86" fmla="*/ 409 w 466"/>
                <a:gd name="T87" fmla="*/ 51 h 449"/>
                <a:gd name="T88" fmla="*/ 399 w 466"/>
                <a:gd name="T89" fmla="*/ 38 h 449"/>
                <a:gd name="T90" fmla="*/ 385 w 466"/>
                <a:gd name="T91" fmla="*/ 24 h 449"/>
                <a:gd name="T92" fmla="*/ 364 w 466"/>
                <a:gd name="T93" fmla="*/ 12 h 449"/>
                <a:gd name="T94" fmla="*/ 337 w 466"/>
                <a:gd name="T95" fmla="*/ 3 h 449"/>
                <a:gd name="T96" fmla="*/ 300 w 466"/>
                <a:gd name="T97" fmla="*/ 0 h 449"/>
                <a:gd name="T98" fmla="*/ 252 w 466"/>
                <a:gd name="T99" fmla="*/ 3 h 449"/>
                <a:gd name="T100" fmla="*/ 211 w 466"/>
                <a:gd name="T101" fmla="*/ 10 h 449"/>
                <a:gd name="T102" fmla="*/ 187 w 466"/>
                <a:gd name="T103" fmla="*/ 15 h 449"/>
                <a:gd name="T104" fmla="*/ 164 w 466"/>
                <a:gd name="T105" fmla="*/ 23 h 449"/>
                <a:gd name="T106" fmla="*/ 144 w 466"/>
                <a:gd name="T107" fmla="*/ 33 h 449"/>
                <a:gd name="T108" fmla="*/ 124 w 466"/>
                <a:gd name="T109" fmla="*/ 45 h 449"/>
                <a:gd name="T110" fmla="*/ 104 w 466"/>
                <a:gd name="T111" fmla="*/ 60 h 449"/>
                <a:gd name="T112" fmla="*/ 84 w 466"/>
                <a:gd name="T113" fmla="*/ 76 h 449"/>
                <a:gd name="T114" fmla="*/ 64 w 466"/>
                <a:gd name="T115" fmla="*/ 97 h 4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449"/>
                <a:gd name="T176" fmla="*/ 466 w 466"/>
                <a:gd name="T177" fmla="*/ 449 h 4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449">
                  <a:moveTo>
                    <a:pt x="54" y="108"/>
                  </a:moveTo>
                  <a:lnTo>
                    <a:pt x="47" y="117"/>
                  </a:lnTo>
                  <a:lnTo>
                    <a:pt x="39" y="131"/>
                  </a:lnTo>
                  <a:lnTo>
                    <a:pt x="33" y="148"/>
                  </a:lnTo>
                  <a:lnTo>
                    <a:pt x="27" y="167"/>
                  </a:lnTo>
                  <a:lnTo>
                    <a:pt x="23" y="189"/>
                  </a:lnTo>
                  <a:lnTo>
                    <a:pt x="20" y="212"/>
                  </a:lnTo>
                  <a:lnTo>
                    <a:pt x="20" y="235"/>
                  </a:lnTo>
                  <a:lnTo>
                    <a:pt x="23" y="257"/>
                  </a:lnTo>
                  <a:lnTo>
                    <a:pt x="26" y="279"/>
                  </a:lnTo>
                  <a:lnTo>
                    <a:pt x="26" y="305"/>
                  </a:lnTo>
                  <a:lnTo>
                    <a:pt x="24" y="330"/>
                  </a:lnTo>
                  <a:lnTo>
                    <a:pt x="22" y="356"/>
                  </a:lnTo>
                  <a:lnTo>
                    <a:pt x="17" y="381"/>
                  </a:lnTo>
                  <a:lnTo>
                    <a:pt x="11" y="404"/>
                  </a:lnTo>
                  <a:lnTo>
                    <a:pt x="5" y="423"/>
                  </a:lnTo>
                  <a:lnTo>
                    <a:pt x="0" y="437"/>
                  </a:lnTo>
                  <a:lnTo>
                    <a:pt x="28" y="432"/>
                  </a:lnTo>
                  <a:lnTo>
                    <a:pt x="70" y="449"/>
                  </a:lnTo>
                  <a:lnTo>
                    <a:pt x="91" y="436"/>
                  </a:lnTo>
                  <a:lnTo>
                    <a:pt x="126" y="449"/>
                  </a:lnTo>
                  <a:lnTo>
                    <a:pt x="147" y="433"/>
                  </a:lnTo>
                  <a:lnTo>
                    <a:pt x="201" y="441"/>
                  </a:lnTo>
                  <a:lnTo>
                    <a:pt x="192" y="431"/>
                  </a:lnTo>
                  <a:lnTo>
                    <a:pt x="181" y="417"/>
                  </a:lnTo>
                  <a:lnTo>
                    <a:pt x="170" y="401"/>
                  </a:lnTo>
                  <a:lnTo>
                    <a:pt x="157" y="382"/>
                  </a:lnTo>
                  <a:lnTo>
                    <a:pt x="145" y="363"/>
                  </a:lnTo>
                  <a:lnTo>
                    <a:pt x="134" y="344"/>
                  </a:lnTo>
                  <a:lnTo>
                    <a:pt x="126" y="325"/>
                  </a:lnTo>
                  <a:lnTo>
                    <a:pt x="121" y="308"/>
                  </a:lnTo>
                  <a:lnTo>
                    <a:pt x="114" y="302"/>
                  </a:lnTo>
                  <a:lnTo>
                    <a:pt x="105" y="296"/>
                  </a:lnTo>
                  <a:lnTo>
                    <a:pt x="95" y="288"/>
                  </a:lnTo>
                  <a:lnTo>
                    <a:pt x="85" y="280"/>
                  </a:lnTo>
                  <a:lnTo>
                    <a:pt x="76" y="269"/>
                  </a:lnTo>
                  <a:lnTo>
                    <a:pt x="68" y="257"/>
                  </a:lnTo>
                  <a:lnTo>
                    <a:pt x="63" y="243"/>
                  </a:lnTo>
                  <a:lnTo>
                    <a:pt x="61" y="227"/>
                  </a:lnTo>
                  <a:lnTo>
                    <a:pt x="62" y="217"/>
                  </a:lnTo>
                  <a:lnTo>
                    <a:pt x="65" y="208"/>
                  </a:lnTo>
                  <a:lnTo>
                    <a:pt x="68" y="201"/>
                  </a:lnTo>
                  <a:lnTo>
                    <a:pt x="73" y="196"/>
                  </a:lnTo>
                  <a:lnTo>
                    <a:pt x="80" y="193"/>
                  </a:lnTo>
                  <a:lnTo>
                    <a:pt x="88" y="192"/>
                  </a:lnTo>
                  <a:lnTo>
                    <a:pt x="96" y="194"/>
                  </a:lnTo>
                  <a:lnTo>
                    <a:pt x="106" y="198"/>
                  </a:lnTo>
                  <a:lnTo>
                    <a:pt x="119" y="178"/>
                  </a:lnTo>
                  <a:lnTo>
                    <a:pt x="155" y="160"/>
                  </a:lnTo>
                  <a:lnTo>
                    <a:pt x="188" y="166"/>
                  </a:lnTo>
                  <a:lnTo>
                    <a:pt x="212" y="136"/>
                  </a:lnTo>
                  <a:lnTo>
                    <a:pt x="235" y="162"/>
                  </a:lnTo>
                  <a:lnTo>
                    <a:pt x="270" y="137"/>
                  </a:lnTo>
                  <a:lnTo>
                    <a:pt x="297" y="154"/>
                  </a:lnTo>
                  <a:lnTo>
                    <a:pt x="323" y="132"/>
                  </a:lnTo>
                  <a:lnTo>
                    <a:pt x="348" y="153"/>
                  </a:lnTo>
                  <a:lnTo>
                    <a:pt x="375" y="133"/>
                  </a:lnTo>
                  <a:lnTo>
                    <a:pt x="397" y="166"/>
                  </a:lnTo>
                  <a:lnTo>
                    <a:pt x="398" y="179"/>
                  </a:lnTo>
                  <a:lnTo>
                    <a:pt x="398" y="204"/>
                  </a:lnTo>
                  <a:lnTo>
                    <a:pt x="398" y="238"/>
                  </a:lnTo>
                  <a:lnTo>
                    <a:pt x="395" y="277"/>
                  </a:lnTo>
                  <a:lnTo>
                    <a:pt x="389" y="318"/>
                  </a:lnTo>
                  <a:lnTo>
                    <a:pt x="379" y="358"/>
                  </a:lnTo>
                  <a:lnTo>
                    <a:pt x="364" y="392"/>
                  </a:lnTo>
                  <a:lnTo>
                    <a:pt x="343" y="417"/>
                  </a:lnTo>
                  <a:lnTo>
                    <a:pt x="403" y="433"/>
                  </a:lnTo>
                  <a:lnTo>
                    <a:pt x="421" y="421"/>
                  </a:lnTo>
                  <a:lnTo>
                    <a:pt x="466" y="433"/>
                  </a:lnTo>
                  <a:lnTo>
                    <a:pt x="458" y="413"/>
                  </a:lnTo>
                  <a:lnTo>
                    <a:pt x="450" y="387"/>
                  </a:lnTo>
                  <a:lnTo>
                    <a:pt x="443" y="356"/>
                  </a:lnTo>
                  <a:lnTo>
                    <a:pt x="436" y="324"/>
                  </a:lnTo>
                  <a:lnTo>
                    <a:pt x="431" y="290"/>
                  </a:lnTo>
                  <a:lnTo>
                    <a:pt x="428" y="256"/>
                  </a:lnTo>
                  <a:lnTo>
                    <a:pt x="428" y="225"/>
                  </a:lnTo>
                  <a:lnTo>
                    <a:pt x="432" y="198"/>
                  </a:lnTo>
                  <a:lnTo>
                    <a:pt x="438" y="174"/>
                  </a:lnTo>
                  <a:lnTo>
                    <a:pt x="440" y="153"/>
                  </a:lnTo>
                  <a:lnTo>
                    <a:pt x="440" y="134"/>
                  </a:lnTo>
                  <a:lnTo>
                    <a:pt x="439" y="117"/>
                  </a:lnTo>
                  <a:lnTo>
                    <a:pt x="435" y="102"/>
                  </a:lnTo>
                  <a:lnTo>
                    <a:pt x="431" y="90"/>
                  </a:lnTo>
                  <a:lnTo>
                    <a:pt x="425" y="78"/>
                  </a:lnTo>
                  <a:lnTo>
                    <a:pt x="420" y="68"/>
                  </a:lnTo>
                  <a:lnTo>
                    <a:pt x="416" y="63"/>
                  </a:lnTo>
                  <a:lnTo>
                    <a:pt x="413" y="57"/>
                  </a:lnTo>
                  <a:lnTo>
                    <a:pt x="409" y="51"/>
                  </a:lnTo>
                  <a:lnTo>
                    <a:pt x="405" y="45"/>
                  </a:lnTo>
                  <a:lnTo>
                    <a:pt x="399" y="38"/>
                  </a:lnTo>
                  <a:lnTo>
                    <a:pt x="393" y="31"/>
                  </a:lnTo>
                  <a:lnTo>
                    <a:pt x="385" y="24"/>
                  </a:lnTo>
                  <a:lnTo>
                    <a:pt x="375" y="18"/>
                  </a:lnTo>
                  <a:lnTo>
                    <a:pt x="364" y="12"/>
                  </a:lnTo>
                  <a:lnTo>
                    <a:pt x="352" y="7"/>
                  </a:lnTo>
                  <a:lnTo>
                    <a:pt x="337" y="3"/>
                  </a:lnTo>
                  <a:lnTo>
                    <a:pt x="319" y="1"/>
                  </a:lnTo>
                  <a:lnTo>
                    <a:pt x="300" y="0"/>
                  </a:lnTo>
                  <a:lnTo>
                    <a:pt x="277" y="0"/>
                  </a:lnTo>
                  <a:lnTo>
                    <a:pt x="252" y="3"/>
                  </a:lnTo>
                  <a:lnTo>
                    <a:pt x="224" y="7"/>
                  </a:lnTo>
                  <a:lnTo>
                    <a:pt x="211" y="10"/>
                  </a:lnTo>
                  <a:lnTo>
                    <a:pt x="198" y="12"/>
                  </a:lnTo>
                  <a:lnTo>
                    <a:pt x="187" y="15"/>
                  </a:lnTo>
                  <a:lnTo>
                    <a:pt x="175" y="19"/>
                  </a:lnTo>
                  <a:lnTo>
                    <a:pt x="164" y="23"/>
                  </a:lnTo>
                  <a:lnTo>
                    <a:pt x="154" y="28"/>
                  </a:lnTo>
                  <a:lnTo>
                    <a:pt x="144" y="33"/>
                  </a:lnTo>
                  <a:lnTo>
                    <a:pt x="133" y="39"/>
                  </a:lnTo>
                  <a:lnTo>
                    <a:pt x="124" y="45"/>
                  </a:lnTo>
                  <a:lnTo>
                    <a:pt x="114" y="52"/>
                  </a:lnTo>
                  <a:lnTo>
                    <a:pt x="104" y="60"/>
                  </a:lnTo>
                  <a:lnTo>
                    <a:pt x="94" y="68"/>
                  </a:lnTo>
                  <a:lnTo>
                    <a:pt x="84" y="76"/>
                  </a:lnTo>
                  <a:lnTo>
                    <a:pt x="75" y="86"/>
                  </a:lnTo>
                  <a:lnTo>
                    <a:pt x="64" y="97"/>
                  </a:lnTo>
                  <a:lnTo>
                    <a:pt x="54" y="108"/>
                  </a:lnTo>
                  <a:close/>
                </a:path>
              </a:pathLst>
            </a:custGeom>
            <a:solidFill>
              <a:srgbClr val="512B19"/>
            </a:solidFill>
            <a:ln w="9525">
              <a:noFill/>
              <a:round/>
              <a:headEnd/>
              <a:tailEnd/>
            </a:ln>
          </p:spPr>
          <p:txBody>
            <a:bodyPr/>
            <a:lstStyle/>
            <a:p>
              <a:endParaRPr lang="pt-BR"/>
            </a:p>
          </p:txBody>
        </p:sp>
        <p:sp>
          <p:nvSpPr>
            <p:cNvPr id="40110" name="Freeform 166"/>
            <p:cNvSpPr>
              <a:spLocks/>
            </p:cNvSpPr>
            <p:nvPr/>
          </p:nvSpPr>
          <p:spPr bwMode="auto">
            <a:xfrm>
              <a:off x="2497" y="1016"/>
              <a:ext cx="555" cy="284"/>
            </a:xfrm>
            <a:custGeom>
              <a:avLst/>
              <a:gdLst>
                <a:gd name="T0" fmla="*/ 201 w 555"/>
                <a:gd name="T1" fmla="*/ 6 h 284"/>
                <a:gd name="T2" fmla="*/ 184 w 555"/>
                <a:gd name="T3" fmla="*/ 27 h 284"/>
                <a:gd name="T4" fmla="*/ 158 w 555"/>
                <a:gd name="T5" fmla="*/ 58 h 284"/>
                <a:gd name="T6" fmla="*/ 126 w 555"/>
                <a:gd name="T7" fmla="*/ 96 h 284"/>
                <a:gd name="T8" fmla="*/ 92 w 555"/>
                <a:gd name="T9" fmla="*/ 138 h 284"/>
                <a:gd name="T10" fmla="*/ 58 w 555"/>
                <a:gd name="T11" fmla="*/ 178 h 284"/>
                <a:gd name="T12" fmla="*/ 29 w 555"/>
                <a:gd name="T13" fmla="*/ 214 h 284"/>
                <a:gd name="T14" fmla="*/ 7 w 555"/>
                <a:gd name="T15" fmla="*/ 242 h 284"/>
                <a:gd name="T16" fmla="*/ 3 w 555"/>
                <a:gd name="T17" fmla="*/ 253 h 284"/>
                <a:gd name="T18" fmla="*/ 10 w 555"/>
                <a:gd name="T19" fmla="*/ 257 h 284"/>
                <a:gd name="T20" fmla="*/ 19 w 555"/>
                <a:gd name="T21" fmla="*/ 262 h 284"/>
                <a:gd name="T22" fmla="*/ 31 w 555"/>
                <a:gd name="T23" fmla="*/ 266 h 284"/>
                <a:gd name="T24" fmla="*/ 45 w 555"/>
                <a:gd name="T25" fmla="*/ 271 h 284"/>
                <a:gd name="T26" fmla="*/ 62 w 555"/>
                <a:gd name="T27" fmla="*/ 275 h 284"/>
                <a:gd name="T28" fmla="*/ 82 w 555"/>
                <a:gd name="T29" fmla="*/ 279 h 284"/>
                <a:gd name="T30" fmla="*/ 104 w 555"/>
                <a:gd name="T31" fmla="*/ 283 h 284"/>
                <a:gd name="T32" fmla="*/ 118 w 555"/>
                <a:gd name="T33" fmla="*/ 284 h 284"/>
                <a:gd name="T34" fmla="*/ 121 w 555"/>
                <a:gd name="T35" fmla="*/ 282 h 284"/>
                <a:gd name="T36" fmla="*/ 129 w 555"/>
                <a:gd name="T37" fmla="*/ 279 h 284"/>
                <a:gd name="T38" fmla="*/ 142 w 555"/>
                <a:gd name="T39" fmla="*/ 278 h 284"/>
                <a:gd name="T40" fmla="*/ 158 w 555"/>
                <a:gd name="T41" fmla="*/ 270 h 284"/>
                <a:gd name="T42" fmla="*/ 180 w 555"/>
                <a:gd name="T43" fmla="*/ 247 h 284"/>
                <a:gd name="T44" fmla="*/ 207 w 555"/>
                <a:gd name="T45" fmla="*/ 221 h 284"/>
                <a:gd name="T46" fmla="*/ 240 w 555"/>
                <a:gd name="T47" fmla="*/ 196 h 284"/>
                <a:gd name="T48" fmla="*/ 279 w 555"/>
                <a:gd name="T49" fmla="*/ 175 h 284"/>
                <a:gd name="T50" fmla="*/ 324 w 555"/>
                <a:gd name="T51" fmla="*/ 160 h 284"/>
                <a:gd name="T52" fmla="*/ 376 w 555"/>
                <a:gd name="T53" fmla="*/ 156 h 284"/>
                <a:gd name="T54" fmla="*/ 433 w 555"/>
                <a:gd name="T55" fmla="*/ 164 h 284"/>
                <a:gd name="T56" fmla="*/ 476 w 555"/>
                <a:gd name="T57" fmla="*/ 166 h 284"/>
                <a:gd name="T58" fmla="*/ 503 w 555"/>
                <a:gd name="T59" fmla="*/ 142 h 284"/>
                <a:gd name="T60" fmla="*/ 528 w 555"/>
                <a:gd name="T61" fmla="*/ 114 h 284"/>
                <a:gd name="T62" fmla="*/ 548 w 555"/>
                <a:gd name="T63" fmla="*/ 84 h 284"/>
                <a:gd name="T64" fmla="*/ 547 w 555"/>
                <a:gd name="T65" fmla="*/ 67 h 284"/>
                <a:gd name="T66" fmla="*/ 516 w 555"/>
                <a:gd name="T67" fmla="*/ 61 h 284"/>
                <a:gd name="T68" fmla="*/ 471 w 555"/>
                <a:gd name="T69" fmla="*/ 51 h 284"/>
                <a:gd name="T70" fmla="*/ 416 w 555"/>
                <a:gd name="T71" fmla="*/ 40 h 284"/>
                <a:gd name="T72" fmla="*/ 358 w 555"/>
                <a:gd name="T73" fmla="*/ 28 h 284"/>
                <a:gd name="T74" fmla="*/ 301 w 555"/>
                <a:gd name="T75" fmla="*/ 17 h 284"/>
                <a:gd name="T76" fmla="*/ 252 w 555"/>
                <a:gd name="T77" fmla="*/ 8 h 284"/>
                <a:gd name="T78" fmla="*/ 216 w 555"/>
                <a:gd name="T79" fmla="*/ 2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5"/>
                <a:gd name="T121" fmla="*/ 0 h 284"/>
                <a:gd name="T122" fmla="*/ 555 w 555"/>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5" h="284">
                  <a:moveTo>
                    <a:pt x="205" y="0"/>
                  </a:moveTo>
                  <a:lnTo>
                    <a:pt x="201" y="6"/>
                  </a:lnTo>
                  <a:lnTo>
                    <a:pt x="194" y="15"/>
                  </a:lnTo>
                  <a:lnTo>
                    <a:pt x="184" y="27"/>
                  </a:lnTo>
                  <a:lnTo>
                    <a:pt x="172" y="42"/>
                  </a:lnTo>
                  <a:lnTo>
                    <a:pt x="158" y="58"/>
                  </a:lnTo>
                  <a:lnTo>
                    <a:pt x="142" y="77"/>
                  </a:lnTo>
                  <a:lnTo>
                    <a:pt x="126" y="96"/>
                  </a:lnTo>
                  <a:lnTo>
                    <a:pt x="109" y="117"/>
                  </a:lnTo>
                  <a:lnTo>
                    <a:pt x="92" y="138"/>
                  </a:lnTo>
                  <a:lnTo>
                    <a:pt x="75" y="159"/>
                  </a:lnTo>
                  <a:lnTo>
                    <a:pt x="58" y="178"/>
                  </a:lnTo>
                  <a:lnTo>
                    <a:pt x="43" y="197"/>
                  </a:lnTo>
                  <a:lnTo>
                    <a:pt x="29" y="214"/>
                  </a:lnTo>
                  <a:lnTo>
                    <a:pt x="17" y="230"/>
                  </a:lnTo>
                  <a:lnTo>
                    <a:pt x="7" y="242"/>
                  </a:lnTo>
                  <a:lnTo>
                    <a:pt x="0" y="251"/>
                  </a:lnTo>
                  <a:lnTo>
                    <a:pt x="3" y="253"/>
                  </a:lnTo>
                  <a:lnTo>
                    <a:pt x="6" y="255"/>
                  </a:lnTo>
                  <a:lnTo>
                    <a:pt x="10" y="257"/>
                  </a:lnTo>
                  <a:lnTo>
                    <a:pt x="14" y="259"/>
                  </a:lnTo>
                  <a:lnTo>
                    <a:pt x="19" y="262"/>
                  </a:lnTo>
                  <a:lnTo>
                    <a:pt x="25" y="264"/>
                  </a:lnTo>
                  <a:lnTo>
                    <a:pt x="31" y="266"/>
                  </a:lnTo>
                  <a:lnTo>
                    <a:pt x="37" y="269"/>
                  </a:lnTo>
                  <a:lnTo>
                    <a:pt x="45" y="271"/>
                  </a:lnTo>
                  <a:lnTo>
                    <a:pt x="53" y="273"/>
                  </a:lnTo>
                  <a:lnTo>
                    <a:pt x="62" y="275"/>
                  </a:lnTo>
                  <a:lnTo>
                    <a:pt x="71" y="277"/>
                  </a:lnTo>
                  <a:lnTo>
                    <a:pt x="82" y="279"/>
                  </a:lnTo>
                  <a:lnTo>
                    <a:pt x="93" y="281"/>
                  </a:lnTo>
                  <a:lnTo>
                    <a:pt x="104" y="283"/>
                  </a:lnTo>
                  <a:lnTo>
                    <a:pt x="117" y="284"/>
                  </a:lnTo>
                  <a:lnTo>
                    <a:pt x="118" y="284"/>
                  </a:lnTo>
                  <a:lnTo>
                    <a:pt x="119" y="283"/>
                  </a:lnTo>
                  <a:lnTo>
                    <a:pt x="121" y="282"/>
                  </a:lnTo>
                  <a:lnTo>
                    <a:pt x="125" y="280"/>
                  </a:lnTo>
                  <a:lnTo>
                    <a:pt x="129" y="279"/>
                  </a:lnTo>
                  <a:lnTo>
                    <a:pt x="135" y="278"/>
                  </a:lnTo>
                  <a:lnTo>
                    <a:pt x="142" y="278"/>
                  </a:lnTo>
                  <a:lnTo>
                    <a:pt x="150" y="279"/>
                  </a:lnTo>
                  <a:lnTo>
                    <a:pt x="158" y="270"/>
                  </a:lnTo>
                  <a:lnTo>
                    <a:pt x="168" y="259"/>
                  </a:lnTo>
                  <a:lnTo>
                    <a:pt x="180" y="247"/>
                  </a:lnTo>
                  <a:lnTo>
                    <a:pt x="192" y="234"/>
                  </a:lnTo>
                  <a:lnTo>
                    <a:pt x="207" y="221"/>
                  </a:lnTo>
                  <a:lnTo>
                    <a:pt x="223" y="209"/>
                  </a:lnTo>
                  <a:lnTo>
                    <a:pt x="240" y="196"/>
                  </a:lnTo>
                  <a:lnTo>
                    <a:pt x="259" y="185"/>
                  </a:lnTo>
                  <a:lnTo>
                    <a:pt x="279" y="175"/>
                  </a:lnTo>
                  <a:lnTo>
                    <a:pt x="301" y="166"/>
                  </a:lnTo>
                  <a:lnTo>
                    <a:pt x="324" y="160"/>
                  </a:lnTo>
                  <a:lnTo>
                    <a:pt x="349" y="156"/>
                  </a:lnTo>
                  <a:lnTo>
                    <a:pt x="376" y="156"/>
                  </a:lnTo>
                  <a:lnTo>
                    <a:pt x="404" y="158"/>
                  </a:lnTo>
                  <a:lnTo>
                    <a:pt x="433" y="164"/>
                  </a:lnTo>
                  <a:lnTo>
                    <a:pt x="464" y="175"/>
                  </a:lnTo>
                  <a:lnTo>
                    <a:pt x="476" y="166"/>
                  </a:lnTo>
                  <a:lnTo>
                    <a:pt x="490" y="155"/>
                  </a:lnTo>
                  <a:lnTo>
                    <a:pt x="503" y="142"/>
                  </a:lnTo>
                  <a:lnTo>
                    <a:pt x="516" y="128"/>
                  </a:lnTo>
                  <a:lnTo>
                    <a:pt x="528" y="114"/>
                  </a:lnTo>
                  <a:lnTo>
                    <a:pt x="539" y="99"/>
                  </a:lnTo>
                  <a:lnTo>
                    <a:pt x="548" y="84"/>
                  </a:lnTo>
                  <a:lnTo>
                    <a:pt x="555" y="69"/>
                  </a:lnTo>
                  <a:lnTo>
                    <a:pt x="547" y="67"/>
                  </a:lnTo>
                  <a:lnTo>
                    <a:pt x="534" y="64"/>
                  </a:lnTo>
                  <a:lnTo>
                    <a:pt x="516" y="61"/>
                  </a:lnTo>
                  <a:lnTo>
                    <a:pt x="495" y="56"/>
                  </a:lnTo>
                  <a:lnTo>
                    <a:pt x="471" y="51"/>
                  </a:lnTo>
                  <a:lnTo>
                    <a:pt x="444" y="46"/>
                  </a:lnTo>
                  <a:lnTo>
                    <a:pt x="416" y="40"/>
                  </a:lnTo>
                  <a:lnTo>
                    <a:pt x="387" y="34"/>
                  </a:lnTo>
                  <a:lnTo>
                    <a:pt x="358" y="28"/>
                  </a:lnTo>
                  <a:lnTo>
                    <a:pt x="329" y="23"/>
                  </a:lnTo>
                  <a:lnTo>
                    <a:pt x="301" y="17"/>
                  </a:lnTo>
                  <a:lnTo>
                    <a:pt x="275" y="12"/>
                  </a:lnTo>
                  <a:lnTo>
                    <a:pt x="252" y="8"/>
                  </a:lnTo>
                  <a:lnTo>
                    <a:pt x="232" y="4"/>
                  </a:lnTo>
                  <a:lnTo>
                    <a:pt x="216" y="2"/>
                  </a:lnTo>
                  <a:lnTo>
                    <a:pt x="205" y="0"/>
                  </a:lnTo>
                  <a:close/>
                </a:path>
              </a:pathLst>
            </a:custGeom>
            <a:solidFill>
              <a:srgbClr val="3F9EFF"/>
            </a:solidFill>
            <a:ln w="9525">
              <a:noFill/>
              <a:round/>
              <a:headEnd/>
              <a:tailEnd/>
            </a:ln>
          </p:spPr>
          <p:txBody>
            <a:bodyPr/>
            <a:lstStyle/>
            <a:p>
              <a:endParaRPr lang="pt-BR"/>
            </a:p>
          </p:txBody>
        </p:sp>
        <p:sp>
          <p:nvSpPr>
            <p:cNvPr id="40111" name="Freeform 167"/>
            <p:cNvSpPr>
              <a:spLocks/>
            </p:cNvSpPr>
            <p:nvPr/>
          </p:nvSpPr>
          <p:spPr bwMode="auto">
            <a:xfrm>
              <a:off x="2946" y="1381"/>
              <a:ext cx="15" cy="34"/>
            </a:xfrm>
            <a:custGeom>
              <a:avLst/>
              <a:gdLst>
                <a:gd name="T0" fmla="*/ 8 w 15"/>
                <a:gd name="T1" fmla="*/ 0 h 34"/>
                <a:gd name="T2" fmla="*/ 12 w 15"/>
                <a:gd name="T3" fmla="*/ 5 h 34"/>
                <a:gd name="T4" fmla="*/ 15 w 15"/>
                <a:gd name="T5" fmla="*/ 17 h 34"/>
                <a:gd name="T6" fmla="*/ 14 w 15"/>
                <a:gd name="T7" fmla="*/ 29 h 34"/>
                <a:gd name="T8" fmla="*/ 8 w 15"/>
                <a:gd name="T9" fmla="*/ 34 h 34"/>
                <a:gd name="T10" fmla="*/ 3 w 15"/>
                <a:gd name="T11" fmla="*/ 28 h 34"/>
                <a:gd name="T12" fmla="*/ 0 w 15"/>
                <a:gd name="T13" fmla="*/ 17 h 34"/>
                <a:gd name="T14" fmla="*/ 2 w 15"/>
                <a:gd name="T15" fmla="*/ 5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2" y="5"/>
                  </a:lnTo>
                  <a:lnTo>
                    <a:pt x="15" y="17"/>
                  </a:lnTo>
                  <a:lnTo>
                    <a:pt x="14" y="29"/>
                  </a:lnTo>
                  <a:lnTo>
                    <a:pt x="8" y="34"/>
                  </a:lnTo>
                  <a:lnTo>
                    <a:pt x="3" y="28"/>
                  </a:lnTo>
                  <a:lnTo>
                    <a:pt x="0" y="17"/>
                  </a:lnTo>
                  <a:lnTo>
                    <a:pt x="2" y="5"/>
                  </a:lnTo>
                  <a:lnTo>
                    <a:pt x="8" y="0"/>
                  </a:lnTo>
                  <a:close/>
                </a:path>
              </a:pathLst>
            </a:custGeom>
            <a:solidFill>
              <a:srgbClr val="000000"/>
            </a:solidFill>
            <a:ln w="9525">
              <a:noFill/>
              <a:round/>
              <a:headEnd/>
              <a:tailEnd/>
            </a:ln>
          </p:spPr>
          <p:txBody>
            <a:bodyPr/>
            <a:lstStyle/>
            <a:p>
              <a:endParaRPr lang="pt-BR"/>
            </a:p>
          </p:txBody>
        </p:sp>
        <p:sp>
          <p:nvSpPr>
            <p:cNvPr id="40112" name="Freeform 168"/>
            <p:cNvSpPr>
              <a:spLocks/>
            </p:cNvSpPr>
            <p:nvPr/>
          </p:nvSpPr>
          <p:spPr bwMode="auto">
            <a:xfrm>
              <a:off x="2813" y="1392"/>
              <a:ext cx="15" cy="34"/>
            </a:xfrm>
            <a:custGeom>
              <a:avLst/>
              <a:gdLst>
                <a:gd name="T0" fmla="*/ 8 w 15"/>
                <a:gd name="T1" fmla="*/ 0 h 34"/>
                <a:gd name="T2" fmla="*/ 13 w 15"/>
                <a:gd name="T3" fmla="*/ 6 h 34"/>
                <a:gd name="T4" fmla="*/ 15 w 15"/>
                <a:gd name="T5" fmla="*/ 17 h 34"/>
                <a:gd name="T6" fmla="*/ 14 w 15"/>
                <a:gd name="T7" fmla="*/ 29 h 34"/>
                <a:gd name="T8" fmla="*/ 8 w 15"/>
                <a:gd name="T9" fmla="*/ 34 h 34"/>
                <a:gd name="T10" fmla="*/ 3 w 15"/>
                <a:gd name="T11" fmla="*/ 29 h 34"/>
                <a:gd name="T12" fmla="*/ 0 w 15"/>
                <a:gd name="T13" fmla="*/ 17 h 34"/>
                <a:gd name="T14" fmla="*/ 2 w 15"/>
                <a:gd name="T15" fmla="*/ 6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3" y="6"/>
                  </a:lnTo>
                  <a:lnTo>
                    <a:pt x="15" y="17"/>
                  </a:lnTo>
                  <a:lnTo>
                    <a:pt x="14" y="29"/>
                  </a:lnTo>
                  <a:lnTo>
                    <a:pt x="8" y="34"/>
                  </a:lnTo>
                  <a:lnTo>
                    <a:pt x="3" y="29"/>
                  </a:lnTo>
                  <a:lnTo>
                    <a:pt x="0" y="17"/>
                  </a:lnTo>
                  <a:lnTo>
                    <a:pt x="2" y="6"/>
                  </a:lnTo>
                  <a:lnTo>
                    <a:pt x="8" y="0"/>
                  </a:lnTo>
                  <a:close/>
                </a:path>
              </a:pathLst>
            </a:custGeom>
            <a:solidFill>
              <a:srgbClr val="000000"/>
            </a:solidFill>
            <a:ln w="9525">
              <a:noFill/>
              <a:round/>
              <a:headEnd/>
              <a:tailEnd/>
            </a:ln>
          </p:spPr>
          <p:txBody>
            <a:bodyPr/>
            <a:lstStyle/>
            <a:p>
              <a:endParaRPr lang="pt-BR"/>
            </a:p>
          </p:txBody>
        </p:sp>
        <p:sp>
          <p:nvSpPr>
            <p:cNvPr id="40113" name="Freeform 169"/>
            <p:cNvSpPr>
              <a:spLocks/>
            </p:cNvSpPr>
            <p:nvPr/>
          </p:nvSpPr>
          <p:spPr bwMode="auto">
            <a:xfrm>
              <a:off x="2773" y="1326"/>
              <a:ext cx="223" cy="304"/>
            </a:xfrm>
            <a:custGeom>
              <a:avLst/>
              <a:gdLst>
                <a:gd name="T0" fmla="*/ 0 w 223"/>
                <a:gd name="T1" fmla="*/ 247 h 304"/>
                <a:gd name="T2" fmla="*/ 2 w 223"/>
                <a:gd name="T3" fmla="*/ 250 h 304"/>
                <a:gd name="T4" fmla="*/ 5 w 223"/>
                <a:gd name="T5" fmla="*/ 255 h 304"/>
                <a:gd name="T6" fmla="*/ 10 w 223"/>
                <a:gd name="T7" fmla="*/ 260 h 304"/>
                <a:gd name="T8" fmla="*/ 17 w 223"/>
                <a:gd name="T9" fmla="*/ 266 h 304"/>
                <a:gd name="T10" fmla="*/ 25 w 223"/>
                <a:gd name="T11" fmla="*/ 273 h 304"/>
                <a:gd name="T12" fmla="*/ 34 w 223"/>
                <a:gd name="T13" fmla="*/ 279 h 304"/>
                <a:gd name="T14" fmla="*/ 44 w 223"/>
                <a:gd name="T15" fmla="*/ 285 h 304"/>
                <a:gd name="T16" fmla="*/ 55 w 223"/>
                <a:gd name="T17" fmla="*/ 292 h 304"/>
                <a:gd name="T18" fmla="*/ 67 w 223"/>
                <a:gd name="T19" fmla="*/ 297 h 304"/>
                <a:gd name="T20" fmla="*/ 79 w 223"/>
                <a:gd name="T21" fmla="*/ 301 h 304"/>
                <a:gd name="T22" fmla="*/ 92 w 223"/>
                <a:gd name="T23" fmla="*/ 303 h 304"/>
                <a:gd name="T24" fmla="*/ 105 w 223"/>
                <a:gd name="T25" fmla="*/ 304 h 304"/>
                <a:gd name="T26" fmla="*/ 119 w 223"/>
                <a:gd name="T27" fmla="*/ 303 h 304"/>
                <a:gd name="T28" fmla="*/ 132 w 223"/>
                <a:gd name="T29" fmla="*/ 300 h 304"/>
                <a:gd name="T30" fmla="*/ 146 w 223"/>
                <a:gd name="T31" fmla="*/ 294 h 304"/>
                <a:gd name="T32" fmla="*/ 160 w 223"/>
                <a:gd name="T33" fmla="*/ 285 h 304"/>
                <a:gd name="T34" fmla="*/ 182 w 223"/>
                <a:gd name="T35" fmla="*/ 259 h 304"/>
                <a:gd name="T36" fmla="*/ 199 w 223"/>
                <a:gd name="T37" fmla="*/ 226 h 304"/>
                <a:gd name="T38" fmla="*/ 211 w 223"/>
                <a:gd name="T39" fmla="*/ 187 h 304"/>
                <a:gd name="T40" fmla="*/ 219 w 223"/>
                <a:gd name="T41" fmla="*/ 144 h 304"/>
                <a:gd name="T42" fmla="*/ 223 w 223"/>
                <a:gd name="T43" fmla="*/ 102 h 304"/>
                <a:gd name="T44" fmla="*/ 223 w 223"/>
                <a:gd name="T45" fmla="*/ 61 h 304"/>
                <a:gd name="T46" fmla="*/ 220 w 223"/>
                <a:gd name="T47" fmla="*/ 27 h 304"/>
                <a:gd name="T48" fmla="*/ 214 w 223"/>
                <a:gd name="T49" fmla="*/ 0 h 304"/>
                <a:gd name="T50" fmla="*/ 215 w 223"/>
                <a:gd name="T51" fmla="*/ 16 h 304"/>
                <a:gd name="T52" fmla="*/ 215 w 223"/>
                <a:gd name="T53" fmla="*/ 46 h 304"/>
                <a:gd name="T54" fmla="*/ 214 w 223"/>
                <a:gd name="T55" fmla="*/ 85 h 304"/>
                <a:gd name="T56" fmla="*/ 210 w 223"/>
                <a:gd name="T57" fmla="*/ 130 h 304"/>
                <a:gd name="T58" fmla="*/ 204 w 223"/>
                <a:gd name="T59" fmla="*/ 175 h 304"/>
                <a:gd name="T60" fmla="*/ 192 w 223"/>
                <a:gd name="T61" fmla="*/ 218 h 304"/>
                <a:gd name="T62" fmla="*/ 176 w 223"/>
                <a:gd name="T63" fmla="*/ 253 h 304"/>
                <a:gd name="T64" fmla="*/ 153 w 223"/>
                <a:gd name="T65" fmla="*/ 277 h 304"/>
                <a:gd name="T66" fmla="*/ 139 w 223"/>
                <a:gd name="T67" fmla="*/ 285 h 304"/>
                <a:gd name="T68" fmla="*/ 126 w 223"/>
                <a:gd name="T69" fmla="*/ 290 h 304"/>
                <a:gd name="T70" fmla="*/ 113 w 223"/>
                <a:gd name="T71" fmla="*/ 293 h 304"/>
                <a:gd name="T72" fmla="*/ 101 w 223"/>
                <a:gd name="T73" fmla="*/ 295 h 304"/>
                <a:gd name="T74" fmla="*/ 89 w 223"/>
                <a:gd name="T75" fmla="*/ 295 h 304"/>
                <a:gd name="T76" fmla="*/ 78 w 223"/>
                <a:gd name="T77" fmla="*/ 293 h 304"/>
                <a:gd name="T78" fmla="*/ 67 w 223"/>
                <a:gd name="T79" fmla="*/ 291 h 304"/>
                <a:gd name="T80" fmla="*/ 56 w 223"/>
                <a:gd name="T81" fmla="*/ 287 h 304"/>
                <a:gd name="T82" fmla="*/ 47 w 223"/>
                <a:gd name="T83" fmla="*/ 282 h 304"/>
                <a:gd name="T84" fmla="*/ 37 w 223"/>
                <a:gd name="T85" fmla="*/ 277 h 304"/>
                <a:gd name="T86" fmla="*/ 29 w 223"/>
                <a:gd name="T87" fmla="*/ 272 h 304"/>
                <a:gd name="T88" fmla="*/ 21 w 223"/>
                <a:gd name="T89" fmla="*/ 266 h 304"/>
                <a:gd name="T90" fmla="*/ 14 w 223"/>
                <a:gd name="T91" fmla="*/ 261 h 304"/>
                <a:gd name="T92" fmla="*/ 9 w 223"/>
                <a:gd name="T93" fmla="*/ 256 h 304"/>
                <a:gd name="T94" fmla="*/ 4 w 223"/>
                <a:gd name="T95" fmla="*/ 251 h 304"/>
                <a:gd name="T96" fmla="*/ 0 w 223"/>
                <a:gd name="T97" fmla="*/ 247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304"/>
                <a:gd name="T149" fmla="*/ 223 w 223"/>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304">
                  <a:moveTo>
                    <a:pt x="0" y="247"/>
                  </a:moveTo>
                  <a:lnTo>
                    <a:pt x="2" y="250"/>
                  </a:lnTo>
                  <a:lnTo>
                    <a:pt x="5" y="255"/>
                  </a:lnTo>
                  <a:lnTo>
                    <a:pt x="10" y="260"/>
                  </a:lnTo>
                  <a:lnTo>
                    <a:pt x="17" y="266"/>
                  </a:lnTo>
                  <a:lnTo>
                    <a:pt x="25" y="273"/>
                  </a:lnTo>
                  <a:lnTo>
                    <a:pt x="34" y="279"/>
                  </a:lnTo>
                  <a:lnTo>
                    <a:pt x="44" y="285"/>
                  </a:lnTo>
                  <a:lnTo>
                    <a:pt x="55" y="292"/>
                  </a:lnTo>
                  <a:lnTo>
                    <a:pt x="67" y="297"/>
                  </a:lnTo>
                  <a:lnTo>
                    <a:pt x="79" y="301"/>
                  </a:lnTo>
                  <a:lnTo>
                    <a:pt x="92" y="303"/>
                  </a:lnTo>
                  <a:lnTo>
                    <a:pt x="105" y="304"/>
                  </a:lnTo>
                  <a:lnTo>
                    <a:pt x="119" y="303"/>
                  </a:lnTo>
                  <a:lnTo>
                    <a:pt x="132" y="300"/>
                  </a:lnTo>
                  <a:lnTo>
                    <a:pt x="146" y="294"/>
                  </a:lnTo>
                  <a:lnTo>
                    <a:pt x="160" y="285"/>
                  </a:lnTo>
                  <a:lnTo>
                    <a:pt x="182" y="259"/>
                  </a:lnTo>
                  <a:lnTo>
                    <a:pt x="199" y="226"/>
                  </a:lnTo>
                  <a:lnTo>
                    <a:pt x="211" y="187"/>
                  </a:lnTo>
                  <a:lnTo>
                    <a:pt x="219" y="144"/>
                  </a:lnTo>
                  <a:lnTo>
                    <a:pt x="223" y="102"/>
                  </a:lnTo>
                  <a:lnTo>
                    <a:pt x="223" y="61"/>
                  </a:lnTo>
                  <a:lnTo>
                    <a:pt x="220" y="27"/>
                  </a:lnTo>
                  <a:lnTo>
                    <a:pt x="214" y="0"/>
                  </a:lnTo>
                  <a:lnTo>
                    <a:pt x="215" y="16"/>
                  </a:lnTo>
                  <a:lnTo>
                    <a:pt x="215" y="46"/>
                  </a:lnTo>
                  <a:lnTo>
                    <a:pt x="214" y="85"/>
                  </a:lnTo>
                  <a:lnTo>
                    <a:pt x="210" y="130"/>
                  </a:lnTo>
                  <a:lnTo>
                    <a:pt x="204" y="175"/>
                  </a:lnTo>
                  <a:lnTo>
                    <a:pt x="192" y="218"/>
                  </a:lnTo>
                  <a:lnTo>
                    <a:pt x="176" y="253"/>
                  </a:lnTo>
                  <a:lnTo>
                    <a:pt x="153" y="277"/>
                  </a:lnTo>
                  <a:lnTo>
                    <a:pt x="139" y="285"/>
                  </a:lnTo>
                  <a:lnTo>
                    <a:pt x="126" y="290"/>
                  </a:lnTo>
                  <a:lnTo>
                    <a:pt x="113" y="293"/>
                  </a:lnTo>
                  <a:lnTo>
                    <a:pt x="101" y="295"/>
                  </a:lnTo>
                  <a:lnTo>
                    <a:pt x="89" y="295"/>
                  </a:lnTo>
                  <a:lnTo>
                    <a:pt x="78" y="293"/>
                  </a:lnTo>
                  <a:lnTo>
                    <a:pt x="67" y="291"/>
                  </a:lnTo>
                  <a:lnTo>
                    <a:pt x="56" y="287"/>
                  </a:lnTo>
                  <a:lnTo>
                    <a:pt x="47" y="282"/>
                  </a:lnTo>
                  <a:lnTo>
                    <a:pt x="37" y="277"/>
                  </a:lnTo>
                  <a:lnTo>
                    <a:pt x="29" y="272"/>
                  </a:lnTo>
                  <a:lnTo>
                    <a:pt x="21" y="266"/>
                  </a:lnTo>
                  <a:lnTo>
                    <a:pt x="14" y="261"/>
                  </a:lnTo>
                  <a:lnTo>
                    <a:pt x="9" y="256"/>
                  </a:lnTo>
                  <a:lnTo>
                    <a:pt x="4" y="251"/>
                  </a:lnTo>
                  <a:lnTo>
                    <a:pt x="0" y="247"/>
                  </a:lnTo>
                  <a:close/>
                </a:path>
              </a:pathLst>
            </a:custGeom>
            <a:solidFill>
              <a:srgbClr val="000000"/>
            </a:solidFill>
            <a:ln w="9525">
              <a:noFill/>
              <a:round/>
              <a:headEnd/>
              <a:tailEnd/>
            </a:ln>
          </p:spPr>
          <p:txBody>
            <a:bodyPr/>
            <a:lstStyle/>
            <a:p>
              <a:endParaRPr lang="pt-BR"/>
            </a:p>
          </p:txBody>
        </p:sp>
        <p:sp>
          <p:nvSpPr>
            <p:cNvPr id="40114" name="Freeform 170"/>
            <p:cNvSpPr>
              <a:spLocks/>
            </p:cNvSpPr>
            <p:nvPr/>
          </p:nvSpPr>
          <p:spPr bwMode="auto">
            <a:xfrm>
              <a:off x="2917" y="1350"/>
              <a:ext cx="67" cy="31"/>
            </a:xfrm>
            <a:custGeom>
              <a:avLst/>
              <a:gdLst>
                <a:gd name="T0" fmla="*/ 67 w 67"/>
                <a:gd name="T1" fmla="*/ 18 h 31"/>
                <a:gd name="T2" fmla="*/ 60 w 67"/>
                <a:gd name="T3" fmla="*/ 14 h 31"/>
                <a:gd name="T4" fmla="*/ 52 w 67"/>
                <a:gd name="T5" fmla="*/ 11 h 31"/>
                <a:gd name="T6" fmla="*/ 45 w 67"/>
                <a:gd name="T7" fmla="*/ 9 h 31"/>
                <a:gd name="T8" fmla="*/ 36 w 67"/>
                <a:gd name="T9" fmla="*/ 9 h 31"/>
                <a:gd name="T10" fmla="*/ 28 w 67"/>
                <a:gd name="T11" fmla="*/ 11 h 31"/>
                <a:gd name="T12" fmla="*/ 18 w 67"/>
                <a:gd name="T13" fmla="*/ 15 h 31"/>
                <a:gd name="T14" fmla="*/ 9 w 67"/>
                <a:gd name="T15" fmla="*/ 22 h 31"/>
                <a:gd name="T16" fmla="*/ 0 w 67"/>
                <a:gd name="T17" fmla="*/ 31 h 31"/>
                <a:gd name="T18" fmla="*/ 5 w 67"/>
                <a:gd name="T19" fmla="*/ 18 h 31"/>
                <a:gd name="T20" fmla="*/ 13 w 67"/>
                <a:gd name="T21" fmla="*/ 8 h 31"/>
                <a:gd name="T22" fmla="*/ 24 w 67"/>
                <a:gd name="T23" fmla="*/ 3 h 31"/>
                <a:gd name="T24" fmla="*/ 36 w 67"/>
                <a:gd name="T25" fmla="*/ 0 h 31"/>
                <a:gd name="T26" fmla="*/ 47 w 67"/>
                <a:gd name="T27" fmla="*/ 1 h 31"/>
                <a:gd name="T28" fmla="*/ 57 w 67"/>
                <a:gd name="T29" fmla="*/ 4 h 31"/>
                <a:gd name="T30" fmla="*/ 64 w 67"/>
                <a:gd name="T31" fmla="*/ 10 h 31"/>
                <a:gd name="T32" fmla="*/ 67 w 67"/>
                <a:gd name="T33" fmla="*/ 1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31"/>
                <a:gd name="T53" fmla="*/ 67 w 6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31">
                  <a:moveTo>
                    <a:pt x="67" y="18"/>
                  </a:moveTo>
                  <a:lnTo>
                    <a:pt x="60" y="14"/>
                  </a:lnTo>
                  <a:lnTo>
                    <a:pt x="52" y="11"/>
                  </a:lnTo>
                  <a:lnTo>
                    <a:pt x="45" y="9"/>
                  </a:lnTo>
                  <a:lnTo>
                    <a:pt x="36" y="9"/>
                  </a:lnTo>
                  <a:lnTo>
                    <a:pt x="28" y="11"/>
                  </a:lnTo>
                  <a:lnTo>
                    <a:pt x="18" y="15"/>
                  </a:lnTo>
                  <a:lnTo>
                    <a:pt x="9" y="22"/>
                  </a:lnTo>
                  <a:lnTo>
                    <a:pt x="0" y="31"/>
                  </a:lnTo>
                  <a:lnTo>
                    <a:pt x="5" y="18"/>
                  </a:lnTo>
                  <a:lnTo>
                    <a:pt x="13" y="8"/>
                  </a:lnTo>
                  <a:lnTo>
                    <a:pt x="24" y="3"/>
                  </a:lnTo>
                  <a:lnTo>
                    <a:pt x="36" y="0"/>
                  </a:lnTo>
                  <a:lnTo>
                    <a:pt x="47" y="1"/>
                  </a:lnTo>
                  <a:lnTo>
                    <a:pt x="57" y="4"/>
                  </a:lnTo>
                  <a:lnTo>
                    <a:pt x="64" y="10"/>
                  </a:lnTo>
                  <a:lnTo>
                    <a:pt x="67" y="18"/>
                  </a:lnTo>
                  <a:close/>
                </a:path>
              </a:pathLst>
            </a:custGeom>
            <a:solidFill>
              <a:srgbClr val="000000"/>
            </a:solidFill>
            <a:ln w="9525">
              <a:noFill/>
              <a:round/>
              <a:headEnd/>
              <a:tailEnd/>
            </a:ln>
          </p:spPr>
          <p:txBody>
            <a:bodyPr/>
            <a:lstStyle/>
            <a:p>
              <a:endParaRPr lang="pt-BR"/>
            </a:p>
          </p:txBody>
        </p:sp>
        <p:sp>
          <p:nvSpPr>
            <p:cNvPr id="40115" name="Freeform 171"/>
            <p:cNvSpPr>
              <a:spLocks/>
            </p:cNvSpPr>
            <p:nvPr/>
          </p:nvSpPr>
          <p:spPr bwMode="auto">
            <a:xfrm>
              <a:off x="2783" y="1360"/>
              <a:ext cx="75" cy="31"/>
            </a:xfrm>
            <a:custGeom>
              <a:avLst/>
              <a:gdLst>
                <a:gd name="T0" fmla="*/ 75 w 75"/>
                <a:gd name="T1" fmla="*/ 17 h 31"/>
                <a:gd name="T2" fmla="*/ 68 w 75"/>
                <a:gd name="T3" fmla="*/ 13 h 31"/>
                <a:gd name="T4" fmla="*/ 59 w 75"/>
                <a:gd name="T5" fmla="*/ 10 h 31"/>
                <a:gd name="T6" fmla="*/ 50 w 75"/>
                <a:gd name="T7" fmla="*/ 8 h 31"/>
                <a:gd name="T8" fmla="*/ 41 w 75"/>
                <a:gd name="T9" fmla="*/ 8 h 31"/>
                <a:gd name="T10" fmla="*/ 31 w 75"/>
                <a:gd name="T11" fmla="*/ 10 h 31"/>
                <a:gd name="T12" fmla="*/ 21 w 75"/>
                <a:gd name="T13" fmla="*/ 15 h 31"/>
                <a:gd name="T14" fmla="*/ 11 w 75"/>
                <a:gd name="T15" fmla="*/ 21 h 31"/>
                <a:gd name="T16" fmla="*/ 0 w 75"/>
                <a:gd name="T17" fmla="*/ 31 h 31"/>
                <a:gd name="T18" fmla="*/ 5 w 75"/>
                <a:gd name="T19" fmla="*/ 17 h 31"/>
                <a:gd name="T20" fmla="*/ 14 w 75"/>
                <a:gd name="T21" fmla="*/ 8 h 31"/>
                <a:gd name="T22" fmla="*/ 26 w 75"/>
                <a:gd name="T23" fmla="*/ 2 h 31"/>
                <a:gd name="T24" fmla="*/ 40 w 75"/>
                <a:gd name="T25" fmla="*/ 0 h 31"/>
                <a:gd name="T26" fmla="*/ 53 w 75"/>
                <a:gd name="T27" fmla="*/ 0 h 31"/>
                <a:gd name="T28" fmla="*/ 64 w 75"/>
                <a:gd name="T29" fmla="*/ 4 h 31"/>
                <a:gd name="T30" fmla="*/ 72 w 75"/>
                <a:gd name="T31" fmla="*/ 9 h 31"/>
                <a:gd name="T32" fmla="*/ 75 w 75"/>
                <a:gd name="T33" fmla="*/ 1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1"/>
                <a:gd name="T53" fmla="*/ 75 w 7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1">
                  <a:moveTo>
                    <a:pt x="75" y="17"/>
                  </a:moveTo>
                  <a:lnTo>
                    <a:pt x="68" y="13"/>
                  </a:lnTo>
                  <a:lnTo>
                    <a:pt x="59" y="10"/>
                  </a:lnTo>
                  <a:lnTo>
                    <a:pt x="50" y="8"/>
                  </a:lnTo>
                  <a:lnTo>
                    <a:pt x="41" y="8"/>
                  </a:lnTo>
                  <a:lnTo>
                    <a:pt x="31" y="10"/>
                  </a:lnTo>
                  <a:lnTo>
                    <a:pt x="21" y="15"/>
                  </a:lnTo>
                  <a:lnTo>
                    <a:pt x="11" y="21"/>
                  </a:lnTo>
                  <a:lnTo>
                    <a:pt x="0" y="31"/>
                  </a:lnTo>
                  <a:lnTo>
                    <a:pt x="5" y="17"/>
                  </a:lnTo>
                  <a:lnTo>
                    <a:pt x="14" y="8"/>
                  </a:lnTo>
                  <a:lnTo>
                    <a:pt x="26" y="2"/>
                  </a:lnTo>
                  <a:lnTo>
                    <a:pt x="40" y="0"/>
                  </a:lnTo>
                  <a:lnTo>
                    <a:pt x="53" y="0"/>
                  </a:lnTo>
                  <a:lnTo>
                    <a:pt x="64" y="4"/>
                  </a:lnTo>
                  <a:lnTo>
                    <a:pt x="72" y="9"/>
                  </a:lnTo>
                  <a:lnTo>
                    <a:pt x="75" y="17"/>
                  </a:lnTo>
                  <a:close/>
                </a:path>
              </a:pathLst>
            </a:custGeom>
            <a:solidFill>
              <a:srgbClr val="000000"/>
            </a:solidFill>
            <a:ln w="9525">
              <a:noFill/>
              <a:round/>
              <a:headEnd/>
              <a:tailEnd/>
            </a:ln>
          </p:spPr>
          <p:txBody>
            <a:bodyPr/>
            <a:lstStyle/>
            <a:p>
              <a:endParaRPr lang="pt-BR"/>
            </a:p>
          </p:txBody>
        </p:sp>
        <p:sp>
          <p:nvSpPr>
            <p:cNvPr id="40116" name="Freeform 172"/>
            <p:cNvSpPr>
              <a:spLocks/>
            </p:cNvSpPr>
            <p:nvPr/>
          </p:nvSpPr>
          <p:spPr bwMode="auto">
            <a:xfrm>
              <a:off x="2851" y="1513"/>
              <a:ext cx="82" cy="15"/>
            </a:xfrm>
            <a:custGeom>
              <a:avLst/>
              <a:gdLst>
                <a:gd name="T0" fmla="*/ 0 w 82"/>
                <a:gd name="T1" fmla="*/ 8 h 15"/>
                <a:gd name="T2" fmla="*/ 4 w 82"/>
                <a:gd name="T3" fmla="*/ 8 h 15"/>
                <a:gd name="T4" fmla="*/ 9 w 82"/>
                <a:gd name="T5" fmla="*/ 8 h 15"/>
                <a:gd name="T6" fmla="*/ 15 w 82"/>
                <a:gd name="T7" fmla="*/ 8 h 15"/>
                <a:gd name="T8" fmla="*/ 20 w 82"/>
                <a:gd name="T9" fmla="*/ 8 h 15"/>
                <a:gd name="T10" fmla="*/ 26 w 82"/>
                <a:gd name="T11" fmla="*/ 7 h 15"/>
                <a:gd name="T12" fmla="*/ 31 w 82"/>
                <a:gd name="T13" fmla="*/ 6 h 15"/>
                <a:gd name="T14" fmla="*/ 34 w 82"/>
                <a:gd name="T15" fmla="*/ 5 h 15"/>
                <a:gd name="T16" fmla="*/ 37 w 82"/>
                <a:gd name="T17" fmla="*/ 4 h 15"/>
                <a:gd name="T18" fmla="*/ 38 w 82"/>
                <a:gd name="T19" fmla="*/ 3 h 15"/>
                <a:gd name="T20" fmla="*/ 41 w 82"/>
                <a:gd name="T21" fmla="*/ 2 h 15"/>
                <a:gd name="T22" fmla="*/ 44 w 82"/>
                <a:gd name="T23" fmla="*/ 1 h 15"/>
                <a:gd name="T24" fmla="*/ 47 w 82"/>
                <a:gd name="T25" fmla="*/ 1 h 15"/>
                <a:gd name="T26" fmla="*/ 50 w 82"/>
                <a:gd name="T27" fmla="*/ 1 h 15"/>
                <a:gd name="T28" fmla="*/ 53 w 82"/>
                <a:gd name="T29" fmla="*/ 2 h 15"/>
                <a:gd name="T30" fmla="*/ 56 w 82"/>
                <a:gd name="T31" fmla="*/ 3 h 15"/>
                <a:gd name="T32" fmla="*/ 59 w 82"/>
                <a:gd name="T33" fmla="*/ 5 h 15"/>
                <a:gd name="T34" fmla="*/ 61 w 82"/>
                <a:gd name="T35" fmla="*/ 3 h 15"/>
                <a:gd name="T36" fmla="*/ 64 w 82"/>
                <a:gd name="T37" fmla="*/ 1 h 15"/>
                <a:gd name="T38" fmla="*/ 68 w 82"/>
                <a:gd name="T39" fmla="*/ 0 h 15"/>
                <a:gd name="T40" fmla="*/ 71 w 82"/>
                <a:gd name="T41" fmla="*/ 0 h 15"/>
                <a:gd name="T42" fmla="*/ 74 w 82"/>
                <a:gd name="T43" fmla="*/ 2 h 15"/>
                <a:gd name="T44" fmla="*/ 77 w 82"/>
                <a:gd name="T45" fmla="*/ 3 h 15"/>
                <a:gd name="T46" fmla="*/ 80 w 82"/>
                <a:gd name="T47" fmla="*/ 4 h 15"/>
                <a:gd name="T48" fmla="*/ 82 w 82"/>
                <a:gd name="T49" fmla="*/ 6 h 15"/>
                <a:gd name="T50" fmla="*/ 82 w 82"/>
                <a:gd name="T51" fmla="*/ 9 h 15"/>
                <a:gd name="T52" fmla="*/ 76 w 82"/>
                <a:gd name="T53" fmla="*/ 11 h 15"/>
                <a:gd name="T54" fmla="*/ 68 w 82"/>
                <a:gd name="T55" fmla="*/ 14 h 15"/>
                <a:gd name="T56" fmla="*/ 56 w 82"/>
                <a:gd name="T57" fmla="*/ 15 h 15"/>
                <a:gd name="T58" fmla="*/ 42 w 82"/>
                <a:gd name="T59" fmla="*/ 15 h 15"/>
                <a:gd name="T60" fmla="*/ 28 w 82"/>
                <a:gd name="T61" fmla="*/ 14 h 15"/>
                <a:gd name="T62" fmla="*/ 14 w 82"/>
                <a:gd name="T63" fmla="*/ 12 h 15"/>
                <a:gd name="T64" fmla="*/ 0 w 82"/>
                <a:gd name="T65" fmla="*/ 8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5"/>
                <a:gd name="T101" fmla="*/ 82 w 8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5">
                  <a:moveTo>
                    <a:pt x="0" y="8"/>
                  </a:moveTo>
                  <a:lnTo>
                    <a:pt x="4" y="8"/>
                  </a:lnTo>
                  <a:lnTo>
                    <a:pt x="9" y="8"/>
                  </a:lnTo>
                  <a:lnTo>
                    <a:pt x="15" y="8"/>
                  </a:lnTo>
                  <a:lnTo>
                    <a:pt x="20" y="8"/>
                  </a:lnTo>
                  <a:lnTo>
                    <a:pt x="26" y="7"/>
                  </a:lnTo>
                  <a:lnTo>
                    <a:pt x="31" y="6"/>
                  </a:lnTo>
                  <a:lnTo>
                    <a:pt x="34" y="5"/>
                  </a:lnTo>
                  <a:lnTo>
                    <a:pt x="37" y="4"/>
                  </a:lnTo>
                  <a:lnTo>
                    <a:pt x="38" y="3"/>
                  </a:lnTo>
                  <a:lnTo>
                    <a:pt x="41" y="2"/>
                  </a:lnTo>
                  <a:lnTo>
                    <a:pt x="44" y="1"/>
                  </a:lnTo>
                  <a:lnTo>
                    <a:pt x="47" y="1"/>
                  </a:lnTo>
                  <a:lnTo>
                    <a:pt x="50" y="1"/>
                  </a:lnTo>
                  <a:lnTo>
                    <a:pt x="53" y="2"/>
                  </a:lnTo>
                  <a:lnTo>
                    <a:pt x="56" y="3"/>
                  </a:lnTo>
                  <a:lnTo>
                    <a:pt x="59" y="5"/>
                  </a:lnTo>
                  <a:lnTo>
                    <a:pt x="61" y="3"/>
                  </a:lnTo>
                  <a:lnTo>
                    <a:pt x="64" y="1"/>
                  </a:lnTo>
                  <a:lnTo>
                    <a:pt x="68" y="0"/>
                  </a:lnTo>
                  <a:lnTo>
                    <a:pt x="71" y="0"/>
                  </a:lnTo>
                  <a:lnTo>
                    <a:pt x="74" y="2"/>
                  </a:lnTo>
                  <a:lnTo>
                    <a:pt x="77" y="3"/>
                  </a:lnTo>
                  <a:lnTo>
                    <a:pt x="80" y="4"/>
                  </a:lnTo>
                  <a:lnTo>
                    <a:pt x="82" y="6"/>
                  </a:lnTo>
                  <a:lnTo>
                    <a:pt x="82" y="9"/>
                  </a:lnTo>
                  <a:lnTo>
                    <a:pt x="76" y="11"/>
                  </a:lnTo>
                  <a:lnTo>
                    <a:pt x="68" y="14"/>
                  </a:lnTo>
                  <a:lnTo>
                    <a:pt x="56" y="15"/>
                  </a:lnTo>
                  <a:lnTo>
                    <a:pt x="42" y="15"/>
                  </a:lnTo>
                  <a:lnTo>
                    <a:pt x="28" y="14"/>
                  </a:lnTo>
                  <a:lnTo>
                    <a:pt x="14" y="12"/>
                  </a:lnTo>
                  <a:lnTo>
                    <a:pt x="0" y="8"/>
                  </a:lnTo>
                  <a:close/>
                </a:path>
              </a:pathLst>
            </a:custGeom>
            <a:solidFill>
              <a:srgbClr val="000000"/>
            </a:solidFill>
            <a:ln w="9525">
              <a:noFill/>
              <a:round/>
              <a:headEnd/>
              <a:tailEnd/>
            </a:ln>
          </p:spPr>
          <p:txBody>
            <a:bodyPr/>
            <a:lstStyle/>
            <a:p>
              <a:endParaRPr lang="pt-BR"/>
            </a:p>
          </p:txBody>
        </p:sp>
        <p:sp>
          <p:nvSpPr>
            <p:cNvPr id="40117" name="Freeform 173"/>
            <p:cNvSpPr>
              <a:spLocks/>
            </p:cNvSpPr>
            <p:nvPr/>
          </p:nvSpPr>
          <p:spPr bwMode="auto">
            <a:xfrm>
              <a:off x="2862" y="1531"/>
              <a:ext cx="60" cy="27"/>
            </a:xfrm>
            <a:custGeom>
              <a:avLst/>
              <a:gdLst>
                <a:gd name="T0" fmla="*/ 0 w 60"/>
                <a:gd name="T1" fmla="*/ 0 h 27"/>
                <a:gd name="T2" fmla="*/ 11 w 60"/>
                <a:gd name="T3" fmla="*/ 9 h 27"/>
                <a:gd name="T4" fmla="*/ 22 w 60"/>
                <a:gd name="T5" fmla="*/ 14 h 27"/>
                <a:gd name="T6" fmla="*/ 31 w 60"/>
                <a:gd name="T7" fmla="*/ 16 h 27"/>
                <a:gd name="T8" fmla="*/ 41 w 60"/>
                <a:gd name="T9" fmla="*/ 16 h 27"/>
                <a:gd name="T10" fmla="*/ 48 w 60"/>
                <a:gd name="T11" fmla="*/ 15 h 27"/>
                <a:gd name="T12" fmla="*/ 54 w 60"/>
                <a:gd name="T13" fmla="*/ 14 h 27"/>
                <a:gd name="T14" fmla="*/ 58 w 60"/>
                <a:gd name="T15" fmla="*/ 14 h 27"/>
                <a:gd name="T16" fmla="*/ 60 w 60"/>
                <a:gd name="T17" fmla="*/ 16 h 27"/>
                <a:gd name="T18" fmla="*/ 60 w 60"/>
                <a:gd name="T19" fmla="*/ 22 h 27"/>
                <a:gd name="T20" fmla="*/ 55 w 60"/>
                <a:gd name="T21" fmla="*/ 25 h 27"/>
                <a:gd name="T22" fmla="*/ 47 w 60"/>
                <a:gd name="T23" fmla="*/ 27 h 27"/>
                <a:gd name="T24" fmla="*/ 38 w 60"/>
                <a:gd name="T25" fmla="*/ 27 h 27"/>
                <a:gd name="T26" fmla="*/ 27 w 60"/>
                <a:gd name="T27" fmla="*/ 24 h 27"/>
                <a:gd name="T28" fmla="*/ 16 w 60"/>
                <a:gd name="T29" fmla="*/ 19 h 27"/>
                <a:gd name="T30" fmla="*/ 7 w 60"/>
                <a:gd name="T31" fmla="*/ 11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11" y="9"/>
                  </a:lnTo>
                  <a:lnTo>
                    <a:pt x="22" y="14"/>
                  </a:lnTo>
                  <a:lnTo>
                    <a:pt x="31" y="16"/>
                  </a:lnTo>
                  <a:lnTo>
                    <a:pt x="41" y="16"/>
                  </a:lnTo>
                  <a:lnTo>
                    <a:pt x="48" y="15"/>
                  </a:lnTo>
                  <a:lnTo>
                    <a:pt x="54" y="14"/>
                  </a:lnTo>
                  <a:lnTo>
                    <a:pt x="58" y="14"/>
                  </a:lnTo>
                  <a:lnTo>
                    <a:pt x="60" y="16"/>
                  </a:lnTo>
                  <a:lnTo>
                    <a:pt x="60" y="22"/>
                  </a:lnTo>
                  <a:lnTo>
                    <a:pt x="55" y="25"/>
                  </a:lnTo>
                  <a:lnTo>
                    <a:pt x="47" y="27"/>
                  </a:lnTo>
                  <a:lnTo>
                    <a:pt x="38" y="27"/>
                  </a:lnTo>
                  <a:lnTo>
                    <a:pt x="27" y="24"/>
                  </a:lnTo>
                  <a:lnTo>
                    <a:pt x="16" y="19"/>
                  </a:lnTo>
                  <a:lnTo>
                    <a:pt x="7" y="11"/>
                  </a:lnTo>
                  <a:lnTo>
                    <a:pt x="0" y="0"/>
                  </a:lnTo>
                  <a:close/>
                </a:path>
              </a:pathLst>
            </a:custGeom>
            <a:solidFill>
              <a:srgbClr val="000000"/>
            </a:solidFill>
            <a:ln w="9525">
              <a:noFill/>
              <a:round/>
              <a:headEnd/>
              <a:tailEnd/>
            </a:ln>
          </p:spPr>
          <p:txBody>
            <a:bodyPr/>
            <a:lstStyle/>
            <a:p>
              <a:endParaRPr lang="pt-BR"/>
            </a:p>
          </p:txBody>
        </p:sp>
        <p:sp>
          <p:nvSpPr>
            <p:cNvPr id="40118" name="Freeform 174"/>
            <p:cNvSpPr>
              <a:spLocks/>
            </p:cNvSpPr>
            <p:nvPr/>
          </p:nvSpPr>
          <p:spPr bwMode="auto">
            <a:xfrm>
              <a:off x="2887" y="1383"/>
              <a:ext cx="47" cy="109"/>
            </a:xfrm>
            <a:custGeom>
              <a:avLst/>
              <a:gdLst>
                <a:gd name="T0" fmla="*/ 8 w 47"/>
                <a:gd name="T1" fmla="*/ 0 h 109"/>
                <a:gd name="T2" fmla="*/ 8 w 47"/>
                <a:gd name="T3" fmla="*/ 8 h 109"/>
                <a:gd name="T4" fmla="*/ 9 w 47"/>
                <a:gd name="T5" fmla="*/ 19 h 109"/>
                <a:gd name="T6" fmla="*/ 12 w 47"/>
                <a:gd name="T7" fmla="*/ 31 h 109"/>
                <a:gd name="T8" fmla="*/ 16 w 47"/>
                <a:gd name="T9" fmla="*/ 45 h 109"/>
                <a:gd name="T10" fmla="*/ 20 w 47"/>
                <a:gd name="T11" fmla="*/ 58 h 109"/>
                <a:gd name="T12" fmla="*/ 25 w 47"/>
                <a:gd name="T13" fmla="*/ 70 h 109"/>
                <a:gd name="T14" fmla="*/ 31 w 47"/>
                <a:gd name="T15" fmla="*/ 81 h 109"/>
                <a:gd name="T16" fmla="*/ 37 w 47"/>
                <a:gd name="T17" fmla="*/ 90 h 109"/>
                <a:gd name="T18" fmla="*/ 38 w 47"/>
                <a:gd name="T19" fmla="*/ 94 h 109"/>
                <a:gd name="T20" fmla="*/ 36 w 47"/>
                <a:gd name="T21" fmla="*/ 97 h 109"/>
                <a:gd name="T22" fmla="*/ 32 w 47"/>
                <a:gd name="T23" fmla="*/ 100 h 109"/>
                <a:gd name="T24" fmla="*/ 27 w 47"/>
                <a:gd name="T25" fmla="*/ 102 h 109"/>
                <a:gd name="T26" fmla="*/ 20 w 47"/>
                <a:gd name="T27" fmla="*/ 103 h 109"/>
                <a:gd name="T28" fmla="*/ 13 w 47"/>
                <a:gd name="T29" fmla="*/ 103 h 109"/>
                <a:gd name="T30" fmla="*/ 6 w 47"/>
                <a:gd name="T31" fmla="*/ 103 h 109"/>
                <a:gd name="T32" fmla="*/ 0 w 47"/>
                <a:gd name="T33" fmla="*/ 101 h 109"/>
                <a:gd name="T34" fmla="*/ 5 w 47"/>
                <a:gd name="T35" fmla="*/ 105 h 109"/>
                <a:gd name="T36" fmla="*/ 12 w 47"/>
                <a:gd name="T37" fmla="*/ 107 h 109"/>
                <a:gd name="T38" fmla="*/ 21 w 47"/>
                <a:gd name="T39" fmla="*/ 109 h 109"/>
                <a:gd name="T40" fmla="*/ 29 w 47"/>
                <a:gd name="T41" fmla="*/ 108 h 109"/>
                <a:gd name="T42" fmla="*/ 37 w 47"/>
                <a:gd name="T43" fmla="*/ 106 h 109"/>
                <a:gd name="T44" fmla="*/ 43 w 47"/>
                <a:gd name="T45" fmla="*/ 102 h 109"/>
                <a:gd name="T46" fmla="*/ 47 w 47"/>
                <a:gd name="T47" fmla="*/ 98 h 109"/>
                <a:gd name="T48" fmla="*/ 47 w 47"/>
                <a:gd name="T49" fmla="*/ 92 h 109"/>
                <a:gd name="T50" fmla="*/ 44 w 47"/>
                <a:gd name="T51" fmla="*/ 87 h 109"/>
                <a:gd name="T52" fmla="*/ 40 w 47"/>
                <a:gd name="T53" fmla="*/ 79 h 109"/>
                <a:gd name="T54" fmla="*/ 35 w 47"/>
                <a:gd name="T55" fmla="*/ 69 h 109"/>
                <a:gd name="T56" fmla="*/ 28 w 47"/>
                <a:gd name="T57" fmla="*/ 58 h 109"/>
                <a:gd name="T58" fmla="*/ 22 w 47"/>
                <a:gd name="T59" fmla="*/ 45 h 109"/>
                <a:gd name="T60" fmla="*/ 16 w 47"/>
                <a:gd name="T61" fmla="*/ 31 h 109"/>
                <a:gd name="T62" fmla="*/ 11 w 47"/>
                <a:gd name="T63" fmla="*/ 16 h 109"/>
                <a:gd name="T64" fmla="*/ 8 w 47"/>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109"/>
                <a:gd name="T101" fmla="*/ 47 w 4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109">
                  <a:moveTo>
                    <a:pt x="8" y="0"/>
                  </a:moveTo>
                  <a:lnTo>
                    <a:pt x="8" y="8"/>
                  </a:lnTo>
                  <a:lnTo>
                    <a:pt x="9" y="19"/>
                  </a:lnTo>
                  <a:lnTo>
                    <a:pt x="12" y="31"/>
                  </a:lnTo>
                  <a:lnTo>
                    <a:pt x="16" y="45"/>
                  </a:lnTo>
                  <a:lnTo>
                    <a:pt x="20" y="58"/>
                  </a:lnTo>
                  <a:lnTo>
                    <a:pt x="25" y="70"/>
                  </a:lnTo>
                  <a:lnTo>
                    <a:pt x="31" y="81"/>
                  </a:lnTo>
                  <a:lnTo>
                    <a:pt x="37" y="90"/>
                  </a:lnTo>
                  <a:lnTo>
                    <a:pt x="38" y="94"/>
                  </a:lnTo>
                  <a:lnTo>
                    <a:pt x="36" y="97"/>
                  </a:lnTo>
                  <a:lnTo>
                    <a:pt x="32" y="100"/>
                  </a:lnTo>
                  <a:lnTo>
                    <a:pt x="27" y="102"/>
                  </a:lnTo>
                  <a:lnTo>
                    <a:pt x="20" y="103"/>
                  </a:lnTo>
                  <a:lnTo>
                    <a:pt x="13" y="103"/>
                  </a:lnTo>
                  <a:lnTo>
                    <a:pt x="6" y="103"/>
                  </a:lnTo>
                  <a:lnTo>
                    <a:pt x="0" y="101"/>
                  </a:lnTo>
                  <a:lnTo>
                    <a:pt x="5" y="105"/>
                  </a:lnTo>
                  <a:lnTo>
                    <a:pt x="12" y="107"/>
                  </a:lnTo>
                  <a:lnTo>
                    <a:pt x="21" y="109"/>
                  </a:lnTo>
                  <a:lnTo>
                    <a:pt x="29" y="108"/>
                  </a:lnTo>
                  <a:lnTo>
                    <a:pt x="37" y="106"/>
                  </a:lnTo>
                  <a:lnTo>
                    <a:pt x="43" y="102"/>
                  </a:lnTo>
                  <a:lnTo>
                    <a:pt x="47" y="98"/>
                  </a:lnTo>
                  <a:lnTo>
                    <a:pt x="47" y="92"/>
                  </a:lnTo>
                  <a:lnTo>
                    <a:pt x="44" y="87"/>
                  </a:lnTo>
                  <a:lnTo>
                    <a:pt x="40" y="79"/>
                  </a:lnTo>
                  <a:lnTo>
                    <a:pt x="35" y="69"/>
                  </a:lnTo>
                  <a:lnTo>
                    <a:pt x="28" y="58"/>
                  </a:lnTo>
                  <a:lnTo>
                    <a:pt x="22" y="45"/>
                  </a:lnTo>
                  <a:lnTo>
                    <a:pt x="16" y="31"/>
                  </a:lnTo>
                  <a:lnTo>
                    <a:pt x="11" y="16"/>
                  </a:lnTo>
                  <a:lnTo>
                    <a:pt x="8" y="0"/>
                  </a:lnTo>
                  <a:close/>
                </a:path>
              </a:pathLst>
            </a:custGeom>
            <a:solidFill>
              <a:srgbClr val="000000"/>
            </a:solidFill>
            <a:ln w="9525">
              <a:noFill/>
              <a:round/>
              <a:headEnd/>
              <a:tailEnd/>
            </a:ln>
          </p:spPr>
          <p:txBody>
            <a:bodyPr/>
            <a:lstStyle/>
            <a:p>
              <a:endParaRPr lang="pt-BR"/>
            </a:p>
          </p:txBody>
        </p:sp>
        <p:sp>
          <p:nvSpPr>
            <p:cNvPr id="40119" name="Freeform 175"/>
            <p:cNvSpPr>
              <a:spLocks/>
            </p:cNvSpPr>
            <p:nvPr/>
          </p:nvSpPr>
          <p:spPr bwMode="auto">
            <a:xfrm>
              <a:off x="2963" y="1204"/>
              <a:ext cx="70" cy="130"/>
            </a:xfrm>
            <a:custGeom>
              <a:avLst/>
              <a:gdLst>
                <a:gd name="T0" fmla="*/ 0 w 70"/>
                <a:gd name="T1" fmla="*/ 0 h 130"/>
                <a:gd name="T2" fmla="*/ 15 w 70"/>
                <a:gd name="T3" fmla="*/ 8 h 130"/>
                <a:gd name="T4" fmla="*/ 28 w 70"/>
                <a:gd name="T5" fmla="*/ 19 h 130"/>
                <a:gd name="T6" fmla="*/ 42 w 70"/>
                <a:gd name="T7" fmla="*/ 33 h 130"/>
                <a:gd name="T8" fmla="*/ 53 w 70"/>
                <a:gd name="T9" fmla="*/ 50 h 130"/>
                <a:gd name="T10" fmla="*/ 62 w 70"/>
                <a:gd name="T11" fmla="*/ 69 h 130"/>
                <a:gd name="T12" fmla="*/ 68 w 70"/>
                <a:gd name="T13" fmla="*/ 89 h 130"/>
                <a:gd name="T14" fmla="*/ 70 w 70"/>
                <a:gd name="T15" fmla="*/ 109 h 130"/>
                <a:gd name="T16" fmla="*/ 68 w 70"/>
                <a:gd name="T17" fmla="*/ 130 h 130"/>
                <a:gd name="T18" fmla="*/ 64 w 70"/>
                <a:gd name="T19" fmla="*/ 110 h 130"/>
                <a:gd name="T20" fmla="*/ 59 w 70"/>
                <a:gd name="T21" fmla="*/ 91 h 130"/>
                <a:gd name="T22" fmla="*/ 53 w 70"/>
                <a:gd name="T23" fmla="*/ 73 h 130"/>
                <a:gd name="T24" fmla="*/ 46 w 70"/>
                <a:gd name="T25" fmla="*/ 56 h 130"/>
                <a:gd name="T26" fmla="*/ 36 w 70"/>
                <a:gd name="T27" fmla="*/ 41 h 130"/>
                <a:gd name="T28" fmla="*/ 25 w 70"/>
                <a:gd name="T29" fmla="*/ 27 h 130"/>
                <a:gd name="T30" fmla="*/ 13 w 70"/>
                <a:gd name="T31" fmla="*/ 13 h 130"/>
                <a:gd name="T32" fmla="*/ 0 w 70"/>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0"/>
                <a:gd name="T53" fmla="*/ 70 w 7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0">
                  <a:moveTo>
                    <a:pt x="0" y="0"/>
                  </a:moveTo>
                  <a:lnTo>
                    <a:pt x="15" y="8"/>
                  </a:lnTo>
                  <a:lnTo>
                    <a:pt x="28" y="19"/>
                  </a:lnTo>
                  <a:lnTo>
                    <a:pt x="42" y="33"/>
                  </a:lnTo>
                  <a:lnTo>
                    <a:pt x="53" y="50"/>
                  </a:lnTo>
                  <a:lnTo>
                    <a:pt x="62" y="69"/>
                  </a:lnTo>
                  <a:lnTo>
                    <a:pt x="68" y="89"/>
                  </a:lnTo>
                  <a:lnTo>
                    <a:pt x="70" y="109"/>
                  </a:lnTo>
                  <a:lnTo>
                    <a:pt x="68" y="130"/>
                  </a:lnTo>
                  <a:lnTo>
                    <a:pt x="64" y="110"/>
                  </a:lnTo>
                  <a:lnTo>
                    <a:pt x="59" y="91"/>
                  </a:lnTo>
                  <a:lnTo>
                    <a:pt x="53" y="73"/>
                  </a:lnTo>
                  <a:lnTo>
                    <a:pt x="46" y="56"/>
                  </a:lnTo>
                  <a:lnTo>
                    <a:pt x="36" y="41"/>
                  </a:lnTo>
                  <a:lnTo>
                    <a:pt x="25" y="27"/>
                  </a:lnTo>
                  <a:lnTo>
                    <a:pt x="13" y="13"/>
                  </a:lnTo>
                  <a:lnTo>
                    <a:pt x="0" y="0"/>
                  </a:lnTo>
                  <a:close/>
                </a:path>
              </a:pathLst>
            </a:custGeom>
            <a:solidFill>
              <a:srgbClr val="000000"/>
            </a:solidFill>
            <a:ln w="9525">
              <a:noFill/>
              <a:round/>
              <a:headEnd/>
              <a:tailEnd/>
            </a:ln>
          </p:spPr>
          <p:txBody>
            <a:bodyPr/>
            <a:lstStyle/>
            <a:p>
              <a:endParaRPr lang="pt-BR"/>
            </a:p>
          </p:txBody>
        </p:sp>
        <p:sp>
          <p:nvSpPr>
            <p:cNvPr id="40120" name="Freeform 176"/>
            <p:cNvSpPr>
              <a:spLocks/>
            </p:cNvSpPr>
            <p:nvPr/>
          </p:nvSpPr>
          <p:spPr bwMode="auto">
            <a:xfrm>
              <a:off x="2933" y="1210"/>
              <a:ext cx="55" cy="110"/>
            </a:xfrm>
            <a:custGeom>
              <a:avLst/>
              <a:gdLst>
                <a:gd name="T0" fmla="*/ 0 w 55"/>
                <a:gd name="T1" fmla="*/ 0 h 110"/>
                <a:gd name="T2" fmla="*/ 9 w 55"/>
                <a:gd name="T3" fmla="*/ 6 h 110"/>
                <a:gd name="T4" fmla="*/ 19 w 55"/>
                <a:gd name="T5" fmla="*/ 14 h 110"/>
                <a:gd name="T6" fmla="*/ 30 w 55"/>
                <a:gd name="T7" fmla="*/ 26 h 110"/>
                <a:gd name="T8" fmla="*/ 39 w 55"/>
                <a:gd name="T9" fmla="*/ 40 h 110"/>
                <a:gd name="T10" fmla="*/ 47 w 55"/>
                <a:gd name="T11" fmla="*/ 56 h 110"/>
                <a:gd name="T12" fmla="*/ 53 w 55"/>
                <a:gd name="T13" fmla="*/ 74 h 110"/>
                <a:gd name="T14" fmla="*/ 55 w 55"/>
                <a:gd name="T15" fmla="*/ 92 h 110"/>
                <a:gd name="T16" fmla="*/ 54 w 55"/>
                <a:gd name="T17" fmla="*/ 110 h 110"/>
                <a:gd name="T18" fmla="*/ 52 w 55"/>
                <a:gd name="T19" fmla="*/ 97 h 110"/>
                <a:gd name="T20" fmla="*/ 48 w 55"/>
                <a:gd name="T21" fmla="*/ 82 h 110"/>
                <a:gd name="T22" fmla="*/ 42 w 55"/>
                <a:gd name="T23" fmla="*/ 67 h 110"/>
                <a:gd name="T24" fmla="*/ 35 w 55"/>
                <a:gd name="T25" fmla="*/ 52 h 110"/>
                <a:gd name="T26" fmla="*/ 27 w 55"/>
                <a:gd name="T27" fmla="*/ 37 h 110"/>
                <a:gd name="T28" fmla="*/ 18 w 55"/>
                <a:gd name="T29" fmla="*/ 23 h 110"/>
                <a:gd name="T30" fmla="*/ 9 w 55"/>
                <a:gd name="T31" fmla="*/ 11 h 110"/>
                <a:gd name="T32" fmla="*/ 0 w 55"/>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0"/>
                <a:gd name="T53" fmla="*/ 55 w 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0">
                  <a:moveTo>
                    <a:pt x="0" y="0"/>
                  </a:moveTo>
                  <a:lnTo>
                    <a:pt x="9" y="6"/>
                  </a:lnTo>
                  <a:lnTo>
                    <a:pt x="19" y="14"/>
                  </a:lnTo>
                  <a:lnTo>
                    <a:pt x="30" y="26"/>
                  </a:lnTo>
                  <a:lnTo>
                    <a:pt x="39" y="40"/>
                  </a:lnTo>
                  <a:lnTo>
                    <a:pt x="47" y="56"/>
                  </a:lnTo>
                  <a:lnTo>
                    <a:pt x="53" y="74"/>
                  </a:lnTo>
                  <a:lnTo>
                    <a:pt x="55" y="92"/>
                  </a:lnTo>
                  <a:lnTo>
                    <a:pt x="54" y="110"/>
                  </a:lnTo>
                  <a:lnTo>
                    <a:pt x="52" y="97"/>
                  </a:lnTo>
                  <a:lnTo>
                    <a:pt x="48" y="82"/>
                  </a:lnTo>
                  <a:lnTo>
                    <a:pt x="42" y="67"/>
                  </a:lnTo>
                  <a:lnTo>
                    <a:pt x="35" y="52"/>
                  </a:lnTo>
                  <a:lnTo>
                    <a:pt x="27" y="37"/>
                  </a:lnTo>
                  <a:lnTo>
                    <a:pt x="18" y="23"/>
                  </a:lnTo>
                  <a:lnTo>
                    <a:pt x="9" y="11"/>
                  </a:lnTo>
                  <a:lnTo>
                    <a:pt x="0" y="0"/>
                  </a:lnTo>
                  <a:close/>
                </a:path>
              </a:pathLst>
            </a:custGeom>
            <a:solidFill>
              <a:srgbClr val="000000"/>
            </a:solidFill>
            <a:ln w="9525">
              <a:noFill/>
              <a:round/>
              <a:headEnd/>
              <a:tailEnd/>
            </a:ln>
          </p:spPr>
          <p:txBody>
            <a:bodyPr/>
            <a:lstStyle/>
            <a:p>
              <a:endParaRPr lang="pt-BR"/>
            </a:p>
          </p:txBody>
        </p:sp>
        <p:sp>
          <p:nvSpPr>
            <p:cNvPr id="40121" name="Freeform 177"/>
            <p:cNvSpPr>
              <a:spLocks/>
            </p:cNvSpPr>
            <p:nvPr/>
          </p:nvSpPr>
          <p:spPr bwMode="auto">
            <a:xfrm>
              <a:off x="2887" y="1218"/>
              <a:ext cx="50" cy="113"/>
            </a:xfrm>
            <a:custGeom>
              <a:avLst/>
              <a:gdLst>
                <a:gd name="T0" fmla="*/ 0 w 50"/>
                <a:gd name="T1" fmla="*/ 0 h 113"/>
                <a:gd name="T2" fmla="*/ 10 w 50"/>
                <a:gd name="T3" fmla="*/ 7 h 113"/>
                <a:gd name="T4" fmla="*/ 20 w 50"/>
                <a:gd name="T5" fmla="*/ 18 h 113"/>
                <a:gd name="T6" fmla="*/ 28 w 50"/>
                <a:gd name="T7" fmla="*/ 33 h 113"/>
                <a:gd name="T8" fmla="*/ 36 w 50"/>
                <a:gd name="T9" fmla="*/ 48 h 113"/>
                <a:gd name="T10" fmla="*/ 41 w 50"/>
                <a:gd name="T11" fmla="*/ 66 h 113"/>
                <a:gd name="T12" fmla="*/ 44 w 50"/>
                <a:gd name="T13" fmla="*/ 82 h 113"/>
                <a:gd name="T14" fmla="*/ 45 w 50"/>
                <a:gd name="T15" fmla="*/ 98 h 113"/>
                <a:gd name="T16" fmla="*/ 43 w 50"/>
                <a:gd name="T17" fmla="*/ 113 h 113"/>
                <a:gd name="T18" fmla="*/ 47 w 50"/>
                <a:gd name="T19" fmla="*/ 103 h 113"/>
                <a:gd name="T20" fmla="*/ 50 w 50"/>
                <a:gd name="T21" fmla="*/ 90 h 113"/>
                <a:gd name="T22" fmla="*/ 50 w 50"/>
                <a:gd name="T23" fmla="*/ 74 h 113"/>
                <a:gd name="T24" fmla="*/ 47 w 50"/>
                <a:gd name="T25" fmla="*/ 56 h 113"/>
                <a:gd name="T26" fmla="*/ 41 w 50"/>
                <a:gd name="T27" fmla="*/ 40 h 113"/>
                <a:gd name="T28" fmla="*/ 32 w 50"/>
                <a:gd name="T29" fmla="*/ 23 h 113"/>
                <a:gd name="T30" fmla="*/ 18 w 50"/>
                <a:gd name="T31" fmla="*/ 10 h 113"/>
                <a:gd name="T32" fmla="*/ 0 w 50"/>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3"/>
                <a:gd name="T53" fmla="*/ 50 w 50"/>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3">
                  <a:moveTo>
                    <a:pt x="0" y="0"/>
                  </a:moveTo>
                  <a:lnTo>
                    <a:pt x="10" y="7"/>
                  </a:lnTo>
                  <a:lnTo>
                    <a:pt x="20" y="18"/>
                  </a:lnTo>
                  <a:lnTo>
                    <a:pt x="28" y="33"/>
                  </a:lnTo>
                  <a:lnTo>
                    <a:pt x="36" y="48"/>
                  </a:lnTo>
                  <a:lnTo>
                    <a:pt x="41" y="66"/>
                  </a:lnTo>
                  <a:lnTo>
                    <a:pt x="44" y="82"/>
                  </a:lnTo>
                  <a:lnTo>
                    <a:pt x="45" y="98"/>
                  </a:lnTo>
                  <a:lnTo>
                    <a:pt x="43" y="113"/>
                  </a:lnTo>
                  <a:lnTo>
                    <a:pt x="47" y="103"/>
                  </a:lnTo>
                  <a:lnTo>
                    <a:pt x="50" y="90"/>
                  </a:lnTo>
                  <a:lnTo>
                    <a:pt x="50" y="74"/>
                  </a:lnTo>
                  <a:lnTo>
                    <a:pt x="47" y="56"/>
                  </a:lnTo>
                  <a:lnTo>
                    <a:pt x="41" y="40"/>
                  </a:lnTo>
                  <a:lnTo>
                    <a:pt x="32" y="23"/>
                  </a:lnTo>
                  <a:lnTo>
                    <a:pt x="18" y="10"/>
                  </a:lnTo>
                  <a:lnTo>
                    <a:pt x="0" y="0"/>
                  </a:lnTo>
                  <a:close/>
                </a:path>
              </a:pathLst>
            </a:custGeom>
            <a:solidFill>
              <a:srgbClr val="000000"/>
            </a:solidFill>
            <a:ln w="9525">
              <a:noFill/>
              <a:round/>
              <a:headEnd/>
              <a:tailEnd/>
            </a:ln>
          </p:spPr>
          <p:txBody>
            <a:bodyPr/>
            <a:lstStyle/>
            <a:p>
              <a:endParaRPr lang="pt-BR"/>
            </a:p>
          </p:txBody>
        </p:sp>
        <p:sp>
          <p:nvSpPr>
            <p:cNvPr id="40122" name="Freeform 178"/>
            <p:cNvSpPr>
              <a:spLocks/>
            </p:cNvSpPr>
            <p:nvPr/>
          </p:nvSpPr>
          <p:spPr bwMode="auto">
            <a:xfrm>
              <a:off x="2838" y="1230"/>
              <a:ext cx="71" cy="88"/>
            </a:xfrm>
            <a:custGeom>
              <a:avLst/>
              <a:gdLst>
                <a:gd name="T0" fmla="*/ 0 w 71"/>
                <a:gd name="T1" fmla="*/ 0 h 88"/>
                <a:gd name="T2" fmla="*/ 6 w 71"/>
                <a:gd name="T3" fmla="*/ 4 h 88"/>
                <a:gd name="T4" fmla="*/ 16 w 71"/>
                <a:gd name="T5" fmla="*/ 9 h 88"/>
                <a:gd name="T6" fmla="*/ 28 w 71"/>
                <a:gd name="T7" fmla="*/ 17 h 88"/>
                <a:gd name="T8" fmla="*/ 40 w 71"/>
                <a:gd name="T9" fmla="*/ 25 h 88"/>
                <a:gd name="T10" fmla="*/ 52 w 71"/>
                <a:gd name="T11" fmla="*/ 37 h 88"/>
                <a:gd name="T12" fmla="*/ 62 w 71"/>
                <a:gd name="T13" fmla="*/ 51 h 88"/>
                <a:gd name="T14" fmla="*/ 69 w 71"/>
                <a:gd name="T15" fmla="*/ 68 h 88"/>
                <a:gd name="T16" fmla="*/ 71 w 71"/>
                <a:gd name="T17" fmla="*/ 88 h 88"/>
                <a:gd name="T18" fmla="*/ 65 w 71"/>
                <a:gd name="T19" fmla="*/ 71 h 88"/>
                <a:gd name="T20" fmla="*/ 57 w 71"/>
                <a:gd name="T21" fmla="*/ 57 h 88"/>
                <a:gd name="T22" fmla="*/ 47 w 71"/>
                <a:gd name="T23" fmla="*/ 44 h 88"/>
                <a:gd name="T24" fmla="*/ 37 w 71"/>
                <a:gd name="T25" fmla="*/ 33 h 88"/>
                <a:gd name="T26" fmla="*/ 27 w 71"/>
                <a:gd name="T27" fmla="*/ 24 h 88"/>
                <a:gd name="T28" fmla="*/ 17 w 71"/>
                <a:gd name="T29" fmla="*/ 15 h 88"/>
                <a:gd name="T30" fmla="*/ 8 w 71"/>
                <a:gd name="T31" fmla="*/ 7 h 88"/>
                <a:gd name="T32" fmla="*/ 0 w 7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8"/>
                <a:gd name="T53" fmla="*/ 71 w 7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8">
                  <a:moveTo>
                    <a:pt x="0" y="0"/>
                  </a:moveTo>
                  <a:lnTo>
                    <a:pt x="6" y="4"/>
                  </a:lnTo>
                  <a:lnTo>
                    <a:pt x="16" y="9"/>
                  </a:lnTo>
                  <a:lnTo>
                    <a:pt x="28" y="17"/>
                  </a:lnTo>
                  <a:lnTo>
                    <a:pt x="40" y="25"/>
                  </a:lnTo>
                  <a:lnTo>
                    <a:pt x="52" y="37"/>
                  </a:lnTo>
                  <a:lnTo>
                    <a:pt x="62" y="51"/>
                  </a:lnTo>
                  <a:lnTo>
                    <a:pt x="69" y="68"/>
                  </a:lnTo>
                  <a:lnTo>
                    <a:pt x="71" y="88"/>
                  </a:lnTo>
                  <a:lnTo>
                    <a:pt x="65" y="71"/>
                  </a:lnTo>
                  <a:lnTo>
                    <a:pt x="57" y="57"/>
                  </a:lnTo>
                  <a:lnTo>
                    <a:pt x="47" y="44"/>
                  </a:lnTo>
                  <a:lnTo>
                    <a:pt x="37" y="33"/>
                  </a:lnTo>
                  <a:lnTo>
                    <a:pt x="27" y="24"/>
                  </a:lnTo>
                  <a:lnTo>
                    <a:pt x="17" y="15"/>
                  </a:lnTo>
                  <a:lnTo>
                    <a:pt x="8" y="7"/>
                  </a:lnTo>
                  <a:lnTo>
                    <a:pt x="0" y="0"/>
                  </a:lnTo>
                  <a:close/>
                </a:path>
              </a:pathLst>
            </a:custGeom>
            <a:solidFill>
              <a:srgbClr val="000000"/>
            </a:solidFill>
            <a:ln w="9525">
              <a:noFill/>
              <a:round/>
              <a:headEnd/>
              <a:tailEnd/>
            </a:ln>
          </p:spPr>
          <p:txBody>
            <a:bodyPr/>
            <a:lstStyle/>
            <a:p>
              <a:endParaRPr lang="pt-BR"/>
            </a:p>
          </p:txBody>
        </p:sp>
        <p:sp>
          <p:nvSpPr>
            <p:cNvPr id="40123" name="Freeform 179"/>
            <p:cNvSpPr>
              <a:spLocks/>
            </p:cNvSpPr>
            <p:nvPr/>
          </p:nvSpPr>
          <p:spPr bwMode="auto">
            <a:xfrm>
              <a:off x="2819" y="1237"/>
              <a:ext cx="8" cy="104"/>
            </a:xfrm>
            <a:custGeom>
              <a:avLst/>
              <a:gdLst>
                <a:gd name="T0" fmla="*/ 8 w 8"/>
                <a:gd name="T1" fmla="*/ 0 h 104"/>
                <a:gd name="T2" fmla="*/ 8 w 8"/>
                <a:gd name="T3" fmla="*/ 21 h 104"/>
                <a:gd name="T4" fmla="*/ 8 w 8"/>
                <a:gd name="T5" fmla="*/ 51 h 104"/>
                <a:gd name="T6" fmla="*/ 8 w 8"/>
                <a:gd name="T7" fmla="*/ 82 h 104"/>
                <a:gd name="T8" fmla="*/ 5 w 8"/>
                <a:gd name="T9" fmla="*/ 104 h 104"/>
                <a:gd name="T10" fmla="*/ 1 w 8"/>
                <a:gd name="T11" fmla="*/ 83 h 104"/>
                <a:gd name="T12" fmla="*/ 0 w 8"/>
                <a:gd name="T13" fmla="*/ 55 h 104"/>
                <a:gd name="T14" fmla="*/ 2 w 8"/>
                <a:gd name="T15" fmla="*/ 25 h 104"/>
                <a:gd name="T16" fmla="*/ 8 w 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4"/>
                <a:gd name="T29" fmla="*/ 8 w 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4">
                  <a:moveTo>
                    <a:pt x="8" y="0"/>
                  </a:moveTo>
                  <a:lnTo>
                    <a:pt x="8" y="21"/>
                  </a:lnTo>
                  <a:lnTo>
                    <a:pt x="8" y="51"/>
                  </a:lnTo>
                  <a:lnTo>
                    <a:pt x="8" y="82"/>
                  </a:lnTo>
                  <a:lnTo>
                    <a:pt x="5" y="104"/>
                  </a:lnTo>
                  <a:lnTo>
                    <a:pt x="1" y="83"/>
                  </a:lnTo>
                  <a:lnTo>
                    <a:pt x="0" y="55"/>
                  </a:lnTo>
                  <a:lnTo>
                    <a:pt x="2" y="25"/>
                  </a:lnTo>
                  <a:lnTo>
                    <a:pt x="8" y="0"/>
                  </a:lnTo>
                  <a:close/>
                </a:path>
              </a:pathLst>
            </a:custGeom>
            <a:solidFill>
              <a:srgbClr val="000000"/>
            </a:solidFill>
            <a:ln w="9525">
              <a:noFill/>
              <a:round/>
              <a:headEnd/>
              <a:tailEnd/>
            </a:ln>
          </p:spPr>
          <p:txBody>
            <a:bodyPr/>
            <a:lstStyle/>
            <a:p>
              <a:endParaRPr lang="pt-BR"/>
            </a:p>
          </p:txBody>
        </p:sp>
        <p:sp>
          <p:nvSpPr>
            <p:cNvPr id="40124" name="Freeform 180"/>
            <p:cNvSpPr>
              <a:spLocks/>
            </p:cNvSpPr>
            <p:nvPr/>
          </p:nvSpPr>
          <p:spPr bwMode="auto">
            <a:xfrm>
              <a:off x="2765" y="1232"/>
              <a:ext cx="29" cy="107"/>
            </a:xfrm>
            <a:custGeom>
              <a:avLst/>
              <a:gdLst>
                <a:gd name="T0" fmla="*/ 29 w 29"/>
                <a:gd name="T1" fmla="*/ 0 h 107"/>
                <a:gd name="T2" fmla="*/ 24 w 29"/>
                <a:gd name="T3" fmla="*/ 8 h 107"/>
                <a:gd name="T4" fmla="*/ 20 w 29"/>
                <a:gd name="T5" fmla="*/ 20 h 107"/>
                <a:gd name="T6" fmla="*/ 16 w 29"/>
                <a:gd name="T7" fmla="*/ 34 h 107"/>
                <a:gd name="T8" fmla="*/ 13 w 29"/>
                <a:gd name="T9" fmla="*/ 50 h 107"/>
                <a:gd name="T10" fmla="*/ 11 w 29"/>
                <a:gd name="T11" fmla="*/ 66 h 107"/>
                <a:gd name="T12" fmla="*/ 10 w 29"/>
                <a:gd name="T13" fmla="*/ 81 h 107"/>
                <a:gd name="T14" fmla="*/ 10 w 29"/>
                <a:gd name="T15" fmla="*/ 95 h 107"/>
                <a:gd name="T16" fmla="*/ 13 w 29"/>
                <a:gd name="T17" fmla="*/ 107 h 107"/>
                <a:gd name="T18" fmla="*/ 7 w 29"/>
                <a:gd name="T19" fmla="*/ 102 h 107"/>
                <a:gd name="T20" fmla="*/ 3 w 29"/>
                <a:gd name="T21" fmla="*/ 92 h 107"/>
                <a:gd name="T22" fmla="*/ 0 w 29"/>
                <a:gd name="T23" fmla="*/ 79 h 107"/>
                <a:gd name="T24" fmla="*/ 0 w 29"/>
                <a:gd name="T25" fmla="*/ 64 h 107"/>
                <a:gd name="T26" fmla="*/ 3 w 29"/>
                <a:gd name="T27" fmla="*/ 47 h 107"/>
                <a:gd name="T28" fmla="*/ 8 w 29"/>
                <a:gd name="T29" fmla="*/ 30 h 107"/>
                <a:gd name="T30" fmla="*/ 17 w 29"/>
                <a:gd name="T31" fmla="*/ 14 h 107"/>
                <a:gd name="T32" fmla="*/ 29 w 2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29" y="0"/>
                  </a:moveTo>
                  <a:lnTo>
                    <a:pt x="24" y="8"/>
                  </a:lnTo>
                  <a:lnTo>
                    <a:pt x="20" y="20"/>
                  </a:lnTo>
                  <a:lnTo>
                    <a:pt x="16" y="34"/>
                  </a:lnTo>
                  <a:lnTo>
                    <a:pt x="13" y="50"/>
                  </a:lnTo>
                  <a:lnTo>
                    <a:pt x="11" y="66"/>
                  </a:lnTo>
                  <a:lnTo>
                    <a:pt x="10" y="81"/>
                  </a:lnTo>
                  <a:lnTo>
                    <a:pt x="10" y="95"/>
                  </a:lnTo>
                  <a:lnTo>
                    <a:pt x="13" y="107"/>
                  </a:lnTo>
                  <a:lnTo>
                    <a:pt x="7" y="102"/>
                  </a:lnTo>
                  <a:lnTo>
                    <a:pt x="3" y="92"/>
                  </a:lnTo>
                  <a:lnTo>
                    <a:pt x="0" y="79"/>
                  </a:lnTo>
                  <a:lnTo>
                    <a:pt x="0" y="64"/>
                  </a:lnTo>
                  <a:lnTo>
                    <a:pt x="3" y="47"/>
                  </a:lnTo>
                  <a:lnTo>
                    <a:pt x="8" y="30"/>
                  </a:lnTo>
                  <a:lnTo>
                    <a:pt x="17" y="14"/>
                  </a:lnTo>
                  <a:lnTo>
                    <a:pt x="29" y="0"/>
                  </a:lnTo>
                  <a:close/>
                </a:path>
              </a:pathLst>
            </a:custGeom>
            <a:solidFill>
              <a:srgbClr val="000000"/>
            </a:solidFill>
            <a:ln w="9525">
              <a:noFill/>
              <a:round/>
              <a:headEnd/>
              <a:tailEnd/>
            </a:ln>
          </p:spPr>
          <p:txBody>
            <a:bodyPr/>
            <a:lstStyle/>
            <a:p>
              <a:endParaRPr lang="pt-BR"/>
            </a:p>
          </p:txBody>
        </p:sp>
        <p:sp>
          <p:nvSpPr>
            <p:cNvPr id="40125" name="Freeform 181"/>
            <p:cNvSpPr>
              <a:spLocks/>
            </p:cNvSpPr>
            <p:nvPr/>
          </p:nvSpPr>
          <p:spPr bwMode="auto">
            <a:xfrm>
              <a:off x="2703" y="1260"/>
              <a:ext cx="49" cy="116"/>
            </a:xfrm>
            <a:custGeom>
              <a:avLst/>
              <a:gdLst>
                <a:gd name="T0" fmla="*/ 49 w 49"/>
                <a:gd name="T1" fmla="*/ 0 h 116"/>
                <a:gd name="T2" fmla="*/ 48 w 49"/>
                <a:gd name="T3" fmla="*/ 13 h 116"/>
                <a:gd name="T4" fmla="*/ 45 w 49"/>
                <a:gd name="T5" fmla="*/ 28 h 116"/>
                <a:gd name="T6" fmla="*/ 42 w 49"/>
                <a:gd name="T7" fmla="*/ 44 h 116"/>
                <a:gd name="T8" fmla="*/ 37 w 49"/>
                <a:gd name="T9" fmla="*/ 60 h 116"/>
                <a:gd name="T10" fmla="*/ 30 w 49"/>
                <a:gd name="T11" fmla="*/ 77 h 116"/>
                <a:gd name="T12" fmla="*/ 22 w 49"/>
                <a:gd name="T13" fmla="*/ 93 h 116"/>
                <a:gd name="T14" fmla="*/ 12 w 49"/>
                <a:gd name="T15" fmla="*/ 106 h 116"/>
                <a:gd name="T16" fmla="*/ 0 w 49"/>
                <a:gd name="T17" fmla="*/ 116 h 116"/>
                <a:gd name="T18" fmla="*/ 4 w 49"/>
                <a:gd name="T19" fmla="*/ 104 h 116"/>
                <a:gd name="T20" fmla="*/ 11 w 49"/>
                <a:gd name="T21" fmla="*/ 90 h 116"/>
                <a:gd name="T22" fmla="*/ 18 w 49"/>
                <a:gd name="T23" fmla="*/ 75 h 116"/>
                <a:gd name="T24" fmla="*/ 26 w 49"/>
                <a:gd name="T25" fmla="*/ 59 h 116"/>
                <a:gd name="T26" fmla="*/ 33 w 49"/>
                <a:gd name="T27" fmla="*/ 43 h 116"/>
                <a:gd name="T28" fmla="*/ 40 w 49"/>
                <a:gd name="T29" fmla="*/ 27 h 116"/>
                <a:gd name="T30" fmla="*/ 45 w 49"/>
                <a:gd name="T31" fmla="*/ 13 h 116"/>
                <a:gd name="T32" fmla="*/ 49 w 4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6"/>
                <a:gd name="T53" fmla="*/ 49 w 4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6">
                  <a:moveTo>
                    <a:pt x="49" y="0"/>
                  </a:moveTo>
                  <a:lnTo>
                    <a:pt x="48" y="13"/>
                  </a:lnTo>
                  <a:lnTo>
                    <a:pt x="45" y="28"/>
                  </a:lnTo>
                  <a:lnTo>
                    <a:pt x="42" y="44"/>
                  </a:lnTo>
                  <a:lnTo>
                    <a:pt x="37" y="60"/>
                  </a:lnTo>
                  <a:lnTo>
                    <a:pt x="30" y="77"/>
                  </a:lnTo>
                  <a:lnTo>
                    <a:pt x="22" y="93"/>
                  </a:lnTo>
                  <a:lnTo>
                    <a:pt x="12" y="106"/>
                  </a:lnTo>
                  <a:lnTo>
                    <a:pt x="0" y="116"/>
                  </a:lnTo>
                  <a:lnTo>
                    <a:pt x="4" y="104"/>
                  </a:lnTo>
                  <a:lnTo>
                    <a:pt x="11" y="90"/>
                  </a:lnTo>
                  <a:lnTo>
                    <a:pt x="18" y="75"/>
                  </a:lnTo>
                  <a:lnTo>
                    <a:pt x="26" y="59"/>
                  </a:lnTo>
                  <a:lnTo>
                    <a:pt x="33" y="43"/>
                  </a:lnTo>
                  <a:lnTo>
                    <a:pt x="40" y="27"/>
                  </a:lnTo>
                  <a:lnTo>
                    <a:pt x="45" y="13"/>
                  </a:lnTo>
                  <a:lnTo>
                    <a:pt x="49" y="0"/>
                  </a:lnTo>
                  <a:close/>
                </a:path>
              </a:pathLst>
            </a:custGeom>
            <a:solidFill>
              <a:srgbClr val="000000"/>
            </a:solidFill>
            <a:ln w="9525">
              <a:noFill/>
              <a:round/>
              <a:headEnd/>
              <a:tailEnd/>
            </a:ln>
          </p:spPr>
          <p:txBody>
            <a:bodyPr/>
            <a:lstStyle/>
            <a:p>
              <a:endParaRPr lang="pt-BR"/>
            </a:p>
          </p:txBody>
        </p:sp>
        <p:sp>
          <p:nvSpPr>
            <p:cNvPr id="40126" name="Freeform 182"/>
            <p:cNvSpPr>
              <a:spLocks/>
            </p:cNvSpPr>
            <p:nvPr/>
          </p:nvSpPr>
          <p:spPr bwMode="auto">
            <a:xfrm>
              <a:off x="2647" y="1375"/>
              <a:ext cx="61" cy="106"/>
            </a:xfrm>
            <a:custGeom>
              <a:avLst/>
              <a:gdLst>
                <a:gd name="T0" fmla="*/ 61 w 61"/>
                <a:gd name="T1" fmla="*/ 17 h 106"/>
                <a:gd name="T2" fmla="*/ 57 w 61"/>
                <a:gd name="T3" fmla="*/ 12 h 106"/>
                <a:gd name="T4" fmla="*/ 52 w 61"/>
                <a:gd name="T5" fmla="*/ 7 h 106"/>
                <a:gd name="T6" fmla="*/ 45 w 61"/>
                <a:gd name="T7" fmla="*/ 3 h 106"/>
                <a:gd name="T8" fmla="*/ 38 w 61"/>
                <a:gd name="T9" fmla="*/ 1 h 106"/>
                <a:gd name="T10" fmla="*/ 30 w 61"/>
                <a:gd name="T11" fmla="*/ 0 h 106"/>
                <a:gd name="T12" fmla="*/ 22 w 61"/>
                <a:gd name="T13" fmla="*/ 1 h 106"/>
                <a:gd name="T14" fmla="*/ 15 w 61"/>
                <a:gd name="T15" fmla="*/ 4 h 106"/>
                <a:gd name="T16" fmla="*/ 7 w 61"/>
                <a:gd name="T17" fmla="*/ 10 h 106"/>
                <a:gd name="T18" fmla="*/ 2 w 61"/>
                <a:gd name="T19" fmla="*/ 19 h 106"/>
                <a:gd name="T20" fmla="*/ 0 w 61"/>
                <a:gd name="T21" fmla="*/ 30 h 106"/>
                <a:gd name="T22" fmla="*/ 1 w 61"/>
                <a:gd name="T23" fmla="*/ 43 h 106"/>
                <a:gd name="T24" fmla="*/ 6 w 61"/>
                <a:gd name="T25" fmla="*/ 57 h 106"/>
                <a:gd name="T26" fmla="*/ 13 w 61"/>
                <a:gd name="T27" fmla="*/ 72 h 106"/>
                <a:gd name="T28" fmla="*/ 23 w 61"/>
                <a:gd name="T29" fmla="*/ 85 h 106"/>
                <a:gd name="T30" fmla="*/ 36 w 61"/>
                <a:gd name="T31" fmla="*/ 96 h 106"/>
                <a:gd name="T32" fmla="*/ 50 w 61"/>
                <a:gd name="T33" fmla="*/ 106 h 106"/>
                <a:gd name="T34" fmla="*/ 41 w 61"/>
                <a:gd name="T35" fmla="*/ 97 h 106"/>
                <a:gd name="T36" fmla="*/ 32 w 61"/>
                <a:gd name="T37" fmla="*/ 87 h 106"/>
                <a:gd name="T38" fmla="*/ 24 w 61"/>
                <a:gd name="T39" fmla="*/ 76 h 106"/>
                <a:gd name="T40" fmla="*/ 17 w 61"/>
                <a:gd name="T41" fmla="*/ 64 h 106"/>
                <a:gd name="T42" fmla="*/ 12 w 61"/>
                <a:gd name="T43" fmla="*/ 52 h 106"/>
                <a:gd name="T44" fmla="*/ 11 w 61"/>
                <a:gd name="T45" fmla="*/ 40 h 106"/>
                <a:gd name="T46" fmla="*/ 12 w 61"/>
                <a:gd name="T47" fmla="*/ 29 h 106"/>
                <a:gd name="T48" fmla="*/ 18 w 61"/>
                <a:gd name="T49" fmla="*/ 19 h 106"/>
                <a:gd name="T50" fmla="*/ 22 w 61"/>
                <a:gd name="T51" fmla="*/ 14 h 106"/>
                <a:gd name="T52" fmla="*/ 27 w 61"/>
                <a:gd name="T53" fmla="*/ 11 h 106"/>
                <a:gd name="T54" fmla="*/ 33 w 61"/>
                <a:gd name="T55" fmla="*/ 9 h 106"/>
                <a:gd name="T56" fmla="*/ 39 w 61"/>
                <a:gd name="T57" fmla="*/ 9 h 106"/>
                <a:gd name="T58" fmla="*/ 45 w 61"/>
                <a:gd name="T59" fmla="*/ 11 h 106"/>
                <a:gd name="T60" fmla="*/ 50 w 61"/>
                <a:gd name="T61" fmla="*/ 12 h 106"/>
                <a:gd name="T62" fmla="*/ 56 w 61"/>
                <a:gd name="T63" fmla="*/ 15 h 106"/>
                <a:gd name="T64" fmla="*/ 61 w 61"/>
                <a:gd name="T65" fmla="*/ 1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06"/>
                <a:gd name="T101" fmla="*/ 61 w 6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06">
                  <a:moveTo>
                    <a:pt x="61" y="17"/>
                  </a:moveTo>
                  <a:lnTo>
                    <a:pt x="57" y="12"/>
                  </a:lnTo>
                  <a:lnTo>
                    <a:pt x="52" y="7"/>
                  </a:lnTo>
                  <a:lnTo>
                    <a:pt x="45" y="3"/>
                  </a:lnTo>
                  <a:lnTo>
                    <a:pt x="38" y="1"/>
                  </a:lnTo>
                  <a:lnTo>
                    <a:pt x="30" y="0"/>
                  </a:lnTo>
                  <a:lnTo>
                    <a:pt x="22" y="1"/>
                  </a:lnTo>
                  <a:lnTo>
                    <a:pt x="15" y="4"/>
                  </a:lnTo>
                  <a:lnTo>
                    <a:pt x="7" y="10"/>
                  </a:lnTo>
                  <a:lnTo>
                    <a:pt x="2" y="19"/>
                  </a:lnTo>
                  <a:lnTo>
                    <a:pt x="0" y="30"/>
                  </a:lnTo>
                  <a:lnTo>
                    <a:pt x="1" y="43"/>
                  </a:lnTo>
                  <a:lnTo>
                    <a:pt x="6" y="57"/>
                  </a:lnTo>
                  <a:lnTo>
                    <a:pt x="13" y="72"/>
                  </a:lnTo>
                  <a:lnTo>
                    <a:pt x="23" y="85"/>
                  </a:lnTo>
                  <a:lnTo>
                    <a:pt x="36" y="96"/>
                  </a:lnTo>
                  <a:lnTo>
                    <a:pt x="50" y="106"/>
                  </a:lnTo>
                  <a:lnTo>
                    <a:pt x="41" y="97"/>
                  </a:lnTo>
                  <a:lnTo>
                    <a:pt x="32" y="87"/>
                  </a:lnTo>
                  <a:lnTo>
                    <a:pt x="24" y="76"/>
                  </a:lnTo>
                  <a:lnTo>
                    <a:pt x="17" y="64"/>
                  </a:lnTo>
                  <a:lnTo>
                    <a:pt x="12" y="52"/>
                  </a:lnTo>
                  <a:lnTo>
                    <a:pt x="11" y="40"/>
                  </a:lnTo>
                  <a:lnTo>
                    <a:pt x="12" y="29"/>
                  </a:lnTo>
                  <a:lnTo>
                    <a:pt x="18" y="19"/>
                  </a:lnTo>
                  <a:lnTo>
                    <a:pt x="22" y="14"/>
                  </a:lnTo>
                  <a:lnTo>
                    <a:pt x="27" y="11"/>
                  </a:lnTo>
                  <a:lnTo>
                    <a:pt x="33" y="9"/>
                  </a:lnTo>
                  <a:lnTo>
                    <a:pt x="39" y="9"/>
                  </a:lnTo>
                  <a:lnTo>
                    <a:pt x="45" y="11"/>
                  </a:lnTo>
                  <a:lnTo>
                    <a:pt x="50" y="12"/>
                  </a:lnTo>
                  <a:lnTo>
                    <a:pt x="56" y="15"/>
                  </a:lnTo>
                  <a:lnTo>
                    <a:pt x="61" y="17"/>
                  </a:lnTo>
                  <a:close/>
                </a:path>
              </a:pathLst>
            </a:custGeom>
            <a:solidFill>
              <a:srgbClr val="000000"/>
            </a:solidFill>
            <a:ln w="9525">
              <a:noFill/>
              <a:round/>
              <a:headEnd/>
              <a:tailEnd/>
            </a:ln>
          </p:spPr>
          <p:txBody>
            <a:bodyPr/>
            <a:lstStyle/>
            <a:p>
              <a:endParaRPr lang="pt-BR"/>
            </a:p>
          </p:txBody>
        </p:sp>
        <p:sp>
          <p:nvSpPr>
            <p:cNvPr id="40127" name="Freeform 183"/>
            <p:cNvSpPr>
              <a:spLocks/>
            </p:cNvSpPr>
            <p:nvPr/>
          </p:nvSpPr>
          <p:spPr bwMode="auto">
            <a:xfrm>
              <a:off x="2714" y="1495"/>
              <a:ext cx="63" cy="123"/>
            </a:xfrm>
            <a:custGeom>
              <a:avLst/>
              <a:gdLst>
                <a:gd name="T0" fmla="*/ 0 w 63"/>
                <a:gd name="T1" fmla="*/ 0 h 123"/>
                <a:gd name="T2" fmla="*/ 5 w 63"/>
                <a:gd name="T3" fmla="*/ 15 h 123"/>
                <a:gd name="T4" fmla="*/ 12 w 63"/>
                <a:gd name="T5" fmla="*/ 32 h 123"/>
                <a:gd name="T6" fmla="*/ 20 w 63"/>
                <a:gd name="T7" fmla="*/ 50 h 123"/>
                <a:gd name="T8" fmla="*/ 28 w 63"/>
                <a:gd name="T9" fmla="*/ 69 h 123"/>
                <a:gd name="T10" fmla="*/ 37 w 63"/>
                <a:gd name="T11" fmla="*/ 86 h 123"/>
                <a:gd name="T12" fmla="*/ 46 w 63"/>
                <a:gd name="T13" fmla="*/ 101 h 123"/>
                <a:gd name="T14" fmla="*/ 55 w 63"/>
                <a:gd name="T15" fmla="*/ 114 h 123"/>
                <a:gd name="T16" fmla="*/ 63 w 63"/>
                <a:gd name="T17" fmla="*/ 123 h 123"/>
                <a:gd name="T18" fmla="*/ 54 w 63"/>
                <a:gd name="T19" fmla="*/ 120 h 123"/>
                <a:gd name="T20" fmla="*/ 44 w 63"/>
                <a:gd name="T21" fmla="*/ 111 h 123"/>
                <a:gd name="T22" fmla="*/ 34 w 63"/>
                <a:gd name="T23" fmla="*/ 97 h 123"/>
                <a:gd name="T24" fmla="*/ 24 w 63"/>
                <a:gd name="T25" fmla="*/ 80 h 123"/>
                <a:gd name="T26" fmla="*/ 15 w 63"/>
                <a:gd name="T27" fmla="*/ 60 h 123"/>
                <a:gd name="T28" fmla="*/ 8 w 63"/>
                <a:gd name="T29" fmla="*/ 40 h 123"/>
                <a:gd name="T30" fmla="*/ 3 w 63"/>
                <a:gd name="T31" fmla="*/ 20 h 123"/>
                <a:gd name="T32" fmla="*/ 0 w 6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3"/>
                <a:gd name="T53" fmla="*/ 63 w 6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3">
                  <a:moveTo>
                    <a:pt x="0" y="0"/>
                  </a:moveTo>
                  <a:lnTo>
                    <a:pt x="5" y="15"/>
                  </a:lnTo>
                  <a:lnTo>
                    <a:pt x="12" y="32"/>
                  </a:lnTo>
                  <a:lnTo>
                    <a:pt x="20" y="50"/>
                  </a:lnTo>
                  <a:lnTo>
                    <a:pt x="28" y="69"/>
                  </a:lnTo>
                  <a:lnTo>
                    <a:pt x="37" y="86"/>
                  </a:lnTo>
                  <a:lnTo>
                    <a:pt x="46" y="101"/>
                  </a:lnTo>
                  <a:lnTo>
                    <a:pt x="55" y="114"/>
                  </a:lnTo>
                  <a:lnTo>
                    <a:pt x="63" y="123"/>
                  </a:lnTo>
                  <a:lnTo>
                    <a:pt x="54" y="120"/>
                  </a:lnTo>
                  <a:lnTo>
                    <a:pt x="44" y="111"/>
                  </a:lnTo>
                  <a:lnTo>
                    <a:pt x="34" y="97"/>
                  </a:lnTo>
                  <a:lnTo>
                    <a:pt x="24" y="80"/>
                  </a:lnTo>
                  <a:lnTo>
                    <a:pt x="15" y="60"/>
                  </a:lnTo>
                  <a:lnTo>
                    <a:pt x="8" y="40"/>
                  </a:lnTo>
                  <a:lnTo>
                    <a:pt x="3" y="20"/>
                  </a:lnTo>
                  <a:lnTo>
                    <a:pt x="0" y="0"/>
                  </a:lnTo>
                  <a:close/>
                </a:path>
              </a:pathLst>
            </a:custGeom>
            <a:solidFill>
              <a:srgbClr val="000000"/>
            </a:solidFill>
            <a:ln w="9525">
              <a:noFill/>
              <a:round/>
              <a:headEnd/>
              <a:tailEnd/>
            </a:ln>
          </p:spPr>
          <p:txBody>
            <a:bodyPr/>
            <a:lstStyle/>
            <a:p>
              <a:endParaRPr lang="pt-BR"/>
            </a:p>
          </p:txBody>
        </p:sp>
        <p:sp>
          <p:nvSpPr>
            <p:cNvPr id="40128" name="Freeform 184"/>
            <p:cNvSpPr>
              <a:spLocks/>
            </p:cNvSpPr>
            <p:nvPr/>
          </p:nvSpPr>
          <p:spPr bwMode="auto">
            <a:xfrm>
              <a:off x="2677" y="1487"/>
              <a:ext cx="38" cy="139"/>
            </a:xfrm>
            <a:custGeom>
              <a:avLst/>
              <a:gdLst>
                <a:gd name="T0" fmla="*/ 0 w 38"/>
                <a:gd name="T1" fmla="*/ 0 h 139"/>
                <a:gd name="T2" fmla="*/ 1 w 38"/>
                <a:gd name="T3" fmla="*/ 9 h 139"/>
                <a:gd name="T4" fmla="*/ 4 w 38"/>
                <a:gd name="T5" fmla="*/ 24 h 139"/>
                <a:gd name="T6" fmla="*/ 8 w 38"/>
                <a:gd name="T7" fmla="*/ 43 h 139"/>
                <a:gd name="T8" fmla="*/ 12 w 38"/>
                <a:gd name="T9" fmla="*/ 64 h 139"/>
                <a:gd name="T10" fmla="*/ 18 w 38"/>
                <a:gd name="T11" fmla="*/ 86 h 139"/>
                <a:gd name="T12" fmla="*/ 25 w 38"/>
                <a:gd name="T13" fmla="*/ 107 h 139"/>
                <a:gd name="T14" fmla="*/ 31 w 38"/>
                <a:gd name="T15" fmla="*/ 126 h 139"/>
                <a:gd name="T16" fmla="*/ 38 w 38"/>
                <a:gd name="T17" fmla="*/ 139 h 139"/>
                <a:gd name="T18" fmla="*/ 38 w 38"/>
                <a:gd name="T19" fmla="*/ 128 h 139"/>
                <a:gd name="T20" fmla="*/ 35 w 38"/>
                <a:gd name="T21" fmla="*/ 112 h 139"/>
                <a:gd name="T22" fmla="*/ 31 w 38"/>
                <a:gd name="T23" fmla="*/ 94 h 139"/>
                <a:gd name="T24" fmla="*/ 26 w 38"/>
                <a:gd name="T25" fmla="*/ 74 h 139"/>
                <a:gd name="T26" fmla="*/ 19 w 38"/>
                <a:gd name="T27" fmla="*/ 53 h 139"/>
                <a:gd name="T28" fmla="*/ 13 w 38"/>
                <a:gd name="T29" fmla="*/ 33 h 139"/>
                <a:gd name="T30" fmla="*/ 7 w 38"/>
                <a:gd name="T31" fmla="*/ 15 h 139"/>
                <a:gd name="T32" fmla="*/ 0 w 3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39"/>
                <a:gd name="T53" fmla="*/ 38 w 3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39">
                  <a:moveTo>
                    <a:pt x="0" y="0"/>
                  </a:moveTo>
                  <a:lnTo>
                    <a:pt x="1" y="9"/>
                  </a:lnTo>
                  <a:lnTo>
                    <a:pt x="4" y="24"/>
                  </a:lnTo>
                  <a:lnTo>
                    <a:pt x="8" y="43"/>
                  </a:lnTo>
                  <a:lnTo>
                    <a:pt x="12" y="64"/>
                  </a:lnTo>
                  <a:lnTo>
                    <a:pt x="18" y="86"/>
                  </a:lnTo>
                  <a:lnTo>
                    <a:pt x="25" y="107"/>
                  </a:lnTo>
                  <a:lnTo>
                    <a:pt x="31" y="126"/>
                  </a:lnTo>
                  <a:lnTo>
                    <a:pt x="38" y="139"/>
                  </a:lnTo>
                  <a:lnTo>
                    <a:pt x="38" y="128"/>
                  </a:lnTo>
                  <a:lnTo>
                    <a:pt x="35" y="112"/>
                  </a:lnTo>
                  <a:lnTo>
                    <a:pt x="31" y="94"/>
                  </a:lnTo>
                  <a:lnTo>
                    <a:pt x="26" y="74"/>
                  </a:lnTo>
                  <a:lnTo>
                    <a:pt x="19" y="53"/>
                  </a:lnTo>
                  <a:lnTo>
                    <a:pt x="13" y="33"/>
                  </a:lnTo>
                  <a:lnTo>
                    <a:pt x="7" y="15"/>
                  </a:lnTo>
                  <a:lnTo>
                    <a:pt x="0" y="0"/>
                  </a:lnTo>
                  <a:close/>
                </a:path>
              </a:pathLst>
            </a:custGeom>
            <a:solidFill>
              <a:srgbClr val="000000"/>
            </a:solidFill>
            <a:ln w="9525">
              <a:noFill/>
              <a:round/>
              <a:headEnd/>
              <a:tailEnd/>
            </a:ln>
          </p:spPr>
          <p:txBody>
            <a:bodyPr/>
            <a:lstStyle/>
            <a:p>
              <a:endParaRPr lang="pt-BR"/>
            </a:p>
          </p:txBody>
        </p:sp>
        <p:sp>
          <p:nvSpPr>
            <p:cNvPr id="40129" name="Freeform 185"/>
            <p:cNvSpPr>
              <a:spLocks/>
            </p:cNvSpPr>
            <p:nvPr/>
          </p:nvSpPr>
          <p:spPr bwMode="auto">
            <a:xfrm>
              <a:off x="2638" y="1436"/>
              <a:ext cx="21" cy="193"/>
            </a:xfrm>
            <a:custGeom>
              <a:avLst/>
              <a:gdLst>
                <a:gd name="T0" fmla="*/ 1 w 21"/>
                <a:gd name="T1" fmla="*/ 0 h 193"/>
                <a:gd name="T2" fmla="*/ 0 w 21"/>
                <a:gd name="T3" fmla="*/ 12 h 193"/>
                <a:gd name="T4" fmla="*/ 0 w 21"/>
                <a:gd name="T5" fmla="*/ 33 h 193"/>
                <a:gd name="T6" fmla="*/ 1 w 21"/>
                <a:gd name="T7" fmla="*/ 58 h 193"/>
                <a:gd name="T8" fmla="*/ 2 w 21"/>
                <a:gd name="T9" fmla="*/ 88 h 193"/>
                <a:gd name="T10" fmla="*/ 5 w 21"/>
                <a:gd name="T11" fmla="*/ 118 h 193"/>
                <a:gd name="T12" fmla="*/ 9 w 21"/>
                <a:gd name="T13" fmla="*/ 147 h 193"/>
                <a:gd name="T14" fmla="*/ 14 w 21"/>
                <a:gd name="T15" fmla="*/ 173 h 193"/>
                <a:gd name="T16" fmla="*/ 21 w 21"/>
                <a:gd name="T17" fmla="*/ 193 h 193"/>
                <a:gd name="T18" fmla="*/ 21 w 21"/>
                <a:gd name="T19" fmla="*/ 178 h 193"/>
                <a:gd name="T20" fmla="*/ 21 w 21"/>
                <a:gd name="T21" fmla="*/ 156 h 193"/>
                <a:gd name="T22" fmla="*/ 19 w 21"/>
                <a:gd name="T23" fmla="*/ 129 h 193"/>
                <a:gd name="T24" fmla="*/ 16 w 21"/>
                <a:gd name="T25" fmla="*/ 100 h 193"/>
                <a:gd name="T26" fmla="*/ 12 w 21"/>
                <a:gd name="T27" fmla="*/ 70 h 193"/>
                <a:gd name="T28" fmla="*/ 9 w 21"/>
                <a:gd name="T29" fmla="*/ 42 h 193"/>
                <a:gd name="T30" fmla="*/ 5 w 21"/>
                <a:gd name="T31" fmla="*/ 18 h 193"/>
                <a:gd name="T32" fmla="*/ 1 w 2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3"/>
                <a:gd name="T53" fmla="*/ 21 w 21"/>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3">
                  <a:moveTo>
                    <a:pt x="1" y="0"/>
                  </a:moveTo>
                  <a:lnTo>
                    <a:pt x="0" y="12"/>
                  </a:lnTo>
                  <a:lnTo>
                    <a:pt x="0" y="33"/>
                  </a:lnTo>
                  <a:lnTo>
                    <a:pt x="1" y="58"/>
                  </a:lnTo>
                  <a:lnTo>
                    <a:pt x="2" y="88"/>
                  </a:lnTo>
                  <a:lnTo>
                    <a:pt x="5" y="118"/>
                  </a:lnTo>
                  <a:lnTo>
                    <a:pt x="9" y="147"/>
                  </a:lnTo>
                  <a:lnTo>
                    <a:pt x="14" y="173"/>
                  </a:lnTo>
                  <a:lnTo>
                    <a:pt x="21" y="193"/>
                  </a:lnTo>
                  <a:lnTo>
                    <a:pt x="21" y="178"/>
                  </a:lnTo>
                  <a:lnTo>
                    <a:pt x="21" y="156"/>
                  </a:lnTo>
                  <a:lnTo>
                    <a:pt x="19" y="129"/>
                  </a:lnTo>
                  <a:lnTo>
                    <a:pt x="16" y="100"/>
                  </a:lnTo>
                  <a:lnTo>
                    <a:pt x="12" y="70"/>
                  </a:lnTo>
                  <a:lnTo>
                    <a:pt x="9" y="42"/>
                  </a:lnTo>
                  <a:lnTo>
                    <a:pt x="5" y="18"/>
                  </a:lnTo>
                  <a:lnTo>
                    <a:pt x="1" y="0"/>
                  </a:lnTo>
                  <a:close/>
                </a:path>
              </a:pathLst>
            </a:custGeom>
            <a:solidFill>
              <a:srgbClr val="000000"/>
            </a:solidFill>
            <a:ln w="9525">
              <a:noFill/>
              <a:round/>
              <a:headEnd/>
              <a:tailEnd/>
            </a:ln>
          </p:spPr>
          <p:txBody>
            <a:bodyPr/>
            <a:lstStyle/>
            <a:p>
              <a:endParaRPr lang="pt-BR"/>
            </a:p>
          </p:txBody>
        </p:sp>
        <p:sp>
          <p:nvSpPr>
            <p:cNvPr id="40130" name="Freeform 186"/>
            <p:cNvSpPr>
              <a:spLocks/>
            </p:cNvSpPr>
            <p:nvPr/>
          </p:nvSpPr>
          <p:spPr bwMode="auto">
            <a:xfrm>
              <a:off x="2590" y="1320"/>
              <a:ext cx="37" cy="307"/>
            </a:xfrm>
            <a:custGeom>
              <a:avLst/>
              <a:gdLst>
                <a:gd name="T0" fmla="*/ 37 w 37"/>
                <a:gd name="T1" fmla="*/ 0 h 307"/>
                <a:gd name="T2" fmla="*/ 32 w 37"/>
                <a:gd name="T3" fmla="*/ 13 h 307"/>
                <a:gd name="T4" fmla="*/ 27 w 37"/>
                <a:gd name="T5" fmla="*/ 26 h 307"/>
                <a:gd name="T6" fmla="*/ 22 w 37"/>
                <a:gd name="T7" fmla="*/ 42 h 307"/>
                <a:gd name="T8" fmla="*/ 18 w 37"/>
                <a:gd name="T9" fmla="*/ 60 h 307"/>
                <a:gd name="T10" fmla="*/ 14 w 37"/>
                <a:gd name="T11" fmla="*/ 80 h 307"/>
                <a:gd name="T12" fmla="*/ 13 w 37"/>
                <a:gd name="T13" fmla="*/ 101 h 307"/>
                <a:gd name="T14" fmla="*/ 14 w 37"/>
                <a:gd name="T15" fmla="*/ 123 h 307"/>
                <a:gd name="T16" fmla="*/ 17 w 37"/>
                <a:gd name="T17" fmla="*/ 146 h 307"/>
                <a:gd name="T18" fmla="*/ 21 w 37"/>
                <a:gd name="T19" fmla="*/ 169 h 307"/>
                <a:gd name="T20" fmla="*/ 23 w 37"/>
                <a:gd name="T21" fmla="*/ 193 h 307"/>
                <a:gd name="T22" fmla="*/ 25 w 37"/>
                <a:gd name="T23" fmla="*/ 216 h 307"/>
                <a:gd name="T24" fmla="*/ 23 w 37"/>
                <a:gd name="T25" fmla="*/ 239 h 307"/>
                <a:gd name="T26" fmla="*/ 21 w 37"/>
                <a:gd name="T27" fmla="*/ 260 h 307"/>
                <a:gd name="T28" fmla="*/ 16 w 37"/>
                <a:gd name="T29" fmla="*/ 279 h 307"/>
                <a:gd name="T30" fmla="*/ 10 w 37"/>
                <a:gd name="T31" fmla="*/ 295 h 307"/>
                <a:gd name="T32" fmla="*/ 2 w 37"/>
                <a:gd name="T33" fmla="*/ 307 h 307"/>
                <a:gd name="T34" fmla="*/ 9 w 37"/>
                <a:gd name="T35" fmla="*/ 276 h 307"/>
                <a:gd name="T36" fmla="*/ 12 w 37"/>
                <a:gd name="T37" fmla="*/ 236 h 307"/>
                <a:gd name="T38" fmla="*/ 11 w 37"/>
                <a:gd name="T39" fmla="*/ 193 h 307"/>
                <a:gd name="T40" fmla="*/ 4 w 37"/>
                <a:gd name="T41" fmla="*/ 153 h 307"/>
                <a:gd name="T42" fmla="*/ 1 w 37"/>
                <a:gd name="T43" fmla="*/ 136 h 307"/>
                <a:gd name="T44" fmla="*/ 0 w 37"/>
                <a:gd name="T45" fmla="*/ 117 h 307"/>
                <a:gd name="T46" fmla="*/ 1 w 37"/>
                <a:gd name="T47" fmla="*/ 95 h 307"/>
                <a:gd name="T48" fmla="*/ 4 w 37"/>
                <a:gd name="T49" fmla="*/ 72 h 307"/>
                <a:gd name="T50" fmla="*/ 10 w 37"/>
                <a:gd name="T51" fmla="*/ 50 h 307"/>
                <a:gd name="T52" fmla="*/ 16 w 37"/>
                <a:gd name="T53" fmla="*/ 30 h 307"/>
                <a:gd name="T54" fmla="*/ 26 w 37"/>
                <a:gd name="T55" fmla="*/ 13 h 307"/>
                <a:gd name="T56" fmla="*/ 37 w 37"/>
                <a:gd name="T57" fmla="*/ 0 h 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07"/>
                <a:gd name="T89" fmla="*/ 37 w 37"/>
                <a:gd name="T90" fmla="*/ 307 h 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07">
                  <a:moveTo>
                    <a:pt x="37" y="0"/>
                  </a:moveTo>
                  <a:lnTo>
                    <a:pt x="32" y="13"/>
                  </a:lnTo>
                  <a:lnTo>
                    <a:pt x="27" y="26"/>
                  </a:lnTo>
                  <a:lnTo>
                    <a:pt x="22" y="42"/>
                  </a:lnTo>
                  <a:lnTo>
                    <a:pt x="18" y="60"/>
                  </a:lnTo>
                  <a:lnTo>
                    <a:pt x="14" y="80"/>
                  </a:lnTo>
                  <a:lnTo>
                    <a:pt x="13" y="101"/>
                  </a:lnTo>
                  <a:lnTo>
                    <a:pt x="14" y="123"/>
                  </a:lnTo>
                  <a:lnTo>
                    <a:pt x="17" y="146"/>
                  </a:lnTo>
                  <a:lnTo>
                    <a:pt x="21" y="169"/>
                  </a:lnTo>
                  <a:lnTo>
                    <a:pt x="23" y="193"/>
                  </a:lnTo>
                  <a:lnTo>
                    <a:pt x="25" y="216"/>
                  </a:lnTo>
                  <a:lnTo>
                    <a:pt x="23" y="239"/>
                  </a:lnTo>
                  <a:lnTo>
                    <a:pt x="21" y="260"/>
                  </a:lnTo>
                  <a:lnTo>
                    <a:pt x="16" y="279"/>
                  </a:lnTo>
                  <a:lnTo>
                    <a:pt x="10" y="295"/>
                  </a:lnTo>
                  <a:lnTo>
                    <a:pt x="2" y="307"/>
                  </a:lnTo>
                  <a:lnTo>
                    <a:pt x="9" y="276"/>
                  </a:lnTo>
                  <a:lnTo>
                    <a:pt x="12" y="236"/>
                  </a:lnTo>
                  <a:lnTo>
                    <a:pt x="11" y="193"/>
                  </a:lnTo>
                  <a:lnTo>
                    <a:pt x="4" y="153"/>
                  </a:lnTo>
                  <a:lnTo>
                    <a:pt x="1" y="136"/>
                  </a:lnTo>
                  <a:lnTo>
                    <a:pt x="0" y="117"/>
                  </a:lnTo>
                  <a:lnTo>
                    <a:pt x="1" y="95"/>
                  </a:lnTo>
                  <a:lnTo>
                    <a:pt x="4" y="72"/>
                  </a:lnTo>
                  <a:lnTo>
                    <a:pt x="10" y="50"/>
                  </a:lnTo>
                  <a:lnTo>
                    <a:pt x="16" y="30"/>
                  </a:lnTo>
                  <a:lnTo>
                    <a:pt x="26" y="13"/>
                  </a:lnTo>
                  <a:lnTo>
                    <a:pt x="37" y="0"/>
                  </a:lnTo>
                  <a:close/>
                </a:path>
              </a:pathLst>
            </a:custGeom>
            <a:solidFill>
              <a:srgbClr val="000000"/>
            </a:solidFill>
            <a:ln w="9525">
              <a:noFill/>
              <a:round/>
              <a:headEnd/>
              <a:tailEnd/>
            </a:ln>
          </p:spPr>
          <p:txBody>
            <a:bodyPr/>
            <a:lstStyle/>
            <a:p>
              <a:endParaRPr lang="pt-BR"/>
            </a:p>
          </p:txBody>
        </p:sp>
        <p:sp>
          <p:nvSpPr>
            <p:cNvPr id="40131" name="Freeform 187"/>
            <p:cNvSpPr>
              <a:spLocks/>
            </p:cNvSpPr>
            <p:nvPr/>
          </p:nvSpPr>
          <p:spPr bwMode="auto">
            <a:xfrm>
              <a:off x="3006" y="1474"/>
              <a:ext cx="35" cy="139"/>
            </a:xfrm>
            <a:custGeom>
              <a:avLst/>
              <a:gdLst>
                <a:gd name="T0" fmla="*/ 3 w 35"/>
                <a:gd name="T1" fmla="*/ 0 h 139"/>
                <a:gd name="T2" fmla="*/ 3 w 35"/>
                <a:gd name="T3" fmla="*/ 11 h 139"/>
                <a:gd name="T4" fmla="*/ 5 w 35"/>
                <a:gd name="T5" fmla="*/ 27 h 139"/>
                <a:gd name="T6" fmla="*/ 8 w 35"/>
                <a:gd name="T7" fmla="*/ 47 h 139"/>
                <a:gd name="T8" fmla="*/ 13 w 35"/>
                <a:gd name="T9" fmla="*/ 69 h 139"/>
                <a:gd name="T10" fmla="*/ 18 w 35"/>
                <a:gd name="T11" fmla="*/ 91 h 139"/>
                <a:gd name="T12" fmla="*/ 24 w 35"/>
                <a:gd name="T13" fmla="*/ 111 h 139"/>
                <a:gd name="T14" fmla="*/ 30 w 35"/>
                <a:gd name="T15" fmla="*/ 128 h 139"/>
                <a:gd name="T16" fmla="*/ 35 w 35"/>
                <a:gd name="T17" fmla="*/ 139 h 139"/>
                <a:gd name="T18" fmla="*/ 29 w 35"/>
                <a:gd name="T19" fmla="*/ 134 h 139"/>
                <a:gd name="T20" fmla="*/ 22 w 35"/>
                <a:gd name="T21" fmla="*/ 124 h 139"/>
                <a:gd name="T22" fmla="*/ 15 w 35"/>
                <a:gd name="T23" fmla="*/ 107 h 139"/>
                <a:gd name="T24" fmla="*/ 9 w 35"/>
                <a:gd name="T25" fmla="*/ 87 h 139"/>
                <a:gd name="T26" fmla="*/ 4 w 35"/>
                <a:gd name="T27" fmla="*/ 65 h 139"/>
                <a:gd name="T28" fmla="*/ 1 w 35"/>
                <a:gd name="T29" fmla="*/ 42 h 139"/>
                <a:gd name="T30" fmla="*/ 0 w 35"/>
                <a:gd name="T31" fmla="*/ 20 h 139"/>
                <a:gd name="T32" fmla="*/ 3 w 35"/>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39"/>
                <a:gd name="T53" fmla="*/ 35 w 3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39">
                  <a:moveTo>
                    <a:pt x="3" y="0"/>
                  </a:moveTo>
                  <a:lnTo>
                    <a:pt x="3" y="11"/>
                  </a:lnTo>
                  <a:lnTo>
                    <a:pt x="5" y="27"/>
                  </a:lnTo>
                  <a:lnTo>
                    <a:pt x="8" y="47"/>
                  </a:lnTo>
                  <a:lnTo>
                    <a:pt x="13" y="69"/>
                  </a:lnTo>
                  <a:lnTo>
                    <a:pt x="18" y="91"/>
                  </a:lnTo>
                  <a:lnTo>
                    <a:pt x="24" y="111"/>
                  </a:lnTo>
                  <a:lnTo>
                    <a:pt x="30" y="128"/>
                  </a:lnTo>
                  <a:lnTo>
                    <a:pt x="35" y="139"/>
                  </a:lnTo>
                  <a:lnTo>
                    <a:pt x="29" y="134"/>
                  </a:lnTo>
                  <a:lnTo>
                    <a:pt x="22" y="124"/>
                  </a:lnTo>
                  <a:lnTo>
                    <a:pt x="15" y="107"/>
                  </a:lnTo>
                  <a:lnTo>
                    <a:pt x="9" y="87"/>
                  </a:lnTo>
                  <a:lnTo>
                    <a:pt x="4" y="65"/>
                  </a:lnTo>
                  <a:lnTo>
                    <a:pt x="1" y="42"/>
                  </a:lnTo>
                  <a:lnTo>
                    <a:pt x="0" y="20"/>
                  </a:lnTo>
                  <a:lnTo>
                    <a:pt x="3" y="0"/>
                  </a:lnTo>
                  <a:close/>
                </a:path>
              </a:pathLst>
            </a:custGeom>
            <a:solidFill>
              <a:srgbClr val="000000"/>
            </a:solidFill>
            <a:ln w="9525">
              <a:noFill/>
              <a:round/>
              <a:headEnd/>
              <a:tailEnd/>
            </a:ln>
          </p:spPr>
          <p:txBody>
            <a:bodyPr/>
            <a:lstStyle/>
            <a:p>
              <a:endParaRPr lang="pt-BR"/>
            </a:p>
          </p:txBody>
        </p:sp>
        <p:sp>
          <p:nvSpPr>
            <p:cNvPr id="40132" name="Freeform 188"/>
            <p:cNvSpPr>
              <a:spLocks/>
            </p:cNvSpPr>
            <p:nvPr/>
          </p:nvSpPr>
          <p:spPr bwMode="auto">
            <a:xfrm>
              <a:off x="2979" y="1561"/>
              <a:ext cx="12" cy="52"/>
            </a:xfrm>
            <a:custGeom>
              <a:avLst/>
              <a:gdLst>
                <a:gd name="T0" fmla="*/ 2 w 12"/>
                <a:gd name="T1" fmla="*/ 0 h 52"/>
                <a:gd name="T2" fmla="*/ 4 w 12"/>
                <a:gd name="T3" fmla="*/ 11 h 52"/>
                <a:gd name="T4" fmla="*/ 6 w 12"/>
                <a:gd name="T5" fmla="*/ 26 h 52"/>
                <a:gd name="T6" fmla="*/ 9 w 12"/>
                <a:gd name="T7" fmla="*/ 41 h 52"/>
                <a:gd name="T8" fmla="*/ 12 w 12"/>
                <a:gd name="T9" fmla="*/ 52 h 52"/>
                <a:gd name="T10" fmla="*/ 3 w 12"/>
                <a:gd name="T11" fmla="*/ 46 h 52"/>
                <a:gd name="T12" fmla="*/ 0 w 12"/>
                <a:gd name="T13" fmla="*/ 36 h 52"/>
                <a:gd name="T14" fmla="*/ 0 w 12"/>
                <a:gd name="T15" fmla="*/ 20 h 52"/>
                <a:gd name="T16" fmla="*/ 2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2" y="0"/>
                  </a:moveTo>
                  <a:lnTo>
                    <a:pt x="4" y="11"/>
                  </a:lnTo>
                  <a:lnTo>
                    <a:pt x="6" y="26"/>
                  </a:lnTo>
                  <a:lnTo>
                    <a:pt x="9" y="41"/>
                  </a:lnTo>
                  <a:lnTo>
                    <a:pt x="12" y="52"/>
                  </a:lnTo>
                  <a:lnTo>
                    <a:pt x="3" y="46"/>
                  </a:lnTo>
                  <a:lnTo>
                    <a:pt x="0" y="36"/>
                  </a:lnTo>
                  <a:lnTo>
                    <a:pt x="0" y="20"/>
                  </a:lnTo>
                  <a:lnTo>
                    <a:pt x="2" y="0"/>
                  </a:lnTo>
                  <a:close/>
                </a:path>
              </a:pathLst>
            </a:custGeom>
            <a:solidFill>
              <a:srgbClr val="000000"/>
            </a:solidFill>
            <a:ln w="9525">
              <a:noFill/>
              <a:round/>
              <a:headEnd/>
              <a:tailEnd/>
            </a:ln>
          </p:spPr>
          <p:txBody>
            <a:bodyPr/>
            <a:lstStyle/>
            <a:p>
              <a:endParaRPr lang="pt-BR"/>
            </a:p>
          </p:txBody>
        </p:sp>
        <p:sp>
          <p:nvSpPr>
            <p:cNvPr id="40133" name="Freeform 189"/>
            <p:cNvSpPr>
              <a:spLocks/>
            </p:cNvSpPr>
            <p:nvPr/>
          </p:nvSpPr>
          <p:spPr bwMode="auto">
            <a:xfrm>
              <a:off x="2647" y="1184"/>
              <a:ext cx="310" cy="111"/>
            </a:xfrm>
            <a:custGeom>
              <a:avLst/>
              <a:gdLst>
                <a:gd name="T0" fmla="*/ 310 w 310"/>
                <a:gd name="T1" fmla="*/ 14 h 111"/>
                <a:gd name="T2" fmla="*/ 301 w 310"/>
                <a:gd name="T3" fmla="*/ 11 h 111"/>
                <a:gd name="T4" fmla="*/ 290 w 310"/>
                <a:gd name="T5" fmla="*/ 8 h 111"/>
                <a:gd name="T6" fmla="*/ 276 w 310"/>
                <a:gd name="T7" fmla="*/ 5 h 111"/>
                <a:gd name="T8" fmla="*/ 260 w 310"/>
                <a:gd name="T9" fmla="*/ 3 h 111"/>
                <a:gd name="T10" fmla="*/ 241 w 310"/>
                <a:gd name="T11" fmla="*/ 0 h 111"/>
                <a:gd name="T12" fmla="*/ 222 w 310"/>
                <a:gd name="T13" fmla="*/ 0 h 111"/>
                <a:gd name="T14" fmla="*/ 200 w 310"/>
                <a:gd name="T15" fmla="*/ 0 h 111"/>
                <a:gd name="T16" fmla="*/ 178 w 310"/>
                <a:gd name="T17" fmla="*/ 2 h 111"/>
                <a:gd name="T18" fmla="*/ 155 w 310"/>
                <a:gd name="T19" fmla="*/ 6 h 111"/>
                <a:gd name="T20" fmla="*/ 131 w 310"/>
                <a:gd name="T21" fmla="*/ 11 h 111"/>
                <a:gd name="T22" fmla="*/ 108 w 310"/>
                <a:gd name="T23" fmla="*/ 20 h 111"/>
                <a:gd name="T24" fmla="*/ 84 w 310"/>
                <a:gd name="T25" fmla="*/ 32 h 111"/>
                <a:gd name="T26" fmla="*/ 62 w 310"/>
                <a:gd name="T27" fmla="*/ 46 h 111"/>
                <a:gd name="T28" fmla="*/ 40 w 310"/>
                <a:gd name="T29" fmla="*/ 64 h 111"/>
                <a:gd name="T30" fmla="*/ 19 w 310"/>
                <a:gd name="T31" fmla="*/ 85 h 111"/>
                <a:gd name="T32" fmla="*/ 0 w 310"/>
                <a:gd name="T33" fmla="*/ 111 h 111"/>
                <a:gd name="T34" fmla="*/ 9 w 310"/>
                <a:gd name="T35" fmla="*/ 104 h 111"/>
                <a:gd name="T36" fmla="*/ 19 w 310"/>
                <a:gd name="T37" fmla="*/ 95 h 111"/>
                <a:gd name="T38" fmla="*/ 29 w 310"/>
                <a:gd name="T39" fmla="*/ 86 h 111"/>
                <a:gd name="T40" fmla="*/ 40 w 310"/>
                <a:gd name="T41" fmla="*/ 76 h 111"/>
                <a:gd name="T42" fmla="*/ 53 w 310"/>
                <a:gd name="T43" fmla="*/ 66 h 111"/>
                <a:gd name="T44" fmla="*/ 66 w 310"/>
                <a:gd name="T45" fmla="*/ 56 h 111"/>
                <a:gd name="T46" fmla="*/ 81 w 310"/>
                <a:gd name="T47" fmla="*/ 47 h 111"/>
                <a:gd name="T48" fmla="*/ 97 w 310"/>
                <a:gd name="T49" fmla="*/ 38 h 111"/>
                <a:gd name="T50" fmla="*/ 116 w 310"/>
                <a:gd name="T51" fmla="*/ 30 h 111"/>
                <a:gd name="T52" fmla="*/ 136 w 310"/>
                <a:gd name="T53" fmla="*/ 22 h 111"/>
                <a:gd name="T54" fmla="*/ 158 w 310"/>
                <a:gd name="T55" fmla="*/ 17 h 111"/>
                <a:gd name="T56" fmla="*/ 183 w 310"/>
                <a:gd name="T57" fmla="*/ 12 h 111"/>
                <a:gd name="T58" fmla="*/ 211 w 310"/>
                <a:gd name="T59" fmla="*/ 9 h 111"/>
                <a:gd name="T60" fmla="*/ 241 w 310"/>
                <a:gd name="T61" fmla="*/ 9 h 111"/>
                <a:gd name="T62" fmla="*/ 273 w 310"/>
                <a:gd name="T63" fmla="*/ 10 h 111"/>
                <a:gd name="T64" fmla="*/ 310 w 310"/>
                <a:gd name="T65" fmla="*/ 14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
                <a:gd name="T100" fmla="*/ 0 h 111"/>
                <a:gd name="T101" fmla="*/ 310 w 31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 h="111">
                  <a:moveTo>
                    <a:pt x="310" y="14"/>
                  </a:moveTo>
                  <a:lnTo>
                    <a:pt x="301" y="11"/>
                  </a:lnTo>
                  <a:lnTo>
                    <a:pt x="290" y="8"/>
                  </a:lnTo>
                  <a:lnTo>
                    <a:pt x="276" y="5"/>
                  </a:lnTo>
                  <a:lnTo>
                    <a:pt x="260" y="3"/>
                  </a:lnTo>
                  <a:lnTo>
                    <a:pt x="241" y="0"/>
                  </a:lnTo>
                  <a:lnTo>
                    <a:pt x="222" y="0"/>
                  </a:lnTo>
                  <a:lnTo>
                    <a:pt x="200" y="0"/>
                  </a:lnTo>
                  <a:lnTo>
                    <a:pt x="178" y="2"/>
                  </a:lnTo>
                  <a:lnTo>
                    <a:pt x="155" y="6"/>
                  </a:lnTo>
                  <a:lnTo>
                    <a:pt x="131" y="11"/>
                  </a:lnTo>
                  <a:lnTo>
                    <a:pt x="108" y="20"/>
                  </a:lnTo>
                  <a:lnTo>
                    <a:pt x="84" y="32"/>
                  </a:lnTo>
                  <a:lnTo>
                    <a:pt x="62" y="46"/>
                  </a:lnTo>
                  <a:lnTo>
                    <a:pt x="40" y="64"/>
                  </a:lnTo>
                  <a:lnTo>
                    <a:pt x="19" y="85"/>
                  </a:lnTo>
                  <a:lnTo>
                    <a:pt x="0" y="111"/>
                  </a:lnTo>
                  <a:lnTo>
                    <a:pt x="9" y="104"/>
                  </a:lnTo>
                  <a:lnTo>
                    <a:pt x="19" y="95"/>
                  </a:lnTo>
                  <a:lnTo>
                    <a:pt x="29" y="86"/>
                  </a:lnTo>
                  <a:lnTo>
                    <a:pt x="40" y="76"/>
                  </a:lnTo>
                  <a:lnTo>
                    <a:pt x="53" y="66"/>
                  </a:lnTo>
                  <a:lnTo>
                    <a:pt x="66" y="56"/>
                  </a:lnTo>
                  <a:lnTo>
                    <a:pt x="81" y="47"/>
                  </a:lnTo>
                  <a:lnTo>
                    <a:pt x="97" y="38"/>
                  </a:lnTo>
                  <a:lnTo>
                    <a:pt x="116" y="30"/>
                  </a:lnTo>
                  <a:lnTo>
                    <a:pt x="136" y="22"/>
                  </a:lnTo>
                  <a:lnTo>
                    <a:pt x="158" y="17"/>
                  </a:lnTo>
                  <a:lnTo>
                    <a:pt x="183" y="12"/>
                  </a:lnTo>
                  <a:lnTo>
                    <a:pt x="211" y="9"/>
                  </a:lnTo>
                  <a:lnTo>
                    <a:pt x="241" y="9"/>
                  </a:lnTo>
                  <a:lnTo>
                    <a:pt x="273" y="10"/>
                  </a:lnTo>
                  <a:lnTo>
                    <a:pt x="310" y="14"/>
                  </a:lnTo>
                  <a:close/>
                </a:path>
              </a:pathLst>
            </a:custGeom>
            <a:solidFill>
              <a:srgbClr val="000000"/>
            </a:solidFill>
            <a:ln w="9525">
              <a:noFill/>
              <a:round/>
              <a:headEnd/>
              <a:tailEnd/>
            </a:ln>
          </p:spPr>
          <p:txBody>
            <a:bodyPr/>
            <a:lstStyle/>
            <a:p>
              <a:endParaRPr lang="pt-BR"/>
            </a:p>
          </p:txBody>
        </p:sp>
        <p:sp>
          <p:nvSpPr>
            <p:cNvPr id="40134" name="Freeform 190"/>
            <p:cNvSpPr>
              <a:spLocks/>
            </p:cNvSpPr>
            <p:nvPr/>
          </p:nvSpPr>
          <p:spPr bwMode="auto">
            <a:xfrm>
              <a:off x="2638" y="1111"/>
              <a:ext cx="311" cy="140"/>
            </a:xfrm>
            <a:custGeom>
              <a:avLst/>
              <a:gdLst>
                <a:gd name="T0" fmla="*/ 311 w 311"/>
                <a:gd name="T1" fmla="*/ 64 h 140"/>
                <a:gd name="T2" fmla="*/ 309 w 311"/>
                <a:gd name="T3" fmla="*/ 53 h 140"/>
                <a:gd name="T4" fmla="*/ 304 w 311"/>
                <a:gd name="T5" fmla="*/ 43 h 140"/>
                <a:gd name="T6" fmla="*/ 295 w 311"/>
                <a:gd name="T7" fmla="*/ 33 h 140"/>
                <a:gd name="T8" fmla="*/ 284 w 311"/>
                <a:gd name="T9" fmla="*/ 23 h 140"/>
                <a:gd name="T10" fmla="*/ 270 w 311"/>
                <a:gd name="T11" fmla="*/ 15 h 140"/>
                <a:gd name="T12" fmla="*/ 255 w 311"/>
                <a:gd name="T13" fmla="*/ 8 h 140"/>
                <a:gd name="T14" fmla="*/ 238 w 311"/>
                <a:gd name="T15" fmla="*/ 4 h 140"/>
                <a:gd name="T16" fmla="*/ 220 w 311"/>
                <a:gd name="T17" fmla="*/ 1 h 140"/>
                <a:gd name="T18" fmla="*/ 209 w 311"/>
                <a:gd name="T19" fmla="*/ 0 h 140"/>
                <a:gd name="T20" fmla="*/ 198 w 311"/>
                <a:gd name="T21" fmla="*/ 0 h 140"/>
                <a:gd name="T22" fmla="*/ 185 w 311"/>
                <a:gd name="T23" fmla="*/ 1 h 140"/>
                <a:gd name="T24" fmla="*/ 170 w 311"/>
                <a:gd name="T25" fmla="*/ 3 h 140"/>
                <a:gd name="T26" fmla="*/ 155 w 311"/>
                <a:gd name="T27" fmla="*/ 5 h 140"/>
                <a:gd name="T28" fmla="*/ 138 w 311"/>
                <a:gd name="T29" fmla="*/ 8 h 140"/>
                <a:gd name="T30" fmla="*/ 122 w 311"/>
                <a:gd name="T31" fmla="*/ 13 h 140"/>
                <a:gd name="T32" fmla="*/ 106 w 311"/>
                <a:gd name="T33" fmla="*/ 19 h 140"/>
                <a:gd name="T34" fmla="*/ 89 w 311"/>
                <a:gd name="T35" fmla="*/ 27 h 140"/>
                <a:gd name="T36" fmla="*/ 73 w 311"/>
                <a:gd name="T37" fmla="*/ 37 h 140"/>
                <a:gd name="T38" fmla="*/ 58 w 311"/>
                <a:gd name="T39" fmla="*/ 48 h 140"/>
                <a:gd name="T40" fmla="*/ 43 w 311"/>
                <a:gd name="T41" fmla="*/ 62 h 140"/>
                <a:gd name="T42" fmla="*/ 30 w 311"/>
                <a:gd name="T43" fmla="*/ 77 h 140"/>
                <a:gd name="T44" fmla="*/ 18 w 311"/>
                <a:gd name="T45" fmla="*/ 96 h 140"/>
                <a:gd name="T46" fmla="*/ 8 w 311"/>
                <a:gd name="T47" fmla="*/ 117 h 140"/>
                <a:gd name="T48" fmla="*/ 0 w 311"/>
                <a:gd name="T49" fmla="*/ 140 h 140"/>
                <a:gd name="T50" fmla="*/ 5 w 311"/>
                <a:gd name="T51" fmla="*/ 129 h 140"/>
                <a:gd name="T52" fmla="*/ 12 w 311"/>
                <a:gd name="T53" fmla="*/ 118 h 140"/>
                <a:gd name="T54" fmla="*/ 20 w 311"/>
                <a:gd name="T55" fmla="*/ 106 h 140"/>
                <a:gd name="T56" fmla="*/ 28 w 311"/>
                <a:gd name="T57" fmla="*/ 94 h 140"/>
                <a:gd name="T58" fmla="*/ 38 w 311"/>
                <a:gd name="T59" fmla="*/ 83 h 140"/>
                <a:gd name="T60" fmla="*/ 49 w 311"/>
                <a:gd name="T61" fmla="*/ 72 h 140"/>
                <a:gd name="T62" fmla="*/ 60 w 311"/>
                <a:gd name="T63" fmla="*/ 61 h 140"/>
                <a:gd name="T64" fmla="*/ 72 w 311"/>
                <a:gd name="T65" fmla="*/ 50 h 140"/>
                <a:gd name="T66" fmla="*/ 86 w 311"/>
                <a:gd name="T67" fmla="*/ 41 h 140"/>
                <a:gd name="T68" fmla="*/ 101 w 311"/>
                <a:gd name="T69" fmla="*/ 33 h 140"/>
                <a:gd name="T70" fmla="*/ 117 w 311"/>
                <a:gd name="T71" fmla="*/ 25 h 140"/>
                <a:gd name="T72" fmla="*/ 134 w 311"/>
                <a:gd name="T73" fmla="*/ 19 h 140"/>
                <a:gd name="T74" fmla="*/ 153 w 311"/>
                <a:gd name="T75" fmla="*/ 15 h 140"/>
                <a:gd name="T76" fmla="*/ 173 w 311"/>
                <a:gd name="T77" fmla="*/ 12 h 140"/>
                <a:gd name="T78" fmla="*/ 194 w 311"/>
                <a:gd name="T79" fmla="*/ 11 h 140"/>
                <a:gd name="T80" fmla="*/ 217 w 311"/>
                <a:gd name="T81" fmla="*/ 12 h 140"/>
                <a:gd name="T82" fmla="*/ 224 w 311"/>
                <a:gd name="T83" fmla="*/ 13 h 140"/>
                <a:gd name="T84" fmla="*/ 231 w 311"/>
                <a:gd name="T85" fmla="*/ 14 h 140"/>
                <a:gd name="T86" fmla="*/ 238 w 311"/>
                <a:gd name="T87" fmla="*/ 16 h 140"/>
                <a:gd name="T88" fmla="*/ 244 w 311"/>
                <a:gd name="T89" fmla="*/ 18 h 140"/>
                <a:gd name="T90" fmla="*/ 251 w 311"/>
                <a:gd name="T91" fmla="*/ 20 h 140"/>
                <a:gd name="T92" fmla="*/ 258 w 311"/>
                <a:gd name="T93" fmla="*/ 23 h 140"/>
                <a:gd name="T94" fmla="*/ 265 w 311"/>
                <a:gd name="T95" fmla="*/ 26 h 140"/>
                <a:gd name="T96" fmla="*/ 272 w 311"/>
                <a:gd name="T97" fmla="*/ 29 h 140"/>
                <a:gd name="T98" fmla="*/ 278 w 311"/>
                <a:gd name="T99" fmla="*/ 32 h 140"/>
                <a:gd name="T100" fmla="*/ 284 w 311"/>
                <a:gd name="T101" fmla="*/ 36 h 140"/>
                <a:gd name="T102" fmla="*/ 289 w 311"/>
                <a:gd name="T103" fmla="*/ 40 h 140"/>
                <a:gd name="T104" fmla="*/ 295 w 311"/>
                <a:gd name="T105" fmla="*/ 44 h 140"/>
                <a:gd name="T106" fmla="*/ 300 w 311"/>
                <a:gd name="T107" fmla="*/ 49 h 140"/>
                <a:gd name="T108" fmla="*/ 304 w 311"/>
                <a:gd name="T109" fmla="*/ 54 h 140"/>
                <a:gd name="T110" fmla="*/ 308 w 311"/>
                <a:gd name="T111" fmla="*/ 59 h 140"/>
                <a:gd name="T112" fmla="*/ 311 w 311"/>
                <a:gd name="T113" fmla="*/ 64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140"/>
                <a:gd name="T173" fmla="*/ 311 w 311"/>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140">
                  <a:moveTo>
                    <a:pt x="311" y="64"/>
                  </a:moveTo>
                  <a:lnTo>
                    <a:pt x="309" y="53"/>
                  </a:lnTo>
                  <a:lnTo>
                    <a:pt x="304" y="43"/>
                  </a:lnTo>
                  <a:lnTo>
                    <a:pt x="295" y="33"/>
                  </a:lnTo>
                  <a:lnTo>
                    <a:pt x="284" y="23"/>
                  </a:lnTo>
                  <a:lnTo>
                    <a:pt x="270" y="15"/>
                  </a:lnTo>
                  <a:lnTo>
                    <a:pt x="255" y="8"/>
                  </a:lnTo>
                  <a:lnTo>
                    <a:pt x="238" y="4"/>
                  </a:lnTo>
                  <a:lnTo>
                    <a:pt x="220" y="1"/>
                  </a:lnTo>
                  <a:lnTo>
                    <a:pt x="209" y="0"/>
                  </a:lnTo>
                  <a:lnTo>
                    <a:pt x="198" y="0"/>
                  </a:lnTo>
                  <a:lnTo>
                    <a:pt x="185" y="1"/>
                  </a:lnTo>
                  <a:lnTo>
                    <a:pt x="170" y="3"/>
                  </a:lnTo>
                  <a:lnTo>
                    <a:pt x="155" y="5"/>
                  </a:lnTo>
                  <a:lnTo>
                    <a:pt x="138" y="8"/>
                  </a:lnTo>
                  <a:lnTo>
                    <a:pt x="122" y="13"/>
                  </a:lnTo>
                  <a:lnTo>
                    <a:pt x="106" y="19"/>
                  </a:lnTo>
                  <a:lnTo>
                    <a:pt x="89" y="27"/>
                  </a:lnTo>
                  <a:lnTo>
                    <a:pt x="73" y="37"/>
                  </a:lnTo>
                  <a:lnTo>
                    <a:pt x="58" y="48"/>
                  </a:lnTo>
                  <a:lnTo>
                    <a:pt x="43" y="62"/>
                  </a:lnTo>
                  <a:lnTo>
                    <a:pt x="30" y="77"/>
                  </a:lnTo>
                  <a:lnTo>
                    <a:pt x="18" y="96"/>
                  </a:lnTo>
                  <a:lnTo>
                    <a:pt x="8" y="117"/>
                  </a:lnTo>
                  <a:lnTo>
                    <a:pt x="0" y="140"/>
                  </a:lnTo>
                  <a:lnTo>
                    <a:pt x="5" y="129"/>
                  </a:lnTo>
                  <a:lnTo>
                    <a:pt x="12" y="118"/>
                  </a:lnTo>
                  <a:lnTo>
                    <a:pt x="20" y="106"/>
                  </a:lnTo>
                  <a:lnTo>
                    <a:pt x="28" y="94"/>
                  </a:lnTo>
                  <a:lnTo>
                    <a:pt x="38" y="83"/>
                  </a:lnTo>
                  <a:lnTo>
                    <a:pt x="49" y="72"/>
                  </a:lnTo>
                  <a:lnTo>
                    <a:pt x="60" y="61"/>
                  </a:lnTo>
                  <a:lnTo>
                    <a:pt x="72" y="50"/>
                  </a:lnTo>
                  <a:lnTo>
                    <a:pt x="86" y="41"/>
                  </a:lnTo>
                  <a:lnTo>
                    <a:pt x="101" y="33"/>
                  </a:lnTo>
                  <a:lnTo>
                    <a:pt x="117" y="25"/>
                  </a:lnTo>
                  <a:lnTo>
                    <a:pt x="134" y="19"/>
                  </a:lnTo>
                  <a:lnTo>
                    <a:pt x="153" y="15"/>
                  </a:lnTo>
                  <a:lnTo>
                    <a:pt x="173" y="12"/>
                  </a:lnTo>
                  <a:lnTo>
                    <a:pt x="194" y="11"/>
                  </a:lnTo>
                  <a:lnTo>
                    <a:pt x="217" y="12"/>
                  </a:lnTo>
                  <a:lnTo>
                    <a:pt x="224" y="13"/>
                  </a:lnTo>
                  <a:lnTo>
                    <a:pt x="231" y="14"/>
                  </a:lnTo>
                  <a:lnTo>
                    <a:pt x="238" y="16"/>
                  </a:lnTo>
                  <a:lnTo>
                    <a:pt x="244" y="18"/>
                  </a:lnTo>
                  <a:lnTo>
                    <a:pt x="251" y="20"/>
                  </a:lnTo>
                  <a:lnTo>
                    <a:pt x="258" y="23"/>
                  </a:lnTo>
                  <a:lnTo>
                    <a:pt x="265" y="26"/>
                  </a:lnTo>
                  <a:lnTo>
                    <a:pt x="272" y="29"/>
                  </a:lnTo>
                  <a:lnTo>
                    <a:pt x="278" y="32"/>
                  </a:lnTo>
                  <a:lnTo>
                    <a:pt x="284" y="36"/>
                  </a:lnTo>
                  <a:lnTo>
                    <a:pt x="289" y="40"/>
                  </a:lnTo>
                  <a:lnTo>
                    <a:pt x="295" y="44"/>
                  </a:lnTo>
                  <a:lnTo>
                    <a:pt x="300" y="49"/>
                  </a:lnTo>
                  <a:lnTo>
                    <a:pt x="304" y="54"/>
                  </a:lnTo>
                  <a:lnTo>
                    <a:pt x="308" y="59"/>
                  </a:lnTo>
                  <a:lnTo>
                    <a:pt x="311" y="64"/>
                  </a:lnTo>
                  <a:close/>
                </a:path>
              </a:pathLst>
            </a:custGeom>
            <a:solidFill>
              <a:srgbClr val="000000"/>
            </a:solidFill>
            <a:ln w="9525">
              <a:noFill/>
              <a:round/>
              <a:headEnd/>
              <a:tailEnd/>
            </a:ln>
          </p:spPr>
          <p:txBody>
            <a:bodyPr/>
            <a:lstStyle/>
            <a:p>
              <a:endParaRPr lang="pt-BR"/>
            </a:p>
          </p:txBody>
        </p:sp>
        <p:sp>
          <p:nvSpPr>
            <p:cNvPr id="40135" name="Freeform 191"/>
            <p:cNvSpPr>
              <a:spLocks/>
            </p:cNvSpPr>
            <p:nvPr/>
          </p:nvSpPr>
          <p:spPr bwMode="auto">
            <a:xfrm>
              <a:off x="2684" y="1008"/>
              <a:ext cx="378" cy="166"/>
            </a:xfrm>
            <a:custGeom>
              <a:avLst/>
              <a:gdLst>
                <a:gd name="T0" fmla="*/ 300 w 378"/>
                <a:gd name="T1" fmla="*/ 159 h 166"/>
                <a:gd name="T2" fmla="*/ 315 w 378"/>
                <a:gd name="T3" fmla="*/ 141 h 166"/>
                <a:gd name="T4" fmla="*/ 333 w 378"/>
                <a:gd name="T5" fmla="*/ 118 h 166"/>
                <a:gd name="T6" fmla="*/ 349 w 378"/>
                <a:gd name="T7" fmla="*/ 93 h 166"/>
                <a:gd name="T8" fmla="*/ 347 w 378"/>
                <a:gd name="T9" fmla="*/ 79 h 166"/>
                <a:gd name="T10" fmla="*/ 314 w 378"/>
                <a:gd name="T11" fmla="*/ 74 h 166"/>
                <a:gd name="T12" fmla="*/ 268 w 378"/>
                <a:gd name="T13" fmla="*/ 65 h 166"/>
                <a:gd name="T14" fmla="*/ 213 w 378"/>
                <a:gd name="T15" fmla="*/ 53 h 166"/>
                <a:gd name="T16" fmla="*/ 156 w 378"/>
                <a:gd name="T17" fmla="*/ 39 h 166"/>
                <a:gd name="T18" fmla="*/ 100 w 378"/>
                <a:gd name="T19" fmla="*/ 26 h 166"/>
                <a:gd name="T20" fmla="*/ 50 w 378"/>
                <a:gd name="T21" fmla="*/ 14 h 166"/>
                <a:gd name="T22" fmla="*/ 13 w 378"/>
                <a:gd name="T23" fmla="*/ 4 h 166"/>
                <a:gd name="T24" fmla="*/ 5 w 378"/>
                <a:gd name="T25" fmla="*/ 0 h 166"/>
                <a:gd name="T26" fmla="*/ 18 w 378"/>
                <a:gd name="T27" fmla="*/ 1 h 166"/>
                <a:gd name="T28" fmla="*/ 36 w 378"/>
                <a:gd name="T29" fmla="*/ 4 h 166"/>
                <a:gd name="T30" fmla="*/ 57 w 378"/>
                <a:gd name="T31" fmla="*/ 8 h 166"/>
                <a:gd name="T32" fmla="*/ 81 w 378"/>
                <a:gd name="T33" fmla="*/ 12 h 166"/>
                <a:gd name="T34" fmla="*/ 108 w 378"/>
                <a:gd name="T35" fmla="*/ 17 h 166"/>
                <a:gd name="T36" fmla="*/ 136 w 378"/>
                <a:gd name="T37" fmla="*/ 23 h 166"/>
                <a:gd name="T38" fmla="*/ 166 w 378"/>
                <a:gd name="T39" fmla="*/ 30 h 166"/>
                <a:gd name="T40" fmla="*/ 196 w 378"/>
                <a:gd name="T41" fmla="*/ 36 h 166"/>
                <a:gd name="T42" fmla="*/ 226 w 378"/>
                <a:gd name="T43" fmla="*/ 42 h 166"/>
                <a:gd name="T44" fmla="*/ 255 w 378"/>
                <a:gd name="T45" fmla="*/ 47 h 166"/>
                <a:gd name="T46" fmla="*/ 283 w 378"/>
                <a:gd name="T47" fmla="*/ 53 h 166"/>
                <a:gd name="T48" fmla="*/ 309 w 378"/>
                <a:gd name="T49" fmla="*/ 58 h 166"/>
                <a:gd name="T50" fmla="*/ 333 w 378"/>
                <a:gd name="T51" fmla="*/ 61 h 166"/>
                <a:gd name="T52" fmla="*/ 353 w 378"/>
                <a:gd name="T53" fmla="*/ 64 h 166"/>
                <a:gd name="T54" fmla="*/ 371 w 378"/>
                <a:gd name="T55" fmla="*/ 66 h 166"/>
                <a:gd name="T56" fmla="*/ 375 w 378"/>
                <a:gd name="T57" fmla="*/ 76 h 166"/>
                <a:gd name="T58" fmla="*/ 361 w 378"/>
                <a:gd name="T59" fmla="*/ 99 h 166"/>
                <a:gd name="T60" fmla="*/ 338 w 378"/>
                <a:gd name="T61" fmla="*/ 126 h 166"/>
                <a:gd name="T62" fmla="*/ 310 w 378"/>
                <a:gd name="T63" fmla="*/ 153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6"/>
                <a:gd name="T98" fmla="*/ 378 w 37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6">
                  <a:moveTo>
                    <a:pt x="294" y="166"/>
                  </a:moveTo>
                  <a:lnTo>
                    <a:pt x="300" y="159"/>
                  </a:lnTo>
                  <a:lnTo>
                    <a:pt x="307" y="151"/>
                  </a:lnTo>
                  <a:lnTo>
                    <a:pt x="315" y="141"/>
                  </a:lnTo>
                  <a:lnTo>
                    <a:pt x="323" y="130"/>
                  </a:lnTo>
                  <a:lnTo>
                    <a:pt x="333" y="118"/>
                  </a:lnTo>
                  <a:lnTo>
                    <a:pt x="341" y="106"/>
                  </a:lnTo>
                  <a:lnTo>
                    <a:pt x="349" y="93"/>
                  </a:lnTo>
                  <a:lnTo>
                    <a:pt x="357" y="80"/>
                  </a:lnTo>
                  <a:lnTo>
                    <a:pt x="347" y="79"/>
                  </a:lnTo>
                  <a:lnTo>
                    <a:pt x="333" y="77"/>
                  </a:lnTo>
                  <a:lnTo>
                    <a:pt x="314" y="74"/>
                  </a:lnTo>
                  <a:lnTo>
                    <a:pt x="292" y="70"/>
                  </a:lnTo>
                  <a:lnTo>
                    <a:pt x="268" y="65"/>
                  </a:lnTo>
                  <a:lnTo>
                    <a:pt x="242" y="59"/>
                  </a:lnTo>
                  <a:lnTo>
                    <a:pt x="213" y="53"/>
                  </a:lnTo>
                  <a:lnTo>
                    <a:pt x="185" y="46"/>
                  </a:lnTo>
                  <a:lnTo>
                    <a:pt x="156" y="39"/>
                  </a:lnTo>
                  <a:lnTo>
                    <a:pt x="128" y="32"/>
                  </a:lnTo>
                  <a:lnTo>
                    <a:pt x="100" y="26"/>
                  </a:lnTo>
                  <a:lnTo>
                    <a:pt x="74" y="20"/>
                  </a:lnTo>
                  <a:lnTo>
                    <a:pt x="50" y="14"/>
                  </a:lnTo>
                  <a:lnTo>
                    <a:pt x="30" y="8"/>
                  </a:lnTo>
                  <a:lnTo>
                    <a:pt x="13" y="4"/>
                  </a:lnTo>
                  <a:lnTo>
                    <a:pt x="0" y="0"/>
                  </a:lnTo>
                  <a:lnTo>
                    <a:pt x="5" y="0"/>
                  </a:lnTo>
                  <a:lnTo>
                    <a:pt x="11" y="1"/>
                  </a:lnTo>
                  <a:lnTo>
                    <a:pt x="18" y="1"/>
                  </a:lnTo>
                  <a:lnTo>
                    <a:pt x="27" y="2"/>
                  </a:lnTo>
                  <a:lnTo>
                    <a:pt x="36" y="4"/>
                  </a:lnTo>
                  <a:lnTo>
                    <a:pt x="46" y="6"/>
                  </a:lnTo>
                  <a:lnTo>
                    <a:pt x="57" y="8"/>
                  </a:lnTo>
                  <a:lnTo>
                    <a:pt x="69" y="10"/>
                  </a:lnTo>
                  <a:lnTo>
                    <a:pt x="81" y="12"/>
                  </a:lnTo>
                  <a:lnTo>
                    <a:pt x="94" y="15"/>
                  </a:lnTo>
                  <a:lnTo>
                    <a:pt x="108" y="17"/>
                  </a:lnTo>
                  <a:lnTo>
                    <a:pt x="122" y="20"/>
                  </a:lnTo>
                  <a:lnTo>
                    <a:pt x="136" y="23"/>
                  </a:lnTo>
                  <a:lnTo>
                    <a:pt x="151" y="27"/>
                  </a:lnTo>
                  <a:lnTo>
                    <a:pt x="166" y="30"/>
                  </a:lnTo>
                  <a:lnTo>
                    <a:pt x="181" y="32"/>
                  </a:lnTo>
                  <a:lnTo>
                    <a:pt x="196" y="36"/>
                  </a:lnTo>
                  <a:lnTo>
                    <a:pt x="211" y="39"/>
                  </a:lnTo>
                  <a:lnTo>
                    <a:pt x="226" y="42"/>
                  </a:lnTo>
                  <a:lnTo>
                    <a:pt x="240" y="45"/>
                  </a:lnTo>
                  <a:lnTo>
                    <a:pt x="255" y="47"/>
                  </a:lnTo>
                  <a:lnTo>
                    <a:pt x="269" y="50"/>
                  </a:lnTo>
                  <a:lnTo>
                    <a:pt x="283" y="53"/>
                  </a:lnTo>
                  <a:lnTo>
                    <a:pt x="296" y="55"/>
                  </a:lnTo>
                  <a:lnTo>
                    <a:pt x="309" y="58"/>
                  </a:lnTo>
                  <a:lnTo>
                    <a:pt x="321" y="59"/>
                  </a:lnTo>
                  <a:lnTo>
                    <a:pt x="333" y="61"/>
                  </a:lnTo>
                  <a:lnTo>
                    <a:pt x="344" y="63"/>
                  </a:lnTo>
                  <a:lnTo>
                    <a:pt x="353" y="64"/>
                  </a:lnTo>
                  <a:lnTo>
                    <a:pt x="363" y="65"/>
                  </a:lnTo>
                  <a:lnTo>
                    <a:pt x="371" y="66"/>
                  </a:lnTo>
                  <a:lnTo>
                    <a:pt x="378" y="66"/>
                  </a:lnTo>
                  <a:lnTo>
                    <a:pt x="375" y="76"/>
                  </a:lnTo>
                  <a:lnTo>
                    <a:pt x="369" y="87"/>
                  </a:lnTo>
                  <a:lnTo>
                    <a:pt x="361" y="99"/>
                  </a:lnTo>
                  <a:lnTo>
                    <a:pt x="351" y="112"/>
                  </a:lnTo>
                  <a:lnTo>
                    <a:pt x="338" y="126"/>
                  </a:lnTo>
                  <a:lnTo>
                    <a:pt x="325" y="140"/>
                  </a:lnTo>
                  <a:lnTo>
                    <a:pt x="310" y="153"/>
                  </a:lnTo>
                  <a:lnTo>
                    <a:pt x="294" y="166"/>
                  </a:lnTo>
                  <a:close/>
                </a:path>
              </a:pathLst>
            </a:custGeom>
            <a:solidFill>
              <a:srgbClr val="000000"/>
            </a:solidFill>
            <a:ln w="9525">
              <a:noFill/>
              <a:round/>
              <a:headEnd/>
              <a:tailEnd/>
            </a:ln>
          </p:spPr>
          <p:txBody>
            <a:bodyPr/>
            <a:lstStyle/>
            <a:p>
              <a:endParaRPr lang="pt-BR"/>
            </a:p>
          </p:txBody>
        </p:sp>
        <p:sp>
          <p:nvSpPr>
            <p:cNvPr id="40136" name="Freeform 192"/>
            <p:cNvSpPr>
              <a:spLocks/>
            </p:cNvSpPr>
            <p:nvPr/>
          </p:nvSpPr>
          <p:spPr bwMode="auto">
            <a:xfrm>
              <a:off x="2481" y="1023"/>
              <a:ext cx="200" cy="288"/>
            </a:xfrm>
            <a:custGeom>
              <a:avLst/>
              <a:gdLst>
                <a:gd name="T0" fmla="*/ 195 w 200"/>
                <a:gd name="T1" fmla="*/ 5 h 288"/>
                <a:gd name="T2" fmla="*/ 178 w 200"/>
                <a:gd name="T3" fmla="*/ 27 h 288"/>
                <a:gd name="T4" fmla="*/ 155 w 200"/>
                <a:gd name="T5" fmla="*/ 58 h 288"/>
                <a:gd name="T6" fmla="*/ 127 w 200"/>
                <a:gd name="T7" fmla="*/ 97 h 288"/>
                <a:gd name="T8" fmla="*/ 97 w 200"/>
                <a:gd name="T9" fmla="*/ 139 h 288"/>
                <a:gd name="T10" fmla="*/ 67 w 200"/>
                <a:gd name="T11" fmla="*/ 180 h 288"/>
                <a:gd name="T12" fmla="*/ 41 w 200"/>
                <a:gd name="T13" fmla="*/ 219 h 288"/>
                <a:gd name="T14" fmla="*/ 22 w 200"/>
                <a:gd name="T15" fmla="*/ 250 h 288"/>
                <a:gd name="T16" fmla="*/ 18 w 200"/>
                <a:gd name="T17" fmla="*/ 263 h 288"/>
                <a:gd name="T18" fmla="*/ 29 w 200"/>
                <a:gd name="T19" fmla="*/ 267 h 288"/>
                <a:gd name="T20" fmla="*/ 44 w 200"/>
                <a:gd name="T21" fmla="*/ 270 h 288"/>
                <a:gd name="T22" fmla="*/ 62 w 200"/>
                <a:gd name="T23" fmla="*/ 272 h 288"/>
                <a:gd name="T24" fmla="*/ 80 w 200"/>
                <a:gd name="T25" fmla="*/ 274 h 288"/>
                <a:gd name="T26" fmla="*/ 99 w 200"/>
                <a:gd name="T27" fmla="*/ 276 h 288"/>
                <a:gd name="T28" fmla="*/ 117 w 200"/>
                <a:gd name="T29" fmla="*/ 277 h 288"/>
                <a:gd name="T30" fmla="*/ 132 w 200"/>
                <a:gd name="T31" fmla="*/ 277 h 288"/>
                <a:gd name="T32" fmla="*/ 134 w 200"/>
                <a:gd name="T33" fmla="*/ 280 h 288"/>
                <a:gd name="T34" fmla="*/ 120 w 200"/>
                <a:gd name="T35" fmla="*/ 284 h 288"/>
                <a:gd name="T36" fmla="*/ 104 w 200"/>
                <a:gd name="T37" fmla="*/ 286 h 288"/>
                <a:gd name="T38" fmla="*/ 85 w 200"/>
                <a:gd name="T39" fmla="*/ 288 h 288"/>
                <a:gd name="T40" fmla="*/ 65 w 200"/>
                <a:gd name="T41" fmla="*/ 287 h 288"/>
                <a:gd name="T42" fmla="*/ 45 w 200"/>
                <a:gd name="T43" fmla="*/ 284 h 288"/>
                <a:gd name="T44" fmla="*/ 25 w 200"/>
                <a:gd name="T45" fmla="*/ 279 h 288"/>
                <a:gd name="T46" fmla="*/ 8 w 200"/>
                <a:gd name="T47" fmla="*/ 271 h 288"/>
                <a:gd name="T48" fmla="*/ 4 w 200"/>
                <a:gd name="T49" fmla="*/ 258 h 288"/>
                <a:gd name="T50" fmla="*/ 18 w 200"/>
                <a:gd name="T51" fmla="*/ 232 h 288"/>
                <a:gd name="T52" fmla="*/ 39 w 200"/>
                <a:gd name="T53" fmla="*/ 198 h 288"/>
                <a:gd name="T54" fmla="*/ 66 w 200"/>
                <a:gd name="T55" fmla="*/ 159 h 288"/>
                <a:gd name="T56" fmla="*/ 96 w 200"/>
                <a:gd name="T57" fmla="*/ 118 h 288"/>
                <a:gd name="T58" fmla="*/ 127 w 200"/>
                <a:gd name="T59" fmla="*/ 77 h 288"/>
                <a:gd name="T60" fmla="*/ 158 w 200"/>
                <a:gd name="T61" fmla="*/ 40 h 288"/>
                <a:gd name="T62" fmla="*/ 187 w 200"/>
                <a:gd name="T63" fmla="*/ 11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88"/>
                <a:gd name="T98" fmla="*/ 200 w 200"/>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88">
                  <a:moveTo>
                    <a:pt x="200" y="0"/>
                  </a:moveTo>
                  <a:lnTo>
                    <a:pt x="195" y="5"/>
                  </a:lnTo>
                  <a:lnTo>
                    <a:pt x="188" y="15"/>
                  </a:lnTo>
                  <a:lnTo>
                    <a:pt x="178" y="27"/>
                  </a:lnTo>
                  <a:lnTo>
                    <a:pt x="168" y="41"/>
                  </a:lnTo>
                  <a:lnTo>
                    <a:pt x="155" y="58"/>
                  </a:lnTo>
                  <a:lnTo>
                    <a:pt x="141" y="77"/>
                  </a:lnTo>
                  <a:lnTo>
                    <a:pt x="127" y="97"/>
                  </a:lnTo>
                  <a:lnTo>
                    <a:pt x="112" y="118"/>
                  </a:lnTo>
                  <a:lnTo>
                    <a:pt x="97" y="139"/>
                  </a:lnTo>
                  <a:lnTo>
                    <a:pt x="82" y="160"/>
                  </a:lnTo>
                  <a:lnTo>
                    <a:pt x="67" y="180"/>
                  </a:lnTo>
                  <a:lnTo>
                    <a:pt x="54" y="201"/>
                  </a:lnTo>
                  <a:lnTo>
                    <a:pt x="41" y="219"/>
                  </a:lnTo>
                  <a:lnTo>
                    <a:pt x="31" y="236"/>
                  </a:lnTo>
                  <a:lnTo>
                    <a:pt x="22" y="250"/>
                  </a:lnTo>
                  <a:lnTo>
                    <a:pt x="15" y="262"/>
                  </a:lnTo>
                  <a:lnTo>
                    <a:pt x="18" y="263"/>
                  </a:lnTo>
                  <a:lnTo>
                    <a:pt x="23" y="265"/>
                  </a:lnTo>
                  <a:lnTo>
                    <a:pt x="29" y="267"/>
                  </a:lnTo>
                  <a:lnTo>
                    <a:pt x="37" y="269"/>
                  </a:lnTo>
                  <a:lnTo>
                    <a:pt x="44" y="270"/>
                  </a:lnTo>
                  <a:lnTo>
                    <a:pt x="53" y="271"/>
                  </a:lnTo>
                  <a:lnTo>
                    <a:pt x="62" y="272"/>
                  </a:lnTo>
                  <a:lnTo>
                    <a:pt x="71" y="273"/>
                  </a:lnTo>
                  <a:lnTo>
                    <a:pt x="80" y="274"/>
                  </a:lnTo>
                  <a:lnTo>
                    <a:pt x="90" y="275"/>
                  </a:lnTo>
                  <a:lnTo>
                    <a:pt x="99" y="276"/>
                  </a:lnTo>
                  <a:lnTo>
                    <a:pt x="108" y="276"/>
                  </a:lnTo>
                  <a:lnTo>
                    <a:pt x="117" y="277"/>
                  </a:lnTo>
                  <a:lnTo>
                    <a:pt x="125" y="277"/>
                  </a:lnTo>
                  <a:lnTo>
                    <a:pt x="132" y="277"/>
                  </a:lnTo>
                  <a:lnTo>
                    <a:pt x="139" y="277"/>
                  </a:lnTo>
                  <a:lnTo>
                    <a:pt x="134" y="280"/>
                  </a:lnTo>
                  <a:lnTo>
                    <a:pt x="127" y="282"/>
                  </a:lnTo>
                  <a:lnTo>
                    <a:pt x="120" y="284"/>
                  </a:lnTo>
                  <a:lnTo>
                    <a:pt x="112" y="285"/>
                  </a:lnTo>
                  <a:lnTo>
                    <a:pt x="104" y="286"/>
                  </a:lnTo>
                  <a:lnTo>
                    <a:pt x="94" y="287"/>
                  </a:lnTo>
                  <a:lnTo>
                    <a:pt x="85" y="288"/>
                  </a:lnTo>
                  <a:lnTo>
                    <a:pt x="75" y="288"/>
                  </a:lnTo>
                  <a:lnTo>
                    <a:pt x="65" y="287"/>
                  </a:lnTo>
                  <a:lnTo>
                    <a:pt x="55" y="286"/>
                  </a:lnTo>
                  <a:lnTo>
                    <a:pt x="45" y="284"/>
                  </a:lnTo>
                  <a:lnTo>
                    <a:pt x="35" y="282"/>
                  </a:lnTo>
                  <a:lnTo>
                    <a:pt x="25" y="279"/>
                  </a:lnTo>
                  <a:lnTo>
                    <a:pt x="17" y="276"/>
                  </a:lnTo>
                  <a:lnTo>
                    <a:pt x="8" y="271"/>
                  </a:lnTo>
                  <a:lnTo>
                    <a:pt x="0" y="267"/>
                  </a:lnTo>
                  <a:lnTo>
                    <a:pt x="4" y="258"/>
                  </a:lnTo>
                  <a:lnTo>
                    <a:pt x="10" y="247"/>
                  </a:lnTo>
                  <a:lnTo>
                    <a:pt x="18" y="232"/>
                  </a:lnTo>
                  <a:lnTo>
                    <a:pt x="28" y="216"/>
                  </a:lnTo>
                  <a:lnTo>
                    <a:pt x="39" y="198"/>
                  </a:lnTo>
                  <a:lnTo>
                    <a:pt x="52" y="179"/>
                  </a:lnTo>
                  <a:lnTo>
                    <a:pt x="66" y="159"/>
                  </a:lnTo>
                  <a:lnTo>
                    <a:pt x="80" y="138"/>
                  </a:lnTo>
                  <a:lnTo>
                    <a:pt x="96" y="118"/>
                  </a:lnTo>
                  <a:lnTo>
                    <a:pt x="111" y="97"/>
                  </a:lnTo>
                  <a:lnTo>
                    <a:pt x="127" y="77"/>
                  </a:lnTo>
                  <a:lnTo>
                    <a:pt x="143" y="58"/>
                  </a:lnTo>
                  <a:lnTo>
                    <a:pt x="158" y="40"/>
                  </a:lnTo>
                  <a:lnTo>
                    <a:pt x="173" y="24"/>
                  </a:lnTo>
                  <a:lnTo>
                    <a:pt x="187" y="11"/>
                  </a:lnTo>
                  <a:lnTo>
                    <a:pt x="200" y="0"/>
                  </a:lnTo>
                  <a:close/>
                </a:path>
              </a:pathLst>
            </a:custGeom>
            <a:solidFill>
              <a:srgbClr val="000000"/>
            </a:solidFill>
            <a:ln w="9525">
              <a:noFill/>
              <a:round/>
              <a:headEnd/>
              <a:tailEnd/>
            </a:ln>
          </p:spPr>
          <p:txBody>
            <a:bodyPr/>
            <a:lstStyle/>
            <a:p>
              <a:endParaRPr lang="pt-BR"/>
            </a:p>
          </p:txBody>
        </p:sp>
        <p:sp>
          <p:nvSpPr>
            <p:cNvPr id="40137" name="Freeform 193"/>
            <p:cNvSpPr>
              <a:spLocks/>
            </p:cNvSpPr>
            <p:nvPr/>
          </p:nvSpPr>
          <p:spPr bwMode="auto">
            <a:xfrm>
              <a:off x="2534" y="1138"/>
              <a:ext cx="32" cy="207"/>
            </a:xfrm>
            <a:custGeom>
              <a:avLst/>
              <a:gdLst>
                <a:gd name="T0" fmla="*/ 32 w 32"/>
                <a:gd name="T1" fmla="*/ 0 h 207"/>
                <a:gd name="T2" fmla="*/ 30 w 32"/>
                <a:gd name="T3" fmla="*/ 0 h 207"/>
                <a:gd name="T4" fmla="*/ 28 w 32"/>
                <a:gd name="T5" fmla="*/ 0 h 207"/>
                <a:gd name="T6" fmla="*/ 23 w 32"/>
                <a:gd name="T7" fmla="*/ 0 h 207"/>
                <a:gd name="T8" fmla="*/ 18 w 32"/>
                <a:gd name="T9" fmla="*/ 1 h 207"/>
                <a:gd name="T10" fmla="*/ 13 w 32"/>
                <a:gd name="T11" fmla="*/ 2 h 207"/>
                <a:gd name="T12" fmla="*/ 8 w 32"/>
                <a:gd name="T13" fmla="*/ 3 h 207"/>
                <a:gd name="T14" fmla="*/ 4 w 32"/>
                <a:gd name="T15" fmla="*/ 5 h 207"/>
                <a:gd name="T16" fmla="*/ 2 w 32"/>
                <a:gd name="T17" fmla="*/ 8 h 207"/>
                <a:gd name="T18" fmla="*/ 0 w 32"/>
                <a:gd name="T19" fmla="*/ 38 h 207"/>
                <a:gd name="T20" fmla="*/ 0 w 32"/>
                <a:gd name="T21" fmla="*/ 97 h 207"/>
                <a:gd name="T22" fmla="*/ 3 w 32"/>
                <a:gd name="T23" fmla="*/ 162 h 207"/>
                <a:gd name="T24" fmla="*/ 9 w 32"/>
                <a:gd name="T25" fmla="*/ 207 h 207"/>
                <a:gd name="T26" fmla="*/ 14 w 32"/>
                <a:gd name="T27" fmla="*/ 181 h 207"/>
                <a:gd name="T28" fmla="*/ 15 w 32"/>
                <a:gd name="T29" fmla="*/ 152 h 207"/>
                <a:gd name="T30" fmla="*/ 15 w 32"/>
                <a:gd name="T31" fmla="*/ 121 h 207"/>
                <a:gd name="T32" fmla="*/ 15 w 32"/>
                <a:gd name="T33" fmla="*/ 89 h 207"/>
                <a:gd name="T34" fmla="*/ 15 w 32"/>
                <a:gd name="T35" fmla="*/ 60 h 207"/>
                <a:gd name="T36" fmla="*/ 17 w 32"/>
                <a:gd name="T37" fmla="*/ 34 h 207"/>
                <a:gd name="T38" fmla="*/ 22 w 32"/>
                <a:gd name="T39" fmla="*/ 14 h 207"/>
                <a:gd name="T40" fmla="*/ 32 w 3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07"/>
                <a:gd name="T65" fmla="*/ 32 w 3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07">
                  <a:moveTo>
                    <a:pt x="32" y="0"/>
                  </a:moveTo>
                  <a:lnTo>
                    <a:pt x="30" y="0"/>
                  </a:lnTo>
                  <a:lnTo>
                    <a:pt x="28" y="0"/>
                  </a:lnTo>
                  <a:lnTo>
                    <a:pt x="23" y="0"/>
                  </a:lnTo>
                  <a:lnTo>
                    <a:pt x="18" y="1"/>
                  </a:lnTo>
                  <a:lnTo>
                    <a:pt x="13" y="2"/>
                  </a:lnTo>
                  <a:lnTo>
                    <a:pt x="8" y="3"/>
                  </a:lnTo>
                  <a:lnTo>
                    <a:pt x="4" y="5"/>
                  </a:lnTo>
                  <a:lnTo>
                    <a:pt x="2" y="8"/>
                  </a:lnTo>
                  <a:lnTo>
                    <a:pt x="0" y="38"/>
                  </a:lnTo>
                  <a:lnTo>
                    <a:pt x="0" y="97"/>
                  </a:lnTo>
                  <a:lnTo>
                    <a:pt x="3" y="162"/>
                  </a:lnTo>
                  <a:lnTo>
                    <a:pt x="9" y="207"/>
                  </a:lnTo>
                  <a:lnTo>
                    <a:pt x="14" y="181"/>
                  </a:lnTo>
                  <a:lnTo>
                    <a:pt x="15" y="152"/>
                  </a:lnTo>
                  <a:lnTo>
                    <a:pt x="15" y="121"/>
                  </a:lnTo>
                  <a:lnTo>
                    <a:pt x="15" y="89"/>
                  </a:lnTo>
                  <a:lnTo>
                    <a:pt x="15" y="60"/>
                  </a:lnTo>
                  <a:lnTo>
                    <a:pt x="17" y="34"/>
                  </a:lnTo>
                  <a:lnTo>
                    <a:pt x="22" y="14"/>
                  </a:lnTo>
                  <a:lnTo>
                    <a:pt x="32" y="0"/>
                  </a:lnTo>
                  <a:close/>
                </a:path>
              </a:pathLst>
            </a:custGeom>
            <a:solidFill>
              <a:srgbClr val="000000"/>
            </a:solidFill>
            <a:ln w="9525">
              <a:noFill/>
              <a:round/>
              <a:headEnd/>
              <a:tailEnd/>
            </a:ln>
          </p:spPr>
          <p:txBody>
            <a:bodyPr/>
            <a:lstStyle/>
            <a:p>
              <a:endParaRPr lang="pt-BR"/>
            </a:p>
          </p:txBody>
        </p:sp>
        <p:sp>
          <p:nvSpPr>
            <p:cNvPr id="40138" name="Freeform 194"/>
            <p:cNvSpPr>
              <a:spLocks/>
            </p:cNvSpPr>
            <p:nvPr/>
          </p:nvSpPr>
          <p:spPr bwMode="auto">
            <a:xfrm>
              <a:off x="2515" y="1345"/>
              <a:ext cx="48" cy="42"/>
            </a:xfrm>
            <a:custGeom>
              <a:avLst/>
              <a:gdLst>
                <a:gd name="T0" fmla="*/ 28 w 48"/>
                <a:gd name="T1" fmla="*/ 0 h 42"/>
                <a:gd name="T2" fmla="*/ 18 w 48"/>
                <a:gd name="T3" fmla="*/ 0 h 42"/>
                <a:gd name="T4" fmla="*/ 10 w 48"/>
                <a:gd name="T5" fmla="*/ 3 h 42"/>
                <a:gd name="T6" fmla="*/ 4 w 48"/>
                <a:gd name="T7" fmla="*/ 9 h 42"/>
                <a:gd name="T8" fmla="*/ 0 w 48"/>
                <a:gd name="T9" fmla="*/ 17 h 42"/>
                <a:gd name="T10" fmla="*/ 0 w 48"/>
                <a:gd name="T11" fmla="*/ 25 h 42"/>
                <a:gd name="T12" fmla="*/ 4 w 48"/>
                <a:gd name="T13" fmla="*/ 32 h 42"/>
                <a:gd name="T14" fmla="*/ 12 w 48"/>
                <a:gd name="T15" fmla="*/ 39 h 42"/>
                <a:gd name="T16" fmla="*/ 26 w 48"/>
                <a:gd name="T17" fmla="*/ 42 h 42"/>
                <a:gd name="T18" fmla="*/ 30 w 48"/>
                <a:gd name="T19" fmla="*/ 42 h 42"/>
                <a:gd name="T20" fmla="*/ 35 w 48"/>
                <a:gd name="T21" fmla="*/ 41 h 42"/>
                <a:gd name="T22" fmla="*/ 40 w 48"/>
                <a:gd name="T23" fmla="*/ 39 h 42"/>
                <a:gd name="T24" fmla="*/ 44 w 48"/>
                <a:gd name="T25" fmla="*/ 36 h 42"/>
                <a:gd name="T26" fmla="*/ 47 w 48"/>
                <a:gd name="T27" fmla="*/ 32 h 42"/>
                <a:gd name="T28" fmla="*/ 48 w 48"/>
                <a:gd name="T29" fmla="*/ 27 h 42"/>
                <a:gd name="T30" fmla="*/ 48 w 48"/>
                <a:gd name="T31" fmla="*/ 20 h 42"/>
                <a:gd name="T32" fmla="*/ 45 w 48"/>
                <a:gd name="T33" fmla="*/ 13 h 42"/>
                <a:gd name="T34" fmla="*/ 44 w 48"/>
                <a:gd name="T35" fmla="*/ 19 h 42"/>
                <a:gd name="T36" fmla="*/ 42 w 48"/>
                <a:gd name="T37" fmla="*/ 24 h 42"/>
                <a:gd name="T38" fmla="*/ 40 w 48"/>
                <a:gd name="T39" fmla="*/ 28 h 42"/>
                <a:gd name="T40" fmla="*/ 38 w 48"/>
                <a:gd name="T41" fmla="*/ 31 h 42"/>
                <a:gd name="T42" fmla="*/ 34 w 48"/>
                <a:gd name="T43" fmla="*/ 33 h 42"/>
                <a:gd name="T44" fmla="*/ 31 w 48"/>
                <a:gd name="T45" fmla="*/ 35 h 42"/>
                <a:gd name="T46" fmla="*/ 28 w 48"/>
                <a:gd name="T47" fmla="*/ 35 h 42"/>
                <a:gd name="T48" fmla="*/ 23 w 48"/>
                <a:gd name="T49" fmla="*/ 35 h 42"/>
                <a:gd name="T50" fmla="*/ 17 w 48"/>
                <a:gd name="T51" fmla="*/ 32 h 42"/>
                <a:gd name="T52" fmla="*/ 12 w 48"/>
                <a:gd name="T53" fmla="*/ 28 h 42"/>
                <a:gd name="T54" fmla="*/ 10 w 48"/>
                <a:gd name="T55" fmla="*/ 23 h 42"/>
                <a:gd name="T56" fmla="*/ 10 w 48"/>
                <a:gd name="T57" fmla="*/ 16 h 42"/>
                <a:gd name="T58" fmla="*/ 12 w 48"/>
                <a:gd name="T59" fmla="*/ 11 h 42"/>
                <a:gd name="T60" fmla="*/ 16 w 48"/>
                <a:gd name="T61" fmla="*/ 5 h 42"/>
                <a:gd name="T62" fmla="*/ 21 w 48"/>
                <a:gd name="T63" fmla="*/ 1 h 42"/>
                <a:gd name="T64" fmla="*/ 28 w 4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2"/>
                <a:gd name="T101" fmla="*/ 48 w 4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2">
                  <a:moveTo>
                    <a:pt x="28" y="0"/>
                  </a:moveTo>
                  <a:lnTo>
                    <a:pt x="18" y="0"/>
                  </a:lnTo>
                  <a:lnTo>
                    <a:pt x="10" y="3"/>
                  </a:lnTo>
                  <a:lnTo>
                    <a:pt x="4" y="9"/>
                  </a:lnTo>
                  <a:lnTo>
                    <a:pt x="0" y="17"/>
                  </a:lnTo>
                  <a:lnTo>
                    <a:pt x="0" y="25"/>
                  </a:lnTo>
                  <a:lnTo>
                    <a:pt x="4" y="32"/>
                  </a:lnTo>
                  <a:lnTo>
                    <a:pt x="12" y="39"/>
                  </a:lnTo>
                  <a:lnTo>
                    <a:pt x="26" y="42"/>
                  </a:lnTo>
                  <a:lnTo>
                    <a:pt x="30" y="42"/>
                  </a:lnTo>
                  <a:lnTo>
                    <a:pt x="35" y="41"/>
                  </a:lnTo>
                  <a:lnTo>
                    <a:pt x="40" y="39"/>
                  </a:lnTo>
                  <a:lnTo>
                    <a:pt x="44" y="36"/>
                  </a:lnTo>
                  <a:lnTo>
                    <a:pt x="47" y="32"/>
                  </a:lnTo>
                  <a:lnTo>
                    <a:pt x="48" y="27"/>
                  </a:lnTo>
                  <a:lnTo>
                    <a:pt x="48" y="20"/>
                  </a:lnTo>
                  <a:lnTo>
                    <a:pt x="45" y="13"/>
                  </a:lnTo>
                  <a:lnTo>
                    <a:pt x="44" y="19"/>
                  </a:lnTo>
                  <a:lnTo>
                    <a:pt x="42" y="24"/>
                  </a:lnTo>
                  <a:lnTo>
                    <a:pt x="40" y="28"/>
                  </a:lnTo>
                  <a:lnTo>
                    <a:pt x="38" y="31"/>
                  </a:lnTo>
                  <a:lnTo>
                    <a:pt x="34" y="33"/>
                  </a:lnTo>
                  <a:lnTo>
                    <a:pt x="31" y="35"/>
                  </a:lnTo>
                  <a:lnTo>
                    <a:pt x="28" y="35"/>
                  </a:lnTo>
                  <a:lnTo>
                    <a:pt x="23" y="35"/>
                  </a:lnTo>
                  <a:lnTo>
                    <a:pt x="17" y="32"/>
                  </a:lnTo>
                  <a:lnTo>
                    <a:pt x="12" y="28"/>
                  </a:lnTo>
                  <a:lnTo>
                    <a:pt x="10" y="23"/>
                  </a:lnTo>
                  <a:lnTo>
                    <a:pt x="10" y="16"/>
                  </a:lnTo>
                  <a:lnTo>
                    <a:pt x="12" y="11"/>
                  </a:lnTo>
                  <a:lnTo>
                    <a:pt x="16" y="5"/>
                  </a:lnTo>
                  <a:lnTo>
                    <a:pt x="21" y="1"/>
                  </a:lnTo>
                  <a:lnTo>
                    <a:pt x="28" y="0"/>
                  </a:lnTo>
                  <a:close/>
                </a:path>
              </a:pathLst>
            </a:custGeom>
            <a:solidFill>
              <a:srgbClr val="000000"/>
            </a:solidFill>
            <a:ln w="9525">
              <a:noFill/>
              <a:round/>
              <a:headEnd/>
              <a:tailEnd/>
            </a:ln>
          </p:spPr>
          <p:txBody>
            <a:bodyPr/>
            <a:lstStyle/>
            <a:p>
              <a:endParaRPr lang="pt-BR"/>
            </a:p>
          </p:txBody>
        </p:sp>
        <p:sp>
          <p:nvSpPr>
            <p:cNvPr id="40139" name="Freeform 195"/>
            <p:cNvSpPr>
              <a:spLocks/>
            </p:cNvSpPr>
            <p:nvPr/>
          </p:nvSpPr>
          <p:spPr bwMode="auto">
            <a:xfrm>
              <a:off x="2477" y="1392"/>
              <a:ext cx="43" cy="114"/>
            </a:xfrm>
            <a:custGeom>
              <a:avLst/>
              <a:gdLst>
                <a:gd name="T0" fmla="*/ 43 w 43"/>
                <a:gd name="T1" fmla="*/ 0 h 114"/>
                <a:gd name="T2" fmla="*/ 40 w 43"/>
                <a:gd name="T3" fmla="*/ 7 h 114"/>
                <a:gd name="T4" fmla="*/ 36 w 43"/>
                <a:gd name="T5" fmla="*/ 19 h 114"/>
                <a:gd name="T6" fmla="*/ 30 w 43"/>
                <a:gd name="T7" fmla="*/ 36 h 114"/>
                <a:gd name="T8" fmla="*/ 23 w 43"/>
                <a:gd name="T9" fmla="*/ 53 h 114"/>
                <a:gd name="T10" fmla="*/ 17 w 43"/>
                <a:gd name="T11" fmla="*/ 72 h 114"/>
                <a:gd name="T12" fmla="*/ 10 w 43"/>
                <a:gd name="T13" fmla="*/ 89 h 114"/>
                <a:gd name="T14" fmla="*/ 4 w 43"/>
                <a:gd name="T15" fmla="*/ 104 h 114"/>
                <a:gd name="T16" fmla="*/ 0 w 43"/>
                <a:gd name="T17" fmla="*/ 114 h 114"/>
                <a:gd name="T18" fmla="*/ 8 w 43"/>
                <a:gd name="T19" fmla="*/ 108 h 114"/>
                <a:gd name="T20" fmla="*/ 15 w 43"/>
                <a:gd name="T21" fmla="*/ 97 h 114"/>
                <a:gd name="T22" fmla="*/ 22 w 43"/>
                <a:gd name="T23" fmla="*/ 82 h 114"/>
                <a:gd name="T24" fmla="*/ 29 w 43"/>
                <a:gd name="T25" fmla="*/ 66 h 114"/>
                <a:gd name="T26" fmla="*/ 34 w 43"/>
                <a:gd name="T27" fmla="*/ 48 h 114"/>
                <a:gd name="T28" fmla="*/ 38 w 43"/>
                <a:gd name="T29" fmla="*/ 31 h 114"/>
                <a:gd name="T30" fmla="*/ 41 w 43"/>
                <a:gd name="T31" fmla="*/ 14 h 114"/>
                <a:gd name="T32" fmla="*/ 43 w 43"/>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4"/>
                <a:gd name="T53" fmla="*/ 43 w 43"/>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4">
                  <a:moveTo>
                    <a:pt x="43" y="0"/>
                  </a:moveTo>
                  <a:lnTo>
                    <a:pt x="40" y="7"/>
                  </a:lnTo>
                  <a:lnTo>
                    <a:pt x="36" y="19"/>
                  </a:lnTo>
                  <a:lnTo>
                    <a:pt x="30" y="36"/>
                  </a:lnTo>
                  <a:lnTo>
                    <a:pt x="23" y="53"/>
                  </a:lnTo>
                  <a:lnTo>
                    <a:pt x="17" y="72"/>
                  </a:lnTo>
                  <a:lnTo>
                    <a:pt x="10" y="89"/>
                  </a:lnTo>
                  <a:lnTo>
                    <a:pt x="4" y="104"/>
                  </a:lnTo>
                  <a:lnTo>
                    <a:pt x="0" y="114"/>
                  </a:lnTo>
                  <a:lnTo>
                    <a:pt x="8" y="108"/>
                  </a:lnTo>
                  <a:lnTo>
                    <a:pt x="15" y="97"/>
                  </a:lnTo>
                  <a:lnTo>
                    <a:pt x="22" y="82"/>
                  </a:lnTo>
                  <a:lnTo>
                    <a:pt x="29" y="66"/>
                  </a:lnTo>
                  <a:lnTo>
                    <a:pt x="34" y="48"/>
                  </a:lnTo>
                  <a:lnTo>
                    <a:pt x="38" y="31"/>
                  </a:lnTo>
                  <a:lnTo>
                    <a:pt x="41" y="14"/>
                  </a:lnTo>
                  <a:lnTo>
                    <a:pt x="43" y="0"/>
                  </a:lnTo>
                  <a:close/>
                </a:path>
              </a:pathLst>
            </a:custGeom>
            <a:solidFill>
              <a:srgbClr val="000000"/>
            </a:solidFill>
            <a:ln w="9525">
              <a:noFill/>
              <a:round/>
              <a:headEnd/>
              <a:tailEnd/>
            </a:ln>
          </p:spPr>
          <p:txBody>
            <a:bodyPr/>
            <a:lstStyle/>
            <a:p>
              <a:endParaRPr lang="pt-BR"/>
            </a:p>
          </p:txBody>
        </p:sp>
        <p:sp>
          <p:nvSpPr>
            <p:cNvPr id="40140" name="Freeform 196"/>
            <p:cNvSpPr>
              <a:spLocks/>
            </p:cNvSpPr>
            <p:nvPr/>
          </p:nvSpPr>
          <p:spPr bwMode="auto">
            <a:xfrm>
              <a:off x="2503" y="1398"/>
              <a:ext cx="25" cy="123"/>
            </a:xfrm>
            <a:custGeom>
              <a:avLst/>
              <a:gdLst>
                <a:gd name="T0" fmla="*/ 25 w 25"/>
                <a:gd name="T1" fmla="*/ 0 h 123"/>
                <a:gd name="T2" fmla="*/ 24 w 25"/>
                <a:gd name="T3" fmla="*/ 7 h 123"/>
                <a:gd name="T4" fmla="*/ 22 w 25"/>
                <a:gd name="T5" fmla="*/ 20 h 123"/>
                <a:gd name="T6" fmla="*/ 19 w 25"/>
                <a:gd name="T7" fmla="*/ 36 h 123"/>
                <a:gd name="T8" fmla="*/ 16 w 25"/>
                <a:gd name="T9" fmla="*/ 55 h 123"/>
                <a:gd name="T10" fmla="*/ 12 w 25"/>
                <a:gd name="T11" fmla="*/ 75 h 123"/>
                <a:gd name="T12" fmla="*/ 8 w 25"/>
                <a:gd name="T13" fmla="*/ 94 h 123"/>
                <a:gd name="T14" fmla="*/ 4 w 25"/>
                <a:gd name="T15" fmla="*/ 110 h 123"/>
                <a:gd name="T16" fmla="*/ 0 w 25"/>
                <a:gd name="T17" fmla="*/ 123 h 123"/>
                <a:gd name="T18" fmla="*/ 6 w 25"/>
                <a:gd name="T19" fmla="*/ 113 h 123"/>
                <a:gd name="T20" fmla="*/ 11 w 25"/>
                <a:gd name="T21" fmla="*/ 99 h 123"/>
                <a:gd name="T22" fmla="*/ 16 w 25"/>
                <a:gd name="T23" fmla="*/ 83 h 123"/>
                <a:gd name="T24" fmla="*/ 19 w 25"/>
                <a:gd name="T25" fmla="*/ 66 h 123"/>
                <a:gd name="T26" fmla="*/ 22 w 25"/>
                <a:gd name="T27" fmla="*/ 48 h 123"/>
                <a:gd name="T28" fmla="*/ 25 w 25"/>
                <a:gd name="T29" fmla="*/ 30 h 123"/>
                <a:gd name="T30" fmla="*/ 25 w 25"/>
                <a:gd name="T31" fmla="*/ 14 h 123"/>
                <a:gd name="T32" fmla="*/ 25 w 25"/>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23"/>
                <a:gd name="T53" fmla="*/ 25 w 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23">
                  <a:moveTo>
                    <a:pt x="25" y="0"/>
                  </a:moveTo>
                  <a:lnTo>
                    <a:pt x="24" y="7"/>
                  </a:lnTo>
                  <a:lnTo>
                    <a:pt x="22" y="20"/>
                  </a:lnTo>
                  <a:lnTo>
                    <a:pt x="19" y="36"/>
                  </a:lnTo>
                  <a:lnTo>
                    <a:pt x="16" y="55"/>
                  </a:lnTo>
                  <a:lnTo>
                    <a:pt x="12" y="75"/>
                  </a:lnTo>
                  <a:lnTo>
                    <a:pt x="8" y="94"/>
                  </a:lnTo>
                  <a:lnTo>
                    <a:pt x="4" y="110"/>
                  </a:lnTo>
                  <a:lnTo>
                    <a:pt x="0" y="123"/>
                  </a:lnTo>
                  <a:lnTo>
                    <a:pt x="6" y="113"/>
                  </a:lnTo>
                  <a:lnTo>
                    <a:pt x="11" y="99"/>
                  </a:lnTo>
                  <a:lnTo>
                    <a:pt x="16" y="83"/>
                  </a:lnTo>
                  <a:lnTo>
                    <a:pt x="19" y="66"/>
                  </a:lnTo>
                  <a:lnTo>
                    <a:pt x="22" y="48"/>
                  </a:lnTo>
                  <a:lnTo>
                    <a:pt x="25" y="30"/>
                  </a:lnTo>
                  <a:lnTo>
                    <a:pt x="25" y="14"/>
                  </a:lnTo>
                  <a:lnTo>
                    <a:pt x="25" y="0"/>
                  </a:lnTo>
                  <a:close/>
                </a:path>
              </a:pathLst>
            </a:custGeom>
            <a:solidFill>
              <a:srgbClr val="000000"/>
            </a:solidFill>
            <a:ln w="9525">
              <a:noFill/>
              <a:round/>
              <a:headEnd/>
              <a:tailEnd/>
            </a:ln>
          </p:spPr>
          <p:txBody>
            <a:bodyPr/>
            <a:lstStyle/>
            <a:p>
              <a:endParaRPr lang="pt-BR"/>
            </a:p>
          </p:txBody>
        </p:sp>
        <p:sp>
          <p:nvSpPr>
            <p:cNvPr id="40141" name="Freeform 197"/>
            <p:cNvSpPr>
              <a:spLocks/>
            </p:cNvSpPr>
            <p:nvPr/>
          </p:nvSpPr>
          <p:spPr bwMode="auto">
            <a:xfrm>
              <a:off x="2537" y="1399"/>
              <a:ext cx="8" cy="117"/>
            </a:xfrm>
            <a:custGeom>
              <a:avLst/>
              <a:gdLst>
                <a:gd name="T0" fmla="*/ 7 w 8"/>
                <a:gd name="T1" fmla="*/ 0 h 117"/>
                <a:gd name="T2" fmla="*/ 4 w 8"/>
                <a:gd name="T3" fmla="*/ 21 h 117"/>
                <a:gd name="T4" fmla="*/ 1 w 8"/>
                <a:gd name="T5" fmla="*/ 54 h 117"/>
                <a:gd name="T6" fmla="*/ 0 w 8"/>
                <a:gd name="T7" fmla="*/ 91 h 117"/>
                <a:gd name="T8" fmla="*/ 2 w 8"/>
                <a:gd name="T9" fmla="*/ 117 h 117"/>
                <a:gd name="T10" fmla="*/ 6 w 8"/>
                <a:gd name="T11" fmla="*/ 90 h 117"/>
                <a:gd name="T12" fmla="*/ 8 w 8"/>
                <a:gd name="T13" fmla="*/ 59 h 117"/>
                <a:gd name="T14" fmla="*/ 8 w 8"/>
                <a:gd name="T15" fmla="*/ 27 h 117"/>
                <a:gd name="T16" fmla="*/ 7 w 8"/>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7"/>
                <a:gd name="T29" fmla="*/ 8 w 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7">
                  <a:moveTo>
                    <a:pt x="7" y="0"/>
                  </a:moveTo>
                  <a:lnTo>
                    <a:pt x="4" y="21"/>
                  </a:lnTo>
                  <a:lnTo>
                    <a:pt x="1" y="54"/>
                  </a:lnTo>
                  <a:lnTo>
                    <a:pt x="0" y="91"/>
                  </a:lnTo>
                  <a:lnTo>
                    <a:pt x="2" y="117"/>
                  </a:lnTo>
                  <a:lnTo>
                    <a:pt x="6" y="90"/>
                  </a:lnTo>
                  <a:lnTo>
                    <a:pt x="8" y="59"/>
                  </a:lnTo>
                  <a:lnTo>
                    <a:pt x="8" y="27"/>
                  </a:lnTo>
                  <a:lnTo>
                    <a:pt x="7" y="0"/>
                  </a:lnTo>
                  <a:close/>
                </a:path>
              </a:pathLst>
            </a:custGeom>
            <a:solidFill>
              <a:srgbClr val="000000"/>
            </a:solidFill>
            <a:ln w="9525">
              <a:noFill/>
              <a:round/>
              <a:headEnd/>
              <a:tailEnd/>
            </a:ln>
          </p:spPr>
          <p:txBody>
            <a:bodyPr/>
            <a:lstStyle/>
            <a:p>
              <a:endParaRPr lang="pt-BR"/>
            </a:p>
          </p:txBody>
        </p:sp>
        <p:sp>
          <p:nvSpPr>
            <p:cNvPr id="40142" name="Freeform 198"/>
            <p:cNvSpPr>
              <a:spLocks/>
            </p:cNvSpPr>
            <p:nvPr/>
          </p:nvSpPr>
          <p:spPr bwMode="auto">
            <a:xfrm>
              <a:off x="2559" y="1395"/>
              <a:ext cx="9" cy="112"/>
            </a:xfrm>
            <a:custGeom>
              <a:avLst/>
              <a:gdLst>
                <a:gd name="T0" fmla="*/ 1 w 9"/>
                <a:gd name="T1" fmla="*/ 0 h 112"/>
                <a:gd name="T2" fmla="*/ 7 w 9"/>
                <a:gd name="T3" fmla="*/ 22 h 112"/>
                <a:gd name="T4" fmla="*/ 9 w 9"/>
                <a:gd name="T5" fmla="*/ 52 h 112"/>
                <a:gd name="T6" fmla="*/ 8 w 9"/>
                <a:gd name="T7" fmla="*/ 84 h 112"/>
                <a:gd name="T8" fmla="*/ 0 w 9"/>
                <a:gd name="T9" fmla="*/ 112 h 112"/>
                <a:gd name="T10" fmla="*/ 2 w 9"/>
                <a:gd name="T11" fmla="*/ 87 h 112"/>
                <a:gd name="T12" fmla="*/ 3 w 9"/>
                <a:gd name="T13" fmla="*/ 57 h 112"/>
                <a:gd name="T14" fmla="*/ 3 w 9"/>
                <a:gd name="T15" fmla="*/ 27 h 112"/>
                <a:gd name="T16" fmla="*/ 1 w 9"/>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2"/>
                <a:gd name="T29" fmla="*/ 9 w 9"/>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2">
                  <a:moveTo>
                    <a:pt x="1" y="0"/>
                  </a:moveTo>
                  <a:lnTo>
                    <a:pt x="7" y="22"/>
                  </a:lnTo>
                  <a:lnTo>
                    <a:pt x="9" y="52"/>
                  </a:lnTo>
                  <a:lnTo>
                    <a:pt x="8" y="84"/>
                  </a:lnTo>
                  <a:lnTo>
                    <a:pt x="0" y="112"/>
                  </a:lnTo>
                  <a:lnTo>
                    <a:pt x="2" y="87"/>
                  </a:lnTo>
                  <a:lnTo>
                    <a:pt x="3" y="57"/>
                  </a:lnTo>
                  <a:lnTo>
                    <a:pt x="3" y="27"/>
                  </a:lnTo>
                  <a:lnTo>
                    <a:pt x="1" y="0"/>
                  </a:lnTo>
                  <a:close/>
                </a:path>
              </a:pathLst>
            </a:custGeom>
            <a:solidFill>
              <a:srgbClr val="000000"/>
            </a:solidFill>
            <a:ln w="9525">
              <a:noFill/>
              <a:round/>
              <a:headEnd/>
              <a:tailEnd/>
            </a:ln>
          </p:spPr>
          <p:txBody>
            <a:bodyPr/>
            <a:lstStyle/>
            <a:p>
              <a:endParaRPr lang="pt-BR"/>
            </a:p>
          </p:txBody>
        </p:sp>
        <p:sp>
          <p:nvSpPr>
            <p:cNvPr id="40143" name="Freeform 199"/>
            <p:cNvSpPr>
              <a:spLocks/>
            </p:cNvSpPr>
            <p:nvPr/>
          </p:nvSpPr>
          <p:spPr bwMode="auto">
            <a:xfrm>
              <a:off x="2710" y="1646"/>
              <a:ext cx="215" cy="98"/>
            </a:xfrm>
            <a:custGeom>
              <a:avLst/>
              <a:gdLst>
                <a:gd name="T0" fmla="*/ 0 w 215"/>
                <a:gd name="T1" fmla="*/ 0 h 98"/>
                <a:gd name="T2" fmla="*/ 8 w 215"/>
                <a:gd name="T3" fmla="*/ 18 h 98"/>
                <a:gd name="T4" fmla="*/ 19 w 215"/>
                <a:gd name="T5" fmla="*/ 34 h 98"/>
                <a:gd name="T6" fmla="*/ 32 w 215"/>
                <a:gd name="T7" fmla="*/ 48 h 98"/>
                <a:gd name="T8" fmla="*/ 46 w 215"/>
                <a:gd name="T9" fmla="*/ 60 h 98"/>
                <a:gd name="T10" fmla="*/ 62 w 215"/>
                <a:gd name="T11" fmla="*/ 69 h 98"/>
                <a:gd name="T12" fmla="*/ 79 w 215"/>
                <a:gd name="T13" fmla="*/ 77 h 98"/>
                <a:gd name="T14" fmla="*/ 96 w 215"/>
                <a:gd name="T15" fmla="*/ 82 h 98"/>
                <a:gd name="T16" fmla="*/ 113 w 215"/>
                <a:gd name="T17" fmla="*/ 86 h 98"/>
                <a:gd name="T18" fmla="*/ 130 w 215"/>
                <a:gd name="T19" fmla="*/ 88 h 98"/>
                <a:gd name="T20" fmla="*/ 147 w 215"/>
                <a:gd name="T21" fmla="*/ 88 h 98"/>
                <a:gd name="T22" fmla="*/ 162 w 215"/>
                <a:gd name="T23" fmla="*/ 86 h 98"/>
                <a:gd name="T24" fmla="*/ 176 w 215"/>
                <a:gd name="T25" fmla="*/ 83 h 98"/>
                <a:gd name="T26" fmla="*/ 189 w 215"/>
                <a:gd name="T27" fmla="*/ 78 h 98"/>
                <a:gd name="T28" fmla="*/ 200 w 215"/>
                <a:gd name="T29" fmla="*/ 72 h 98"/>
                <a:gd name="T30" fmla="*/ 208 w 215"/>
                <a:gd name="T31" fmla="*/ 64 h 98"/>
                <a:gd name="T32" fmla="*/ 213 w 215"/>
                <a:gd name="T33" fmla="*/ 55 h 98"/>
                <a:gd name="T34" fmla="*/ 215 w 215"/>
                <a:gd name="T35" fmla="*/ 66 h 98"/>
                <a:gd name="T36" fmla="*/ 211 w 215"/>
                <a:gd name="T37" fmla="*/ 76 h 98"/>
                <a:gd name="T38" fmla="*/ 202 w 215"/>
                <a:gd name="T39" fmla="*/ 84 h 98"/>
                <a:gd name="T40" fmla="*/ 191 w 215"/>
                <a:gd name="T41" fmla="*/ 90 h 98"/>
                <a:gd name="T42" fmla="*/ 176 w 215"/>
                <a:gd name="T43" fmla="*/ 94 h 98"/>
                <a:gd name="T44" fmla="*/ 159 w 215"/>
                <a:gd name="T45" fmla="*/ 97 h 98"/>
                <a:gd name="T46" fmla="*/ 140 w 215"/>
                <a:gd name="T47" fmla="*/ 98 h 98"/>
                <a:gd name="T48" fmla="*/ 120 w 215"/>
                <a:gd name="T49" fmla="*/ 96 h 98"/>
                <a:gd name="T50" fmla="*/ 100 w 215"/>
                <a:gd name="T51" fmla="*/ 93 h 98"/>
                <a:gd name="T52" fmla="*/ 80 w 215"/>
                <a:gd name="T53" fmla="*/ 87 h 98"/>
                <a:gd name="T54" fmla="*/ 61 w 215"/>
                <a:gd name="T55" fmla="*/ 78 h 98"/>
                <a:gd name="T56" fmla="*/ 43 w 215"/>
                <a:gd name="T57" fmla="*/ 68 h 98"/>
                <a:gd name="T58" fmla="*/ 27 w 215"/>
                <a:gd name="T59" fmla="*/ 55 h 98"/>
                <a:gd name="T60" fmla="*/ 15 w 215"/>
                <a:gd name="T61" fmla="*/ 39 h 98"/>
                <a:gd name="T62" fmla="*/ 5 w 215"/>
                <a:gd name="T63" fmla="*/ 21 h 98"/>
                <a:gd name="T64" fmla="*/ 0 w 215"/>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98"/>
                <a:gd name="T101" fmla="*/ 215 w 21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98">
                  <a:moveTo>
                    <a:pt x="0" y="0"/>
                  </a:moveTo>
                  <a:lnTo>
                    <a:pt x="8" y="18"/>
                  </a:lnTo>
                  <a:lnTo>
                    <a:pt x="19" y="34"/>
                  </a:lnTo>
                  <a:lnTo>
                    <a:pt x="32" y="48"/>
                  </a:lnTo>
                  <a:lnTo>
                    <a:pt x="46" y="60"/>
                  </a:lnTo>
                  <a:lnTo>
                    <a:pt x="62" y="69"/>
                  </a:lnTo>
                  <a:lnTo>
                    <a:pt x="79" y="77"/>
                  </a:lnTo>
                  <a:lnTo>
                    <a:pt x="96" y="82"/>
                  </a:lnTo>
                  <a:lnTo>
                    <a:pt x="113" y="86"/>
                  </a:lnTo>
                  <a:lnTo>
                    <a:pt x="130" y="88"/>
                  </a:lnTo>
                  <a:lnTo>
                    <a:pt x="147" y="88"/>
                  </a:lnTo>
                  <a:lnTo>
                    <a:pt x="162" y="86"/>
                  </a:lnTo>
                  <a:lnTo>
                    <a:pt x="176" y="83"/>
                  </a:lnTo>
                  <a:lnTo>
                    <a:pt x="189" y="78"/>
                  </a:lnTo>
                  <a:lnTo>
                    <a:pt x="200" y="72"/>
                  </a:lnTo>
                  <a:lnTo>
                    <a:pt x="208" y="64"/>
                  </a:lnTo>
                  <a:lnTo>
                    <a:pt x="213" y="55"/>
                  </a:lnTo>
                  <a:lnTo>
                    <a:pt x="215" y="66"/>
                  </a:lnTo>
                  <a:lnTo>
                    <a:pt x="211" y="76"/>
                  </a:lnTo>
                  <a:lnTo>
                    <a:pt x="202" y="84"/>
                  </a:lnTo>
                  <a:lnTo>
                    <a:pt x="191" y="90"/>
                  </a:lnTo>
                  <a:lnTo>
                    <a:pt x="176" y="94"/>
                  </a:lnTo>
                  <a:lnTo>
                    <a:pt x="159" y="97"/>
                  </a:lnTo>
                  <a:lnTo>
                    <a:pt x="140" y="98"/>
                  </a:lnTo>
                  <a:lnTo>
                    <a:pt x="120" y="96"/>
                  </a:lnTo>
                  <a:lnTo>
                    <a:pt x="100" y="93"/>
                  </a:lnTo>
                  <a:lnTo>
                    <a:pt x="80" y="87"/>
                  </a:lnTo>
                  <a:lnTo>
                    <a:pt x="61" y="78"/>
                  </a:lnTo>
                  <a:lnTo>
                    <a:pt x="43" y="68"/>
                  </a:lnTo>
                  <a:lnTo>
                    <a:pt x="27" y="55"/>
                  </a:lnTo>
                  <a:lnTo>
                    <a:pt x="15" y="39"/>
                  </a:lnTo>
                  <a:lnTo>
                    <a:pt x="5" y="21"/>
                  </a:lnTo>
                  <a:lnTo>
                    <a:pt x="0" y="0"/>
                  </a:lnTo>
                  <a:close/>
                </a:path>
              </a:pathLst>
            </a:custGeom>
            <a:solidFill>
              <a:srgbClr val="000000"/>
            </a:solidFill>
            <a:ln w="9525">
              <a:noFill/>
              <a:round/>
              <a:headEnd/>
              <a:tailEnd/>
            </a:ln>
          </p:spPr>
          <p:txBody>
            <a:bodyPr/>
            <a:lstStyle/>
            <a:p>
              <a:endParaRPr lang="pt-BR"/>
            </a:p>
          </p:txBody>
        </p:sp>
        <p:sp>
          <p:nvSpPr>
            <p:cNvPr id="40144" name="Freeform 200"/>
            <p:cNvSpPr>
              <a:spLocks/>
            </p:cNvSpPr>
            <p:nvPr/>
          </p:nvSpPr>
          <p:spPr bwMode="auto">
            <a:xfrm>
              <a:off x="2873" y="1641"/>
              <a:ext cx="26" cy="73"/>
            </a:xfrm>
            <a:custGeom>
              <a:avLst/>
              <a:gdLst>
                <a:gd name="T0" fmla="*/ 3 w 26"/>
                <a:gd name="T1" fmla="*/ 0 h 73"/>
                <a:gd name="T2" fmla="*/ 0 w 26"/>
                <a:gd name="T3" fmla="*/ 11 h 73"/>
                <a:gd name="T4" fmla="*/ 0 w 26"/>
                <a:gd name="T5" fmla="*/ 22 h 73"/>
                <a:gd name="T6" fmla="*/ 0 w 26"/>
                <a:gd name="T7" fmla="*/ 31 h 73"/>
                <a:gd name="T8" fmla="*/ 3 w 26"/>
                <a:gd name="T9" fmla="*/ 41 h 73"/>
                <a:gd name="T10" fmla="*/ 7 w 26"/>
                <a:gd name="T11" fmla="*/ 50 h 73"/>
                <a:gd name="T12" fmla="*/ 12 w 26"/>
                <a:gd name="T13" fmla="*/ 59 h 73"/>
                <a:gd name="T14" fmla="*/ 18 w 26"/>
                <a:gd name="T15" fmla="*/ 67 h 73"/>
                <a:gd name="T16" fmla="*/ 26 w 26"/>
                <a:gd name="T17" fmla="*/ 73 h 73"/>
                <a:gd name="T18" fmla="*/ 23 w 26"/>
                <a:gd name="T19" fmla="*/ 67 h 73"/>
                <a:gd name="T20" fmla="*/ 20 w 26"/>
                <a:gd name="T21" fmla="*/ 59 h 73"/>
                <a:gd name="T22" fmla="*/ 17 w 26"/>
                <a:gd name="T23" fmla="*/ 50 h 73"/>
                <a:gd name="T24" fmla="*/ 13 w 26"/>
                <a:gd name="T25" fmla="*/ 39 h 73"/>
                <a:gd name="T26" fmla="*/ 9 w 26"/>
                <a:gd name="T27" fmla="*/ 29 h 73"/>
                <a:gd name="T28" fmla="*/ 6 w 26"/>
                <a:gd name="T29" fmla="*/ 19 h 73"/>
                <a:gd name="T30" fmla="*/ 4 w 26"/>
                <a:gd name="T31" fmla="*/ 8 h 73"/>
                <a:gd name="T32" fmla="*/ 3 w 2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3"/>
                <a:gd name="T53" fmla="*/ 26 w 2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3">
                  <a:moveTo>
                    <a:pt x="3" y="0"/>
                  </a:moveTo>
                  <a:lnTo>
                    <a:pt x="0" y="11"/>
                  </a:lnTo>
                  <a:lnTo>
                    <a:pt x="0" y="22"/>
                  </a:lnTo>
                  <a:lnTo>
                    <a:pt x="0" y="31"/>
                  </a:lnTo>
                  <a:lnTo>
                    <a:pt x="3" y="41"/>
                  </a:lnTo>
                  <a:lnTo>
                    <a:pt x="7" y="50"/>
                  </a:lnTo>
                  <a:lnTo>
                    <a:pt x="12" y="59"/>
                  </a:lnTo>
                  <a:lnTo>
                    <a:pt x="18" y="67"/>
                  </a:lnTo>
                  <a:lnTo>
                    <a:pt x="26" y="73"/>
                  </a:lnTo>
                  <a:lnTo>
                    <a:pt x="23" y="67"/>
                  </a:lnTo>
                  <a:lnTo>
                    <a:pt x="20" y="59"/>
                  </a:lnTo>
                  <a:lnTo>
                    <a:pt x="17" y="50"/>
                  </a:lnTo>
                  <a:lnTo>
                    <a:pt x="13" y="39"/>
                  </a:lnTo>
                  <a:lnTo>
                    <a:pt x="9" y="29"/>
                  </a:lnTo>
                  <a:lnTo>
                    <a:pt x="6" y="19"/>
                  </a:lnTo>
                  <a:lnTo>
                    <a:pt x="4" y="8"/>
                  </a:lnTo>
                  <a:lnTo>
                    <a:pt x="3" y="0"/>
                  </a:lnTo>
                  <a:close/>
                </a:path>
              </a:pathLst>
            </a:custGeom>
            <a:solidFill>
              <a:srgbClr val="000000"/>
            </a:solidFill>
            <a:ln w="9525">
              <a:noFill/>
              <a:round/>
              <a:headEnd/>
              <a:tailEnd/>
            </a:ln>
          </p:spPr>
          <p:txBody>
            <a:bodyPr/>
            <a:lstStyle/>
            <a:p>
              <a:endParaRPr lang="pt-BR"/>
            </a:p>
          </p:txBody>
        </p:sp>
        <p:sp>
          <p:nvSpPr>
            <p:cNvPr id="40145" name="Freeform 201"/>
            <p:cNvSpPr>
              <a:spLocks/>
            </p:cNvSpPr>
            <p:nvPr/>
          </p:nvSpPr>
          <p:spPr bwMode="auto">
            <a:xfrm>
              <a:off x="2903" y="1630"/>
              <a:ext cx="162" cy="17"/>
            </a:xfrm>
            <a:custGeom>
              <a:avLst/>
              <a:gdLst>
                <a:gd name="T0" fmla="*/ 0 w 162"/>
                <a:gd name="T1" fmla="*/ 11 h 17"/>
                <a:gd name="T2" fmla="*/ 4 w 162"/>
                <a:gd name="T3" fmla="*/ 11 h 17"/>
                <a:gd name="T4" fmla="*/ 11 w 162"/>
                <a:gd name="T5" fmla="*/ 10 h 17"/>
                <a:gd name="T6" fmla="*/ 18 w 162"/>
                <a:gd name="T7" fmla="*/ 9 h 17"/>
                <a:gd name="T8" fmla="*/ 26 w 162"/>
                <a:gd name="T9" fmla="*/ 7 h 17"/>
                <a:gd name="T10" fmla="*/ 36 w 162"/>
                <a:gd name="T11" fmla="*/ 6 h 17"/>
                <a:gd name="T12" fmla="*/ 46 w 162"/>
                <a:gd name="T13" fmla="*/ 4 h 17"/>
                <a:gd name="T14" fmla="*/ 57 w 162"/>
                <a:gd name="T15" fmla="*/ 3 h 17"/>
                <a:gd name="T16" fmla="*/ 69 w 162"/>
                <a:gd name="T17" fmla="*/ 1 h 17"/>
                <a:gd name="T18" fmla="*/ 81 w 162"/>
                <a:gd name="T19" fmla="*/ 0 h 17"/>
                <a:gd name="T20" fmla="*/ 93 w 162"/>
                <a:gd name="T21" fmla="*/ 0 h 17"/>
                <a:gd name="T22" fmla="*/ 106 w 162"/>
                <a:gd name="T23" fmla="*/ 0 h 17"/>
                <a:gd name="T24" fmla="*/ 118 w 162"/>
                <a:gd name="T25" fmla="*/ 1 h 17"/>
                <a:gd name="T26" fmla="*/ 129 w 162"/>
                <a:gd name="T27" fmla="*/ 3 h 17"/>
                <a:gd name="T28" fmla="*/ 141 w 162"/>
                <a:gd name="T29" fmla="*/ 6 h 17"/>
                <a:gd name="T30" fmla="*/ 152 w 162"/>
                <a:gd name="T31" fmla="*/ 10 h 17"/>
                <a:gd name="T32" fmla="*/ 162 w 162"/>
                <a:gd name="T33" fmla="*/ 15 h 17"/>
                <a:gd name="T34" fmla="*/ 143 w 162"/>
                <a:gd name="T35" fmla="*/ 12 h 17"/>
                <a:gd name="T36" fmla="*/ 126 w 162"/>
                <a:gd name="T37" fmla="*/ 10 h 17"/>
                <a:gd name="T38" fmla="*/ 111 w 162"/>
                <a:gd name="T39" fmla="*/ 9 h 17"/>
                <a:gd name="T40" fmla="*/ 98 w 162"/>
                <a:gd name="T41" fmla="*/ 9 h 17"/>
                <a:gd name="T42" fmla="*/ 85 w 162"/>
                <a:gd name="T43" fmla="*/ 10 h 17"/>
                <a:gd name="T44" fmla="*/ 75 w 162"/>
                <a:gd name="T45" fmla="*/ 10 h 17"/>
                <a:gd name="T46" fmla="*/ 65 w 162"/>
                <a:gd name="T47" fmla="*/ 11 h 17"/>
                <a:gd name="T48" fmla="*/ 56 w 162"/>
                <a:gd name="T49" fmla="*/ 12 h 17"/>
                <a:gd name="T50" fmla="*/ 48 w 162"/>
                <a:gd name="T51" fmla="*/ 14 h 17"/>
                <a:gd name="T52" fmla="*/ 41 w 162"/>
                <a:gd name="T53" fmla="*/ 15 h 17"/>
                <a:gd name="T54" fmla="*/ 34 w 162"/>
                <a:gd name="T55" fmla="*/ 16 h 17"/>
                <a:gd name="T56" fmla="*/ 27 w 162"/>
                <a:gd name="T57" fmla="*/ 17 h 17"/>
                <a:gd name="T58" fmla="*/ 20 w 162"/>
                <a:gd name="T59" fmla="*/ 17 h 17"/>
                <a:gd name="T60" fmla="*/ 13 w 162"/>
                <a:gd name="T61" fmla="*/ 15 h 17"/>
                <a:gd name="T62" fmla="*/ 7 w 162"/>
                <a:gd name="T63" fmla="*/ 14 h 17"/>
                <a:gd name="T64" fmla="*/ 0 w 162"/>
                <a:gd name="T65" fmla="*/ 1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7"/>
                <a:gd name="T101" fmla="*/ 162 w 162"/>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7">
                  <a:moveTo>
                    <a:pt x="0" y="11"/>
                  </a:moveTo>
                  <a:lnTo>
                    <a:pt x="4" y="11"/>
                  </a:lnTo>
                  <a:lnTo>
                    <a:pt x="11" y="10"/>
                  </a:lnTo>
                  <a:lnTo>
                    <a:pt x="18" y="9"/>
                  </a:lnTo>
                  <a:lnTo>
                    <a:pt x="26" y="7"/>
                  </a:lnTo>
                  <a:lnTo>
                    <a:pt x="36" y="6"/>
                  </a:lnTo>
                  <a:lnTo>
                    <a:pt x="46" y="4"/>
                  </a:lnTo>
                  <a:lnTo>
                    <a:pt x="57" y="3"/>
                  </a:lnTo>
                  <a:lnTo>
                    <a:pt x="69" y="1"/>
                  </a:lnTo>
                  <a:lnTo>
                    <a:pt x="81" y="0"/>
                  </a:lnTo>
                  <a:lnTo>
                    <a:pt x="93" y="0"/>
                  </a:lnTo>
                  <a:lnTo>
                    <a:pt x="106" y="0"/>
                  </a:lnTo>
                  <a:lnTo>
                    <a:pt x="118" y="1"/>
                  </a:lnTo>
                  <a:lnTo>
                    <a:pt x="129" y="3"/>
                  </a:lnTo>
                  <a:lnTo>
                    <a:pt x="141" y="6"/>
                  </a:lnTo>
                  <a:lnTo>
                    <a:pt x="152" y="10"/>
                  </a:lnTo>
                  <a:lnTo>
                    <a:pt x="162" y="15"/>
                  </a:lnTo>
                  <a:lnTo>
                    <a:pt x="143" y="12"/>
                  </a:lnTo>
                  <a:lnTo>
                    <a:pt x="126" y="10"/>
                  </a:lnTo>
                  <a:lnTo>
                    <a:pt x="111" y="9"/>
                  </a:lnTo>
                  <a:lnTo>
                    <a:pt x="98" y="9"/>
                  </a:lnTo>
                  <a:lnTo>
                    <a:pt x="85" y="10"/>
                  </a:lnTo>
                  <a:lnTo>
                    <a:pt x="75" y="10"/>
                  </a:lnTo>
                  <a:lnTo>
                    <a:pt x="65" y="11"/>
                  </a:lnTo>
                  <a:lnTo>
                    <a:pt x="56" y="12"/>
                  </a:lnTo>
                  <a:lnTo>
                    <a:pt x="48" y="14"/>
                  </a:lnTo>
                  <a:lnTo>
                    <a:pt x="41" y="15"/>
                  </a:lnTo>
                  <a:lnTo>
                    <a:pt x="34" y="16"/>
                  </a:lnTo>
                  <a:lnTo>
                    <a:pt x="27" y="17"/>
                  </a:lnTo>
                  <a:lnTo>
                    <a:pt x="20" y="17"/>
                  </a:lnTo>
                  <a:lnTo>
                    <a:pt x="13" y="15"/>
                  </a:lnTo>
                  <a:lnTo>
                    <a:pt x="7" y="14"/>
                  </a:lnTo>
                  <a:lnTo>
                    <a:pt x="0" y="11"/>
                  </a:lnTo>
                  <a:close/>
                </a:path>
              </a:pathLst>
            </a:custGeom>
            <a:solidFill>
              <a:srgbClr val="000000"/>
            </a:solidFill>
            <a:ln w="9525">
              <a:noFill/>
              <a:round/>
              <a:headEnd/>
              <a:tailEnd/>
            </a:ln>
          </p:spPr>
          <p:txBody>
            <a:bodyPr/>
            <a:lstStyle/>
            <a:p>
              <a:endParaRPr lang="pt-BR"/>
            </a:p>
          </p:txBody>
        </p:sp>
      </p:grpSp>
      <p:grpSp>
        <p:nvGrpSpPr>
          <p:cNvPr id="6" name="Group 202"/>
          <p:cNvGrpSpPr>
            <a:grpSpLocks/>
          </p:cNvGrpSpPr>
          <p:nvPr/>
        </p:nvGrpSpPr>
        <p:grpSpPr bwMode="auto">
          <a:xfrm rot="1717733">
            <a:off x="4119563" y="306388"/>
            <a:ext cx="644525" cy="762000"/>
            <a:chOff x="2474" y="1008"/>
            <a:chExt cx="591" cy="736"/>
          </a:xfrm>
        </p:grpSpPr>
        <p:sp>
          <p:nvSpPr>
            <p:cNvPr id="40068" name="Freeform 203"/>
            <p:cNvSpPr>
              <a:spLocks/>
            </p:cNvSpPr>
            <p:nvPr/>
          </p:nvSpPr>
          <p:spPr bwMode="auto">
            <a:xfrm>
              <a:off x="2474" y="1345"/>
              <a:ext cx="103" cy="183"/>
            </a:xfrm>
            <a:custGeom>
              <a:avLst/>
              <a:gdLst>
                <a:gd name="T0" fmla="*/ 74 w 103"/>
                <a:gd name="T1" fmla="*/ 0 h 183"/>
                <a:gd name="T2" fmla="*/ 69 w 103"/>
                <a:gd name="T3" fmla="*/ 0 h 183"/>
                <a:gd name="T4" fmla="*/ 64 w 103"/>
                <a:gd name="T5" fmla="*/ 3 h 183"/>
                <a:gd name="T6" fmla="*/ 59 w 103"/>
                <a:gd name="T7" fmla="*/ 8 h 183"/>
                <a:gd name="T8" fmla="*/ 55 w 103"/>
                <a:gd name="T9" fmla="*/ 14 h 183"/>
                <a:gd name="T10" fmla="*/ 53 w 103"/>
                <a:gd name="T11" fmla="*/ 20 h 183"/>
                <a:gd name="T12" fmla="*/ 52 w 103"/>
                <a:gd name="T13" fmla="*/ 26 h 183"/>
                <a:gd name="T14" fmla="*/ 52 w 103"/>
                <a:gd name="T15" fmla="*/ 31 h 183"/>
                <a:gd name="T16" fmla="*/ 55 w 103"/>
                <a:gd name="T17" fmla="*/ 35 h 183"/>
                <a:gd name="T18" fmla="*/ 49 w 103"/>
                <a:gd name="T19" fmla="*/ 34 h 183"/>
                <a:gd name="T20" fmla="*/ 48 w 103"/>
                <a:gd name="T21" fmla="*/ 42 h 183"/>
                <a:gd name="T22" fmla="*/ 45 w 103"/>
                <a:gd name="T23" fmla="*/ 55 h 183"/>
                <a:gd name="T24" fmla="*/ 41 w 103"/>
                <a:gd name="T25" fmla="*/ 72 h 183"/>
                <a:gd name="T26" fmla="*/ 35 w 103"/>
                <a:gd name="T27" fmla="*/ 91 h 183"/>
                <a:gd name="T28" fmla="*/ 29 w 103"/>
                <a:gd name="T29" fmla="*/ 112 h 183"/>
                <a:gd name="T30" fmla="*/ 21 w 103"/>
                <a:gd name="T31" fmla="*/ 132 h 183"/>
                <a:gd name="T32" fmla="*/ 11 w 103"/>
                <a:gd name="T33" fmla="*/ 150 h 183"/>
                <a:gd name="T34" fmla="*/ 0 w 103"/>
                <a:gd name="T35" fmla="*/ 166 h 183"/>
                <a:gd name="T36" fmla="*/ 20 w 103"/>
                <a:gd name="T37" fmla="*/ 160 h 183"/>
                <a:gd name="T38" fmla="*/ 30 w 103"/>
                <a:gd name="T39" fmla="*/ 183 h 183"/>
                <a:gd name="T40" fmla="*/ 49 w 103"/>
                <a:gd name="T41" fmla="*/ 170 h 183"/>
                <a:gd name="T42" fmla="*/ 66 w 103"/>
                <a:gd name="T43" fmla="*/ 180 h 183"/>
                <a:gd name="T44" fmla="*/ 78 w 103"/>
                <a:gd name="T45" fmla="*/ 167 h 183"/>
                <a:gd name="T46" fmla="*/ 94 w 103"/>
                <a:gd name="T47" fmla="*/ 171 h 183"/>
                <a:gd name="T48" fmla="*/ 97 w 103"/>
                <a:gd name="T49" fmla="*/ 158 h 183"/>
                <a:gd name="T50" fmla="*/ 100 w 103"/>
                <a:gd name="T51" fmla="*/ 142 h 183"/>
                <a:gd name="T52" fmla="*/ 102 w 103"/>
                <a:gd name="T53" fmla="*/ 123 h 183"/>
                <a:gd name="T54" fmla="*/ 103 w 103"/>
                <a:gd name="T55" fmla="*/ 104 h 183"/>
                <a:gd name="T56" fmla="*/ 101 w 103"/>
                <a:gd name="T57" fmla="*/ 84 h 183"/>
                <a:gd name="T58" fmla="*/ 98 w 103"/>
                <a:gd name="T59" fmla="*/ 65 h 183"/>
                <a:gd name="T60" fmla="*/ 92 w 103"/>
                <a:gd name="T61" fmla="*/ 49 h 183"/>
                <a:gd name="T62" fmla="*/ 83 w 103"/>
                <a:gd name="T63" fmla="*/ 35 h 183"/>
                <a:gd name="T64" fmla="*/ 86 w 103"/>
                <a:gd name="T65" fmla="*/ 28 h 183"/>
                <a:gd name="T66" fmla="*/ 88 w 103"/>
                <a:gd name="T67" fmla="*/ 22 h 183"/>
                <a:gd name="T68" fmla="*/ 89 w 103"/>
                <a:gd name="T69" fmla="*/ 16 h 183"/>
                <a:gd name="T70" fmla="*/ 88 w 103"/>
                <a:gd name="T71" fmla="*/ 11 h 183"/>
                <a:gd name="T72" fmla="*/ 86 w 103"/>
                <a:gd name="T73" fmla="*/ 7 h 183"/>
                <a:gd name="T74" fmla="*/ 83 w 103"/>
                <a:gd name="T75" fmla="*/ 4 h 183"/>
                <a:gd name="T76" fmla="*/ 79 w 103"/>
                <a:gd name="T77" fmla="*/ 1 h 183"/>
                <a:gd name="T78" fmla="*/ 74 w 103"/>
                <a:gd name="T79" fmla="*/ 0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83"/>
                <a:gd name="T122" fmla="*/ 103 w 103"/>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83">
                  <a:moveTo>
                    <a:pt x="74" y="0"/>
                  </a:moveTo>
                  <a:lnTo>
                    <a:pt x="69" y="0"/>
                  </a:lnTo>
                  <a:lnTo>
                    <a:pt x="64" y="3"/>
                  </a:lnTo>
                  <a:lnTo>
                    <a:pt x="59" y="8"/>
                  </a:lnTo>
                  <a:lnTo>
                    <a:pt x="55" y="14"/>
                  </a:lnTo>
                  <a:lnTo>
                    <a:pt x="53" y="20"/>
                  </a:lnTo>
                  <a:lnTo>
                    <a:pt x="52" y="26"/>
                  </a:lnTo>
                  <a:lnTo>
                    <a:pt x="52" y="31"/>
                  </a:lnTo>
                  <a:lnTo>
                    <a:pt x="55" y="35"/>
                  </a:lnTo>
                  <a:lnTo>
                    <a:pt x="49" y="34"/>
                  </a:lnTo>
                  <a:lnTo>
                    <a:pt x="48" y="42"/>
                  </a:lnTo>
                  <a:lnTo>
                    <a:pt x="45" y="55"/>
                  </a:lnTo>
                  <a:lnTo>
                    <a:pt x="41" y="72"/>
                  </a:lnTo>
                  <a:lnTo>
                    <a:pt x="35" y="91"/>
                  </a:lnTo>
                  <a:lnTo>
                    <a:pt x="29" y="112"/>
                  </a:lnTo>
                  <a:lnTo>
                    <a:pt x="21" y="132"/>
                  </a:lnTo>
                  <a:lnTo>
                    <a:pt x="11" y="150"/>
                  </a:lnTo>
                  <a:lnTo>
                    <a:pt x="0" y="166"/>
                  </a:lnTo>
                  <a:lnTo>
                    <a:pt x="20" y="160"/>
                  </a:lnTo>
                  <a:lnTo>
                    <a:pt x="30" y="183"/>
                  </a:lnTo>
                  <a:lnTo>
                    <a:pt x="49" y="170"/>
                  </a:lnTo>
                  <a:lnTo>
                    <a:pt x="66" y="180"/>
                  </a:lnTo>
                  <a:lnTo>
                    <a:pt x="78" y="167"/>
                  </a:lnTo>
                  <a:lnTo>
                    <a:pt x="94" y="171"/>
                  </a:lnTo>
                  <a:lnTo>
                    <a:pt x="97" y="158"/>
                  </a:lnTo>
                  <a:lnTo>
                    <a:pt x="100" y="142"/>
                  </a:lnTo>
                  <a:lnTo>
                    <a:pt x="102" y="123"/>
                  </a:lnTo>
                  <a:lnTo>
                    <a:pt x="103" y="104"/>
                  </a:lnTo>
                  <a:lnTo>
                    <a:pt x="101" y="84"/>
                  </a:lnTo>
                  <a:lnTo>
                    <a:pt x="98" y="65"/>
                  </a:lnTo>
                  <a:lnTo>
                    <a:pt x="92" y="49"/>
                  </a:lnTo>
                  <a:lnTo>
                    <a:pt x="83" y="35"/>
                  </a:lnTo>
                  <a:lnTo>
                    <a:pt x="86" y="28"/>
                  </a:lnTo>
                  <a:lnTo>
                    <a:pt x="88" y="22"/>
                  </a:lnTo>
                  <a:lnTo>
                    <a:pt x="89" y="16"/>
                  </a:lnTo>
                  <a:lnTo>
                    <a:pt x="88" y="11"/>
                  </a:lnTo>
                  <a:lnTo>
                    <a:pt x="86" y="7"/>
                  </a:lnTo>
                  <a:lnTo>
                    <a:pt x="83" y="4"/>
                  </a:lnTo>
                  <a:lnTo>
                    <a:pt x="79" y="1"/>
                  </a:lnTo>
                  <a:lnTo>
                    <a:pt x="74" y="0"/>
                  </a:lnTo>
                  <a:close/>
                </a:path>
              </a:pathLst>
            </a:custGeom>
            <a:solidFill>
              <a:srgbClr val="FFCE44"/>
            </a:solidFill>
            <a:ln w="9525">
              <a:noFill/>
              <a:round/>
              <a:headEnd/>
              <a:tailEnd/>
            </a:ln>
          </p:spPr>
          <p:txBody>
            <a:bodyPr/>
            <a:lstStyle/>
            <a:p>
              <a:endParaRPr lang="pt-BR"/>
            </a:p>
          </p:txBody>
        </p:sp>
        <p:sp>
          <p:nvSpPr>
            <p:cNvPr id="40069" name="Freeform 204"/>
            <p:cNvSpPr>
              <a:spLocks/>
            </p:cNvSpPr>
            <p:nvPr/>
          </p:nvSpPr>
          <p:spPr bwMode="auto">
            <a:xfrm>
              <a:off x="2664" y="1280"/>
              <a:ext cx="325" cy="446"/>
            </a:xfrm>
            <a:custGeom>
              <a:avLst/>
              <a:gdLst>
                <a:gd name="T0" fmla="*/ 29 w 325"/>
                <a:gd name="T1" fmla="*/ 104 h 446"/>
                <a:gd name="T2" fmla="*/ 13 w 325"/>
                <a:gd name="T3" fmla="*/ 111 h 446"/>
                <a:gd name="T4" fmla="*/ 1 w 325"/>
                <a:gd name="T5" fmla="*/ 129 h 446"/>
                <a:gd name="T6" fmla="*/ 4 w 325"/>
                <a:gd name="T7" fmla="*/ 161 h 446"/>
                <a:gd name="T8" fmla="*/ 47 w 325"/>
                <a:gd name="T9" fmla="*/ 218 h 446"/>
                <a:gd name="T10" fmla="*/ 55 w 325"/>
                <a:gd name="T11" fmla="*/ 276 h 446"/>
                <a:gd name="T12" fmla="*/ 59 w 325"/>
                <a:gd name="T13" fmla="*/ 343 h 446"/>
                <a:gd name="T14" fmla="*/ 54 w 325"/>
                <a:gd name="T15" fmla="*/ 365 h 446"/>
                <a:gd name="T16" fmla="*/ 52 w 325"/>
                <a:gd name="T17" fmla="*/ 379 h 446"/>
                <a:gd name="T18" fmla="*/ 66 w 325"/>
                <a:gd name="T19" fmla="*/ 400 h 446"/>
                <a:gd name="T20" fmla="*/ 81 w 325"/>
                <a:gd name="T21" fmla="*/ 418 h 446"/>
                <a:gd name="T22" fmla="*/ 99 w 325"/>
                <a:gd name="T23" fmla="*/ 432 h 446"/>
                <a:gd name="T24" fmla="*/ 118 w 325"/>
                <a:gd name="T25" fmla="*/ 441 h 446"/>
                <a:gd name="T26" fmla="*/ 141 w 325"/>
                <a:gd name="T27" fmla="*/ 445 h 446"/>
                <a:gd name="T28" fmla="*/ 166 w 325"/>
                <a:gd name="T29" fmla="*/ 445 h 446"/>
                <a:gd name="T30" fmla="*/ 195 w 325"/>
                <a:gd name="T31" fmla="*/ 440 h 446"/>
                <a:gd name="T32" fmla="*/ 227 w 325"/>
                <a:gd name="T33" fmla="*/ 430 h 446"/>
                <a:gd name="T34" fmla="*/ 221 w 325"/>
                <a:gd name="T35" fmla="*/ 415 h 446"/>
                <a:gd name="T36" fmla="*/ 213 w 325"/>
                <a:gd name="T37" fmla="*/ 396 h 446"/>
                <a:gd name="T38" fmla="*/ 210 w 325"/>
                <a:gd name="T39" fmla="*/ 373 h 446"/>
                <a:gd name="T40" fmla="*/ 217 w 325"/>
                <a:gd name="T41" fmla="*/ 345 h 446"/>
                <a:gd name="T42" fmla="*/ 237 w 325"/>
                <a:gd name="T43" fmla="*/ 339 h 446"/>
                <a:gd name="T44" fmla="*/ 254 w 325"/>
                <a:gd name="T45" fmla="*/ 333 h 446"/>
                <a:gd name="T46" fmla="*/ 267 w 325"/>
                <a:gd name="T47" fmla="*/ 325 h 446"/>
                <a:gd name="T48" fmla="*/ 277 w 325"/>
                <a:gd name="T49" fmla="*/ 315 h 446"/>
                <a:gd name="T50" fmla="*/ 292 w 325"/>
                <a:gd name="T51" fmla="*/ 262 h 446"/>
                <a:gd name="T52" fmla="*/ 311 w 325"/>
                <a:gd name="T53" fmla="*/ 188 h 446"/>
                <a:gd name="T54" fmla="*/ 323 w 325"/>
                <a:gd name="T55" fmla="*/ 114 h 446"/>
                <a:gd name="T56" fmla="*/ 322 w 325"/>
                <a:gd name="T57" fmla="*/ 60 h 446"/>
                <a:gd name="T58" fmla="*/ 315 w 325"/>
                <a:gd name="T59" fmla="*/ 43 h 446"/>
                <a:gd name="T60" fmla="*/ 306 w 325"/>
                <a:gd name="T61" fmla="*/ 28 h 446"/>
                <a:gd name="T62" fmla="*/ 295 w 325"/>
                <a:gd name="T63" fmla="*/ 16 h 446"/>
                <a:gd name="T64" fmla="*/ 281 w 325"/>
                <a:gd name="T65" fmla="*/ 7 h 446"/>
                <a:gd name="T66" fmla="*/ 264 w 325"/>
                <a:gd name="T67" fmla="*/ 1 h 446"/>
                <a:gd name="T68" fmla="*/ 243 w 325"/>
                <a:gd name="T69" fmla="*/ 0 h 446"/>
                <a:gd name="T70" fmla="*/ 218 w 325"/>
                <a:gd name="T71" fmla="*/ 1 h 446"/>
                <a:gd name="T72" fmla="*/ 188 w 325"/>
                <a:gd name="T73" fmla="*/ 6 h 446"/>
                <a:gd name="T74" fmla="*/ 157 w 325"/>
                <a:gd name="T75" fmla="*/ 13 h 446"/>
                <a:gd name="T76" fmla="*/ 127 w 325"/>
                <a:gd name="T77" fmla="*/ 20 h 446"/>
                <a:gd name="T78" fmla="*/ 100 w 325"/>
                <a:gd name="T79" fmla="*/ 28 h 446"/>
                <a:gd name="T80" fmla="*/ 77 w 325"/>
                <a:gd name="T81" fmla="*/ 38 h 446"/>
                <a:gd name="T82" fmla="*/ 58 w 325"/>
                <a:gd name="T83" fmla="*/ 50 h 446"/>
                <a:gd name="T84" fmla="*/ 44 w 325"/>
                <a:gd name="T85" fmla="*/ 65 h 446"/>
                <a:gd name="T86" fmla="*/ 36 w 325"/>
                <a:gd name="T87" fmla="*/ 82 h 446"/>
                <a:gd name="T88" fmla="*/ 35 w 325"/>
                <a:gd name="T89" fmla="*/ 105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46"/>
                <a:gd name="T137" fmla="*/ 325 w 32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46">
                  <a:moveTo>
                    <a:pt x="35" y="105"/>
                  </a:moveTo>
                  <a:lnTo>
                    <a:pt x="29" y="104"/>
                  </a:lnTo>
                  <a:lnTo>
                    <a:pt x="21" y="106"/>
                  </a:lnTo>
                  <a:lnTo>
                    <a:pt x="13" y="111"/>
                  </a:lnTo>
                  <a:lnTo>
                    <a:pt x="6" y="119"/>
                  </a:lnTo>
                  <a:lnTo>
                    <a:pt x="1" y="129"/>
                  </a:lnTo>
                  <a:lnTo>
                    <a:pt x="0" y="144"/>
                  </a:lnTo>
                  <a:lnTo>
                    <a:pt x="4" y="161"/>
                  </a:lnTo>
                  <a:lnTo>
                    <a:pt x="14" y="182"/>
                  </a:lnTo>
                  <a:lnTo>
                    <a:pt x="47" y="218"/>
                  </a:lnTo>
                  <a:lnTo>
                    <a:pt x="49" y="236"/>
                  </a:lnTo>
                  <a:lnTo>
                    <a:pt x="55" y="276"/>
                  </a:lnTo>
                  <a:lnTo>
                    <a:pt x="59" y="318"/>
                  </a:lnTo>
                  <a:lnTo>
                    <a:pt x="59" y="343"/>
                  </a:lnTo>
                  <a:lnTo>
                    <a:pt x="57" y="354"/>
                  </a:lnTo>
                  <a:lnTo>
                    <a:pt x="54" y="365"/>
                  </a:lnTo>
                  <a:lnTo>
                    <a:pt x="53" y="375"/>
                  </a:lnTo>
                  <a:lnTo>
                    <a:pt x="52" y="379"/>
                  </a:lnTo>
                  <a:lnTo>
                    <a:pt x="59" y="390"/>
                  </a:lnTo>
                  <a:lnTo>
                    <a:pt x="66" y="400"/>
                  </a:lnTo>
                  <a:lnTo>
                    <a:pt x="73" y="410"/>
                  </a:lnTo>
                  <a:lnTo>
                    <a:pt x="81" y="418"/>
                  </a:lnTo>
                  <a:lnTo>
                    <a:pt x="90" y="426"/>
                  </a:lnTo>
                  <a:lnTo>
                    <a:pt x="99" y="432"/>
                  </a:lnTo>
                  <a:lnTo>
                    <a:pt x="108" y="437"/>
                  </a:lnTo>
                  <a:lnTo>
                    <a:pt x="118" y="441"/>
                  </a:lnTo>
                  <a:lnTo>
                    <a:pt x="129" y="444"/>
                  </a:lnTo>
                  <a:lnTo>
                    <a:pt x="141" y="445"/>
                  </a:lnTo>
                  <a:lnTo>
                    <a:pt x="153" y="446"/>
                  </a:lnTo>
                  <a:lnTo>
                    <a:pt x="166" y="445"/>
                  </a:lnTo>
                  <a:lnTo>
                    <a:pt x="180" y="444"/>
                  </a:lnTo>
                  <a:lnTo>
                    <a:pt x="195" y="440"/>
                  </a:lnTo>
                  <a:lnTo>
                    <a:pt x="210" y="436"/>
                  </a:lnTo>
                  <a:lnTo>
                    <a:pt x="227" y="430"/>
                  </a:lnTo>
                  <a:lnTo>
                    <a:pt x="225" y="423"/>
                  </a:lnTo>
                  <a:lnTo>
                    <a:pt x="221" y="415"/>
                  </a:lnTo>
                  <a:lnTo>
                    <a:pt x="217" y="406"/>
                  </a:lnTo>
                  <a:lnTo>
                    <a:pt x="213" y="396"/>
                  </a:lnTo>
                  <a:lnTo>
                    <a:pt x="210" y="385"/>
                  </a:lnTo>
                  <a:lnTo>
                    <a:pt x="210" y="373"/>
                  </a:lnTo>
                  <a:lnTo>
                    <a:pt x="212" y="360"/>
                  </a:lnTo>
                  <a:lnTo>
                    <a:pt x="217" y="345"/>
                  </a:lnTo>
                  <a:lnTo>
                    <a:pt x="227" y="342"/>
                  </a:lnTo>
                  <a:lnTo>
                    <a:pt x="237" y="339"/>
                  </a:lnTo>
                  <a:lnTo>
                    <a:pt x="246" y="337"/>
                  </a:lnTo>
                  <a:lnTo>
                    <a:pt x="254" y="333"/>
                  </a:lnTo>
                  <a:lnTo>
                    <a:pt x="261" y="329"/>
                  </a:lnTo>
                  <a:lnTo>
                    <a:pt x="267" y="325"/>
                  </a:lnTo>
                  <a:lnTo>
                    <a:pt x="273" y="320"/>
                  </a:lnTo>
                  <a:lnTo>
                    <a:pt x="277" y="315"/>
                  </a:lnTo>
                  <a:lnTo>
                    <a:pt x="284" y="293"/>
                  </a:lnTo>
                  <a:lnTo>
                    <a:pt x="292" y="262"/>
                  </a:lnTo>
                  <a:lnTo>
                    <a:pt x="301" y="227"/>
                  </a:lnTo>
                  <a:lnTo>
                    <a:pt x="311" y="188"/>
                  </a:lnTo>
                  <a:lnTo>
                    <a:pt x="318" y="150"/>
                  </a:lnTo>
                  <a:lnTo>
                    <a:pt x="323" y="114"/>
                  </a:lnTo>
                  <a:lnTo>
                    <a:pt x="325" y="83"/>
                  </a:lnTo>
                  <a:lnTo>
                    <a:pt x="322" y="60"/>
                  </a:lnTo>
                  <a:lnTo>
                    <a:pt x="318" y="51"/>
                  </a:lnTo>
                  <a:lnTo>
                    <a:pt x="315" y="43"/>
                  </a:lnTo>
                  <a:lnTo>
                    <a:pt x="311" y="35"/>
                  </a:lnTo>
                  <a:lnTo>
                    <a:pt x="306" y="28"/>
                  </a:lnTo>
                  <a:lnTo>
                    <a:pt x="301" y="21"/>
                  </a:lnTo>
                  <a:lnTo>
                    <a:pt x="295" y="16"/>
                  </a:lnTo>
                  <a:lnTo>
                    <a:pt x="289" y="11"/>
                  </a:lnTo>
                  <a:lnTo>
                    <a:pt x="281" y="7"/>
                  </a:lnTo>
                  <a:lnTo>
                    <a:pt x="273" y="4"/>
                  </a:lnTo>
                  <a:lnTo>
                    <a:pt x="264" y="1"/>
                  </a:lnTo>
                  <a:lnTo>
                    <a:pt x="254" y="0"/>
                  </a:lnTo>
                  <a:lnTo>
                    <a:pt x="243" y="0"/>
                  </a:lnTo>
                  <a:lnTo>
                    <a:pt x="231" y="0"/>
                  </a:lnTo>
                  <a:lnTo>
                    <a:pt x="218" y="1"/>
                  </a:lnTo>
                  <a:lnTo>
                    <a:pt x="204" y="3"/>
                  </a:lnTo>
                  <a:lnTo>
                    <a:pt x="188" y="6"/>
                  </a:lnTo>
                  <a:lnTo>
                    <a:pt x="172" y="9"/>
                  </a:lnTo>
                  <a:lnTo>
                    <a:pt x="157" y="13"/>
                  </a:lnTo>
                  <a:lnTo>
                    <a:pt x="142" y="17"/>
                  </a:lnTo>
                  <a:lnTo>
                    <a:pt x="127" y="20"/>
                  </a:lnTo>
                  <a:lnTo>
                    <a:pt x="113" y="24"/>
                  </a:lnTo>
                  <a:lnTo>
                    <a:pt x="100" y="28"/>
                  </a:lnTo>
                  <a:lnTo>
                    <a:pt x="88" y="33"/>
                  </a:lnTo>
                  <a:lnTo>
                    <a:pt x="77" y="38"/>
                  </a:lnTo>
                  <a:lnTo>
                    <a:pt x="66" y="44"/>
                  </a:lnTo>
                  <a:lnTo>
                    <a:pt x="58" y="50"/>
                  </a:lnTo>
                  <a:lnTo>
                    <a:pt x="50" y="57"/>
                  </a:lnTo>
                  <a:lnTo>
                    <a:pt x="44" y="65"/>
                  </a:lnTo>
                  <a:lnTo>
                    <a:pt x="39" y="73"/>
                  </a:lnTo>
                  <a:lnTo>
                    <a:pt x="36" y="82"/>
                  </a:lnTo>
                  <a:lnTo>
                    <a:pt x="35" y="93"/>
                  </a:lnTo>
                  <a:lnTo>
                    <a:pt x="35" y="105"/>
                  </a:lnTo>
                  <a:close/>
                </a:path>
              </a:pathLst>
            </a:custGeom>
            <a:solidFill>
              <a:srgbClr val="E5B59E"/>
            </a:solidFill>
            <a:ln w="9525">
              <a:noFill/>
              <a:round/>
              <a:headEnd/>
              <a:tailEnd/>
            </a:ln>
          </p:spPr>
          <p:txBody>
            <a:bodyPr/>
            <a:lstStyle/>
            <a:p>
              <a:endParaRPr lang="pt-BR"/>
            </a:p>
          </p:txBody>
        </p:sp>
        <p:sp>
          <p:nvSpPr>
            <p:cNvPr id="40070" name="Freeform 205"/>
            <p:cNvSpPr>
              <a:spLocks/>
            </p:cNvSpPr>
            <p:nvPr/>
          </p:nvSpPr>
          <p:spPr bwMode="auto">
            <a:xfrm>
              <a:off x="2593" y="1187"/>
              <a:ext cx="466" cy="449"/>
            </a:xfrm>
            <a:custGeom>
              <a:avLst/>
              <a:gdLst>
                <a:gd name="T0" fmla="*/ 47 w 466"/>
                <a:gd name="T1" fmla="*/ 117 h 449"/>
                <a:gd name="T2" fmla="*/ 33 w 466"/>
                <a:gd name="T3" fmla="*/ 148 h 449"/>
                <a:gd name="T4" fmla="*/ 23 w 466"/>
                <a:gd name="T5" fmla="*/ 189 h 449"/>
                <a:gd name="T6" fmla="*/ 20 w 466"/>
                <a:gd name="T7" fmla="*/ 235 h 449"/>
                <a:gd name="T8" fmla="*/ 26 w 466"/>
                <a:gd name="T9" fmla="*/ 279 h 449"/>
                <a:gd name="T10" fmla="*/ 24 w 466"/>
                <a:gd name="T11" fmla="*/ 330 h 449"/>
                <a:gd name="T12" fmla="*/ 17 w 466"/>
                <a:gd name="T13" fmla="*/ 381 h 449"/>
                <a:gd name="T14" fmla="*/ 5 w 466"/>
                <a:gd name="T15" fmla="*/ 423 h 449"/>
                <a:gd name="T16" fmla="*/ 28 w 466"/>
                <a:gd name="T17" fmla="*/ 432 h 449"/>
                <a:gd name="T18" fmla="*/ 91 w 466"/>
                <a:gd name="T19" fmla="*/ 436 h 449"/>
                <a:gd name="T20" fmla="*/ 147 w 466"/>
                <a:gd name="T21" fmla="*/ 433 h 449"/>
                <a:gd name="T22" fmla="*/ 192 w 466"/>
                <a:gd name="T23" fmla="*/ 431 h 449"/>
                <a:gd name="T24" fmla="*/ 170 w 466"/>
                <a:gd name="T25" fmla="*/ 401 h 449"/>
                <a:gd name="T26" fmla="*/ 145 w 466"/>
                <a:gd name="T27" fmla="*/ 363 h 449"/>
                <a:gd name="T28" fmla="*/ 126 w 466"/>
                <a:gd name="T29" fmla="*/ 325 h 449"/>
                <a:gd name="T30" fmla="*/ 114 w 466"/>
                <a:gd name="T31" fmla="*/ 302 h 449"/>
                <a:gd name="T32" fmla="*/ 95 w 466"/>
                <a:gd name="T33" fmla="*/ 288 h 449"/>
                <a:gd name="T34" fmla="*/ 76 w 466"/>
                <a:gd name="T35" fmla="*/ 269 h 449"/>
                <a:gd name="T36" fmla="*/ 63 w 466"/>
                <a:gd name="T37" fmla="*/ 243 h 449"/>
                <a:gd name="T38" fmla="*/ 62 w 466"/>
                <a:gd name="T39" fmla="*/ 217 h 449"/>
                <a:gd name="T40" fmla="*/ 68 w 466"/>
                <a:gd name="T41" fmla="*/ 201 h 449"/>
                <a:gd name="T42" fmla="*/ 80 w 466"/>
                <a:gd name="T43" fmla="*/ 193 h 449"/>
                <a:gd name="T44" fmla="*/ 96 w 466"/>
                <a:gd name="T45" fmla="*/ 194 h 449"/>
                <a:gd name="T46" fmla="*/ 119 w 466"/>
                <a:gd name="T47" fmla="*/ 178 h 449"/>
                <a:gd name="T48" fmla="*/ 188 w 466"/>
                <a:gd name="T49" fmla="*/ 166 h 449"/>
                <a:gd name="T50" fmla="*/ 235 w 466"/>
                <a:gd name="T51" fmla="*/ 162 h 449"/>
                <a:gd name="T52" fmla="*/ 297 w 466"/>
                <a:gd name="T53" fmla="*/ 154 h 449"/>
                <a:gd name="T54" fmla="*/ 348 w 466"/>
                <a:gd name="T55" fmla="*/ 153 h 449"/>
                <a:gd name="T56" fmla="*/ 397 w 466"/>
                <a:gd name="T57" fmla="*/ 166 h 449"/>
                <a:gd name="T58" fmla="*/ 398 w 466"/>
                <a:gd name="T59" fmla="*/ 204 h 449"/>
                <a:gd name="T60" fmla="*/ 395 w 466"/>
                <a:gd name="T61" fmla="*/ 277 h 449"/>
                <a:gd name="T62" fmla="*/ 379 w 466"/>
                <a:gd name="T63" fmla="*/ 358 h 449"/>
                <a:gd name="T64" fmla="*/ 343 w 466"/>
                <a:gd name="T65" fmla="*/ 417 h 449"/>
                <a:gd name="T66" fmla="*/ 421 w 466"/>
                <a:gd name="T67" fmla="*/ 421 h 449"/>
                <a:gd name="T68" fmla="*/ 458 w 466"/>
                <a:gd name="T69" fmla="*/ 413 h 449"/>
                <a:gd name="T70" fmla="*/ 443 w 466"/>
                <a:gd name="T71" fmla="*/ 356 h 449"/>
                <a:gd name="T72" fmla="*/ 431 w 466"/>
                <a:gd name="T73" fmla="*/ 290 h 449"/>
                <a:gd name="T74" fmla="*/ 428 w 466"/>
                <a:gd name="T75" fmla="*/ 225 h 449"/>
                <a:gd name="T76" fmla="*/ 438 w 466"/>
                <a:gd name="T77" fmla="*/ 174 h 449"/>
                <a:gd name="T78" fmla="*/ 440 w 466"/>
                <a:gd name="T79" fmla="*/ 134 h 449"/>
                <a:gd name="T80" fmla="*/ 435 w 466"/>
                <a:gd name="T81" fmla="*/ 102 h 449"/>
                <a:gd name="T82" fmla="*/ 425 w 466"/>
                <a:gd name="T83" fmla="*/ 78 h 449"/>
                <a:gd name="T84" fmla="*/ 416 w 466"/>
                <a:gd name="T85" fmla="*/ 63 h 449"/>
                <a:gd name="T86" fmla="*/ 409 w 466"/>
                <a:gd name="T87" fmla="*/ 51 h 449"/>
                <a:gd name="T88" fmla="*/ 399 w 466"/>
                <a:gd name="T89" fmla="*/ 38 h 449"/>
                <a:gd name="T90" fmla="*/ 385 w 466"/>
                <a:gd name="T91" fmla="*/ 24 h 449"/>
                <a:gd name="T92" fmla="*/ 364 w 466"/>
                <a:gd name="T93" fmla="*/ 12 h 449"/>
                <a:gd name="T94" fmla="*/ 337 w 466"/>
                <a:gd name="T95" fmla="*/ 3 h 449"/>
                <a:gd name="T96" fmla="*/ 300 w 466"/>
                <a:gd name="T97" fmla="*/ 0 h 449"/>
                <a:gd name="T98" fmla="*/ 252 w 466"/>
                <a:gd name="T99" fmla="*/ 3 h 449"/>
                <a:gd name="T100" fmla="*/ 211 w 466"/>
                <a:gd name="T101" fmla="*/ 10 h 449"/>
                <a:gd name="T102" fmla="*/ 187 w 466"/>
                <a:gd name="T103" fmla="*/ 15 h 449"/>
                <a:gd name="T104" fmla="*/ 164 w 466"/>
                <a:gd name="T105" fmla="*/ 23 h 449"/>
                <a:gd name="T106" fmla="*/ 144 w 466"/>
                <a:gd name="T107" fmla="*/ 33 h 449"/>
                <a:gd name="T108" fmla="*/ 124 w 466"/>
                <a:gd name="T109" fmla="*/ 45 h 449"/>
                <a:gd name="T110" fmla="*/ 104 w 466"/>
                <a:gd name="T111" fmla="*/ 60 h 449"/>
                <a:gd name="T112" fmla="*/ 84 w 466"/>
                <a:gd name="T113" fmla="*/ 76 h 449"/>
                <a:gd name="T114" fmla="*/ 64 w 466"/>
                <a:gd name="T115" fmla="*/ 97 h 4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449"/>
                <a:gd name="T176" fmla="*/ 466 w 466"/>
                <a:gd name="T177" fmla="*/ 449 h 4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449">
                  <a:moveTo>
                    <a:pt x="54" y="108"/>
                  </a:moveTo>
                  <a:lnTo>
                    <a:pt x="47" y="117"/>
                  </a:lnTo>
                  <a:lnTo>
                    <a:pt x="39" y="131"/>
                  </a:lnTo>
                  <a:lnTo>
                    <a:pt x="33" y="148"/>
                  </a:lnTo>
                  <a:lnTo>
                    <a:pt x="27" y="167"/>
                  </a:lnTo>
                  <a:lnTo>
                    <a:pt x="23" y="189"/>
                  </a:lnTo>
                  <a:lnTo>
                    <a:pt x="20" y="212"/>
                  </a:lnTo>
                  <a:lnTo>
                    <a:pt x="20" y="235"/>
                  </a:lnTo>
                  <a:lnTo>
                    <a:pt x="23" y="257"/>
                  </a:lnTo>
                  <a:lnTo>
                    <a:pt x="26" y="279"/>
                  </a:lnTo>
                  <a:lnTo>
                    <a:pt x="26" y="305"/>
                  </a:lnTo>
                  <a:lnTo>
                    <a:pt x="24" y="330"/>
                  </a:lnTo>
                  <a:lnTo>
                    <a:pt x="22" y="356"/>
                  </a:lnTo>
                  <a:lnTo>
                    <a:pt x="17" y="381"/>
                  </a:lnTo>
                  <a:lnTo>
                    <a:pt x="11" y="404"/>
                  </a:lnTo>
                  <a:lnTo>
                    <a:pt x="5" y="423"/>
                  </a:lnTo>
                  <a:lnTo>
                    <a:pt x="0" y="437"/>
                  </a:lnTo>
                  <a:lnTo>
                    <a:pt x="28" y="432"/>
                  </a:lnTo>
                  <a:lnTo>
                    <a:pt x="70" y="449"/>
                  </a:lnTo>
                  <a:lnTo>
                    <a:pt x="91" y="436"/>
                  </a:lnTo>
                  <a:lnTo>
                    <a:pt x="126" y="449"/>
                  </a:lnTo>
                  <a:lnTo>
                    <a:pt x="147" y="433"/>
                  </a:lnTo>
                  <a:lnTo>
                    <a:pt x="201" y="441"/>
                  </a:lnTo>
                  <a:lnTo>
                    <a:pt x="192" y="431"/>
                  </a:lnTo>
                  <a:lnTo>
                    <a:pt x="181" y="417"/>
                  </a:lnTo>
                  <a:lnTo>
                    <a:pt x="170" y="401"/>
                  </a:lnTo>
                  <a:lnTo>
                    <a:pt x="157" y="382"/>
                  </a:lnTo>
                  <a:lnTo>
                    <a:pt x="145" y="363"/>
                  </a:lnTo>
                  <a:lnTo>
                    <a:pt x="134" y="344"/>
                  </a:lnTo>
                  <a:lnTo>
                    <a:pt x="126" y="325"/>
                  </a:lnTo>
                  <a:lnTo>
                    <a:pt x="121" y="308"/>
                  </a:lnTo>
                  <a:lnTo>
                    <a:pt x="114" y="302"/>
                  </a:lnTo>
                  <a:lnTo>
                    <a:pt x="105" y="296"/>
                  </a:lnTo>
                  <a:lnTo>
                    <a:pt x="95" y="288"/>
                  </a:lnTo>
                  <a:lnTo>
                    <a:pt x="85" y="280"/>
                  </a:lnTo>
                  <a:lnTo>
                    <a:pt x="76" y="269"/>
                  </a:lnTo>
                  <a:lnTo>
                    <a:pt x="68" y="257"/>
                  </a:lnTo>
                  <a:lnTo>
                    <a:pt x="63" y="243"/>
                  </a:lnTo>
                  <a:lnTo>
                    <a:pt x="61" y="227"/>
                  </a:lnTo>
                  <a:lnTo>
                    <a:pt x="62" y="217"/>
                  </a:lnTo>
                  <a:lnTo>
                    <a:pt x="65" y="208"/>
                  </a:lnTo>
                  <a:lnTo>
                    <a:pt x="68" y="201"/>
                  </a:lnTo>
                  <a:lnTo>
                    <a:pt x="73" y="196"/>
                  </a:lnTo>
                  <a:lnTo>
                    <a:pt x="80" y="193"/>
                  </a:lnTo>
                  <a:lnTo>
                    <a:pt x="88" y="192"/>
                  </a:lnTo>
                  <a:lnTo>
                    <a:pt x="96" y="194"/>
                  </a:lnTo>
                  <a:lnTo>
                    <a:pt x="106" y="198"/>
                  </a:lnTo>
                  <a:lnTo>
                    <a:pt x="119" y="178"/>
                  </a:lnTo>
                  <a:lnTo>
                    <a:pt x="155" y="160"/>
                  </a:lnTo>
                  <a:lnTo>
                    <a:pt x="188" y="166"/>
                  </a:lnTo>
                  <a:lnTo>
                    <a:pt x="212" y="136"/>
                  </a:lnTo>
                  <a:lnTo>
                    <a:pt x="235" y="162"/>
                  </a:lnTo>
                  <a:lnTo>
                    <a:pt x="270" y="137"/>
                  </a:lnTo>
                  <a:lnTo>
                    <a:pt x="297" y="154"/>
                  </a:lnTo>
                  <a:lnTo>
                    <a:pt x="323" y="132"/>
                  </a:lnTo>
                  <a:lnTo>
                    <a:pt x="348" y="153"/>
                  </a:lnTo>
                  <a:lnTo>
                    <a:pt x="375" y="133"/>
                  </a:lnTo>
                  <a:lnTo>
                    <a:pt x="397" y="166"/>
                  </a:lnTo>
                  <a:lnTo>
                    <a:pt x="398" y="179"/>
                  </a:lnTo>
                  <a:lnTo>
                    <a:pt x="398" y="204"/>
                  </a:lnTo>
                  <a:lnTo>
                    <a:pt x="398" y="238"/>
                  </a:lnTo>
                  <a:lnTo>
                    <a:pt x="395" y="277"/>
                  </a:lnTo>
                  <a:lnTo>
                    <a:pt x="389" y="318"/>
                  </a:lnTo>
                  <a:lnTo>
                    <a:pt x="379" y="358"/>
                  </a:lnTo>
                  <a:lnTo>
                    <a:pt x="364" y="392"/>
                  </a:lnTo>
                  <a:lnTo>
                    <a:pt x="343" y="417"/>
                  </a:lnTo>
                  <a:lnTo>
                    <a:pt x="403" y="433"/>
                  </a:lnTo>
                  <a:lnTo>
                    <a:pt x="421" y="421"/>
                  </a:lnTo>
                  <a:lnTo>
                    <a:pt x="466" y="433"/>
                  </a:lnTo>
                  <a:lnTo>
                    <a:pt x="458" y="413"/>
                  </a:lnTo>
                  <a:lnTo>
                    <a:pt x="450" y="387"/>
                  </a:lnTo>
                  <a:lnTo>
                    <a:pt x="443" y="356"/>
                  </a:lnTo>
                  <a:lnTo>
                    <a:pt x="436" y="324"/>
                  </a:lnTo>
                  <a:lnTo>
                    <a:pt x="431" y="290"/>
                  </a:lnTo>
                  <a:lnTo>
                    <a:pt x="428" y="256"/>
                  </a:lnTo>
                  <a:lnTo>
                    <a:pt x="428" y="225"/>
                  </a:lnTo>
                  <a:lnTo>
                    <a:pt x="432" y="198"/>
                  </a:lnTo>
                  <a:lnTo>
                    <a:pt x="438" y="174"/>
                  </a:lnTo>
                  <a:lnTo>
                    <a:pt x="440" y="153"/>
                  </a:lnTo>
                  <a:lnTo>
                    <a:pt x="440" y="134"/>
                  </a:lnTo>
                  <a:lnTo>
                    <a:pt x="439" y="117"/>
                  </a:lnTo>
                  <a:lnTo>
                    <a:pt x="435" y="102"/>
                  </a:lnTo>
                  <a:lnTo>
                    <a:pt x="431" y="90"/>
                  </a:lnTo>
                  <a:lnTo>
                    <a:pt x="425" y="78"/>
                  </a:lnTo>
                  <a:lnTo>
                    <a:pt x="420" y="68"/>
                  </a:lnTo>
                  <a:lnTo>
                    <a:pt x="416" y="63"/>
                  </a:lnTo>
                  <a:lnTo>
                    <a:pt x="413" y="57"/>
                  </a:lnTo>
                  <a:lnTo>
                    <a:pt x="409" y="51"/>
                  </a:lnTo>
                  <a:lnTo>
                    <a:pt x="405" y="45"/>
                  </a:lnTo>
                  <a:lnTo>
                    <a:pt x="399" y="38"/>
                  </a:lnTo>
                  <a:lnTo>
                    <a:pt x="393" y="31"/>
                  </a:lnTo>
                  <a:lnTo>
                    <a:pt x="385" y="24"/>
                  </a:lnTo>
                  <a:lnTo>
                    <a:pt x="375" y="18"/>
                  </a:lnTo>
                  <a:lnTo>
                    <a:pt x="364" y="12"/>
                  </a:lnTo>
                  <a:lnTo>
                    <a:pt x="352" y="7"/>
                  </a:lnTo>
                  <a:lnTo>
                    <a:pt x="337" y="3"/>
                  </a:lnTo>
                  <a:lnTo>
                    <a:pt x="319" y="1"/>
                  </a:lnTo>
                  <a:lnTo>
                    <a:pt x="300" y="0"/>
                  </a:lnTo>
                  <a:lnTo>
                    <a:pt x="277" y="0"/>
                  </a:lnTo>
                  <a:lnTo>
                    <a:pt x="252" y="3"/>
                  </a:lnTo>
                  <a:lnTo>
                    <a:pt x="224" y="7"/>
                  </a:lnTo>
                  <a:lnTo>
                    <a:pt x="211" y="10"/>
                  </a:lnTo>
                  <a:lnTo>
                    <a:pt x="198" y="12"/>
                  </a:lnTo>
                  <a:lnTo>
                    <a:pt x="187" y="15"/>
                  </a:lnTo>
                  <a:lnTo>
                    <a:pt x="175" y="19"/>
                  </a:lnTo>
                  <a:lnTo>
                    <a:pt x="164" y="23"/>
                  </a:lnTo>
                  <a:lnTo>
                    <a:pt x="154" y="28"/>
                  </a:lnTo>
                  <a:lnTo>
                    <a:pt x="144" y="33"/>
                  </a:lnTo>
                  <a:lnTo>
                    <a:pt x="133" y="39"/>
                  </a:lnTo>
                  <a:lnTo>
                    <a:pt x="124" y="45"/>
                  </a:lnTo>
                  <a:lnTo>
                    <a:pt x="114" y="52"/>
                  </a:lnTo>
                  <a:lnTo>
                    <a:pt x="104" y="60"/>
                  </a:lnTo>
                  <a:lnTo>
                    <a:pt x="94" y="68"/>
                  </a:lnTo>
                  <a:lnTo>
                    <a:pt x="84" y="76"/>
                  </a:lnTo>
                  <a:lnTo>
                    <a:pt x="75" y="86"/>
                  </a:lnTo>
                  <a:lnTo>
                    <a:pt x="64" y="97"/>
                  </a:lnTo>
                  <a:lnTo>
                    <a:pt x="54" y="108"/>
                  </a:lnTo>
                  <a:close/>
                </a:path>
              </a:pathLst>
            </a:custGeom>
            <a:solidFill>
              <a:srgbClr val="512B19"/>
            </a:solidFill>
            <a:ln w="9525">
              <a:noFill/>
              <a:round/>
              <a:headEnd/>
              <a:tailEnd/>
            </a:ln>
          </p:spPr>
          <p:txBody>
            <a:bodyPr/>
            <a:lstStyle/>
            <a:p>
              <a:endParaRPr lang="pt-BR"/>
            </a:p>
          </p:txBody>
        </p:sp>
        <p:sp>
          <p:nvSpPr>
            <p:cNvPr id="40071" name="Freeform 206"/>
            <p:cNvSpPr>
              <a:spLocks/>
            </p:cNvSpPr>
            <p:nvPr/>
          </p:nvSpPr>
          <p:spPr bwMode="auto">
            <a:xfrm>
              <a:off x="2497" y="1016"/>
              <a:ext cx="555" cy="284"/>
            </a:xfrm>
            <a:custGeom>
              <a:avLst/>
              <a:gdLst>
                <a:gd name="T0" fmla="*/ 201 w 555"/>
                <a:gd name="T1" fmla="*/ 6 h 284"/>
                <a:gd name="T2" fmla="*/ 184 w 555"/>
                <a:gd name="T3" fmla="*/ 27 h 284"/>
                <a:gd name="T4" fmla="*/ 158 w 555"/>
                <a:gd name="T5" fmla="*/ 58 h 284"/>
                <a:gd name="T6" fmla="*/ 126 w 555"/>
                <a:gd name="T7" fmla="*/ 96 h 284"/>
                <a:gd name="T8" fmla="*/ 92 w 555"/>
                <a:gd name="T9" fmla="*/ 138 h 284"/>
                <a:gd name="T10" fmla="*/ 58 w 555"/>
                <a:gd name="T11" fmla="*/ 178 h 284"/>
                <a:gd name="T12" fmla="*/ 29 w 555"/>
                <a:gd name="T13" fmla="*/ 214 h 284"/>
                <a:gd name="T14" fmla="*/ 7 w 555"/>
                <a:gd name="T15" fmla="*/ 242 h 284"/>
                <a:gd name="T16" fmla="*/ 3 w 555"/>
                <a:gd name="T17" fmla="*/ 253 h 284"/>
                <a:gd name="T18" fmla="*/ 10 w 555"/>
                <a:gd name="T19" fmla="*/ 257 h 284"/>
                <a:gd name="T20" fmla="*/ 19 w 555"/>
                <a:gd name="T21" fmla="*/ 262 h 284"/>
                <a:gd name="T22" fmla="*/ 31 w 555"/>
                <a:gd name="T23" fmla="*/ 266 h 284"/>
                <a:gd name="T24" fmla="*/ 45 w 555"/>
                <a:gd name="T25" fmla="*/ 271 h 284"/>
                <a:gd name="T26" fmla="*/ 62 w 555"/>
                <a:gd name="T27" fmla="*/ 275 h 284"/>
                <a:gd name="T28" fmla="*/ 82 w 555"/>
                <a:gd name="T29" fmla="*/ 279 h 284"/>
                <a:gd name="T30" fmla="*/ 104 w 555"/>
                <a:gd name="T31" fmla="*/ 283 h 284"/>
                <a:gd name="T32" fmla="*/ 118 w 555"/>
                <a:gd name="T33" fmla="*/ 284 h 284"/>
                <a:gd name="T34" fmla="*/ 121 w 555"/>
                <a:gd name="T35" fmla="*/ 282 h 284"/>
                <a:gd name="T36" fmla="*/ 129 w 555"/>
                <a:gd name="T37" fmla="*/ 279 h 284"/>
                <a:gd name="T38" fmla="*/ 142 w 555"/>
                <a:gd name="T39" fmla="*/ 278 h 284"/>
                <a:gd name="T40" fmla="*/ 158 w 555"/>
                <a:gd name="T41" fmla="*/ 270 h 284"/>
                <a:gd name="T42" fmla="*/ 180 w 555"/>
                <a:gd name="T43" fmla="*/ 247 h 284"/>
                <a:gd name="T44" fmla="*/ 207 w 555"/>
                <a:gd name="T45" fmla="*/ 221 h 284"/>
                <a:gd name="T46" fmla="*/ 240 w 555"/>
                <a:gd name="T47" fmla="*/ 196 h 284"/>
                <a:gd name="T48" fmla="*/ 279 w 555"/>
                <a:gd name="T49" fmla="*/ 175 h 284"/>
                <a:gd name="T50" fmla="*/ 324 w 555"/>
                <a:gd name="T51" fmla="*/ 160 h 284"/>
                <a:gd name="T52" fmla="*/ 376 w 555"/>
                <a:gd name="T53" fmla="*/ 156 h 284"/>
                <a:gd name="T54" fmla="*/ 433 w 555"/>
                <a:gd name="T55" fmla="*/ 164 h 284"/>
                <a:gd name="T56" fmla="*/ 476 w 555"/>
                <a:gd name="T57" fmla="*/ 166 h 284"/>
                <a:gd name="T58" fmla="*/ 503 w 555"/>
                <a:gd name="T59" fmla="*/ 142 h 284"/>
                <a:gd name="T60" fmla="*/ 528 w 555"/>
                <a:gd name="T61" fmla="*/ 114 h 284"/>
                <a:gd name="T62" fmla="*/ 548 w 555"/>
                <a:gd name="T63" fmla="*/ 84 h 284"/>
                <a:gd name="T64" fmla="*/ 547 w 555"/>
                <a:gd name="T65" fmla="*/ 67 h 284"/>
                <a:gd name="T66" fmla="*/ 516 w 555"/>
                <a:gd name="T67" fmla="*/ 61 h 284"/>
                <a:gd name="T68" fmla="*/ 471 w 555"/>
                <a:gd name="T69" fmla="*/ 51 h 284"/>
                <a:gd name="T70" fmla="*/ 416 w 555"/>
                <a:gd name="T71" fmla="*/ 40 h 284"/>
                <a:gd name="T72" fmla="*/ 358 w 555"/>
                <a:gd name="T73" fmla="*/ 28 h 284"/>
                <a:gd name="T74" fmla="*/ 301 w 555"/>
                <a:gd name="T75" fmla="*/ 17 h 284"/>
                <a:gd name="T76" fmla="*/ 252 w 555"/>
                <a:gd name="T77" fmla="*/ 8 h 284"/>
                <a:gd name="T78" fmla="*/ 216 w 555"/>
                <a:gd name="T79" fmla="*/ 2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5"/>
                <a:gd name="T121" fmla="*/ 0 h 284"/>
                <a:gd name="T122" fmla="*/ 555 w 555"/>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5" h="284">
                  <a:moveTo>
                    <a:pt x="205" y="0"/>
                  </a:moveTo>
                  <a:lnTo>
                    <a:pt x="201" y="6"/>
                  </a:lnTo>
                  <a:lnTo>
                    <a:pt x="194" y="15"/>
                  </a:lnTo>
                  <a:lnTo>
                    <a:pt x="184" y="27"/>
                  </a:lnTo>
                  <a:lnTo>
                    <a:pt x="172" y="42"/>
                  </a:lnTo>
                  <a:lnTo>
                    <a:pt x="158" y="58"/>
                  </a:lnTo>
                  <a:lnTo>
                    <a:pt x="142" y="77"/>
                  </a:lnTo>
                  <a:lnTo>
                    <a:pt x="126" y="96"/>
                  </a:lnTo>
                  <a:lnTo>
                    <a:pt x="109" y="117"/>
                  </a:lnTo>
                  <a:lnTo>
                    <a:pt x="92" y="138"/>
                  </a:lnTo>
                  <a:lnTo>
                    <a:pt x="75" y="159"/>
                  </a:lnTo>
                  <a:lnTo>
                    <a:pt x="58" y="178"/>
                  </a:lnTo>
                  <a:lnTo>
                    <a:pt x="43" y="197"/>
                  </a:lnTo>
                  <a:lnTo>
                    <a:pt x="29" y="214"/>
                  </a:lnTo>
                  <a:lnTo>
                    <a:pt x="17" y="230"/>
                  </a:lnTo>
                  <a:lnTo>
                    <a:pt x="7" y="242"/>
                  </a:lnTo>
                  <a:lnTo>
                    <a:pt x="0" y="251"/>
                  </a:lnTo>
                  <a:lnTo>
                    <a:pt x="3" y="253"/>
                  </a:lnTo>
                  <a:lnTo>
                    <a:pt x="6" y="255"/>
                  </a:lnTo>
                  <a:lnTo>
                    <a:pt x="10" y="257"/>
                  </a:lnTo>
                  <a:lnTo>
                    <a:pt x="14" y="259"/>
                  </a:lnTo>
                  <a:lnTo>
                    <a:pt x="19" y="262"/>
                  </a:lnTo>
                  <a:lnTo>
                    <a:pt x="25" y="264"/>
                  </a:lnTo>
                  <a:lnTo>
                    <a:pt x="31" y="266"/>
                  </a:lnTo>
                  <a:lnTo>
                    <a:pt x="37" y="269"/>
                  </a:lnTo>
                  <a:lnTo>
                    <a:pt x="45" y="271"/>
                  </a:lnTo>
                  <a:lnTo>
                    <a:pt x="53" y="273"/>
                  </a:lnTo>
                  <a:lnTo>
                    <a:pt x="62" y="275"/>
                  </a:lnTo>
                  <a:lnTo>
                    <a:pt x="71" y="277"/>
                  </a:lnTo>
                  <a:lnTo>
                    <a:pt x="82" y="279"/>
                  </a:lnTo>
                  <a:lnTo>
                    <a:pt x="93" y="281"/>
                  </a:lnTo>
                  <a:lnTo>
                    <a:pt x="104" y="283"/>
                  </a:lnTo>
                  <a:lnTo>
                    <a:pt x="117" y="284"/>
                  </a:lnTo>
                  <a:lnTo>
                    <a:pt x="118" y="284"/>
                  </a:lnTo>
                  <a:lnTo>
                    <a:pt x="119" y="283"/>
                  </a:lnTo>
                  <a:lnTo>
                    <a:pt x="121" y="282"/>
                  </a:lnTo>
                  <a:lnTo>
                    <a:pt x="125" y="280"/>
                  </a:lnTo>
                  <a:lnTo>
                    <a:pt x="129" y="279"/>
                  </a:lnTo>
                  <a:lnTo>
                    <a:pt x="135" y="278"/>
                  </a:lnTo>
                  <a:lnTo>
                    <a:pt x="142" y="278"/>
                  </a:lnTo>
                  <a:lnTo>
                    <a:pt x="150" y="279"/>
                  </a:lnTo>
                  <a:lnTo>
                    <a:pt x="158" y="270"/>
                  </a:lnTo>
                  <a:lnTo>
                    <a:pt x="168" y="259"/>
                  </a:lnTo>
                  <a:lnTo>
                    <a:pt x="180" y="247"/>
                  </a:lnTo>
                  <a:lnTo>
                    <a:pt x="192" y="234"/>
                  </a:lnTo>
                  <a:lnTo>
                    <a:pt x="207" y="221"/>
                  </a:lnTo>
                  <a:lnTo>
                    <a:pt x="223" y="209"/>
                  </a:lnTo>
                  <a:lnTo>
                    <a:pt x="240" y="196"/>
                  </a:lnTo>
                  <a:lnTo>
                    <a:pt x="259" y="185"/>
                  </a:lnTo>
                  <a:lnTo>
                    <a:pt x="279" y="175"/>
                  </a:lnTo>
                  <a:lnTo>
                    <a:pt x="301" y="166"/>
                  </a:lnTo>
                  <a:lnTo>
                    <a:pt x="324" y="160"/>
                  </a:lnTo>
                  <a:lnTo>
                    <a:pt x="349" y="156"/>
                  </a:lnTo>
                  <a:lnTo>
                    <a:pt x="376" y="156"/>
                  </a:lnTo>
                  <a:lnTo>
                    <a:pt x="404" y="158"/>
                  </a:lnTo>
                  <a:lnTo>
                    <a:pt x="433" y="164"/>
                  </a:lnTo>
                  <a:lnTo>
                    <a:pt x="464" y="175"/>
                  </a:lnTo>
                  <a:lnTo>
                    <a:pt x="476" y="166"/>
                  </a:lnTo>
                  <a:lnTo>
                    <a:pt x="490" y="155"/>
                  </a:lnTo>
                  <a:lnTo>
                    <a:pt x="503" y="142"/>
                  </a:lnTo>
                  <a:lnTo>
                    <a:pt x="516" y="128"/>
                  </a:lnTo>
                  <a:lnTo>
                    <a:pt x="528" y="114"/>
                  </a:lnTo>
                  <a:lnTo>
                    <a:pt x="539" y="99"/>
                  </a:lnTo>
                  <a:lnTo>
                    <a:pt x="548" y="84"/>
                  </a:lnTo>
                  <a:lnTo>
                    <a:pt x="555" y="69"/>
                  </a:lnTo>
                  <a:lnTo>
                    <a:pt x="547" y="67"/>
                  </a:lnTo>
                  <a:lnTo>
                    <a:pt x="534" y="64"/>
                  </a:lnTo>
                  <a:lnTo>
                    <a:pt x="516" y="61"/>
                  </a:lnTo>
                  <a:lnTo>
                    <a:pt x="495" y="56"/>
                  </a:lnTo>
                  <a:lnTo>
                    <a:pt x="471" y="51"/>
                  </a:lnTo>
                  <a:lnTo>
                    <a:pt x="444" y="46"/>
                  </a:lnTo>
                  <a:lnTo>
                    <a:pt x="416" y="40"/>
                  </a:lnTo>
                  <a:lnTo>
                    <a:pt x="387" y="34"/>
                  </a:lnTo>
                  <a:lnTo>
                    <a:pt x="358" y="28"/>
                  </a:lnTo>
                  <a:lnTo>
                    <a:pt x="329" y="23"/>
                  </a:lnTo>
                  <a:lnTo>
                    <a:pt x="301" y="17"/>
                  </a:lnTo>
                  <a:lnTo>
                    <a:pt x="275" y="12"/>
                  </a:lnTo>
                  <a:lnTo>
                    <a:pt x="252" y="8"/>
                  </a:lnTo>
                  <a:lnTo>
                    <a:pt x="232" y="4"/>
                  </a:lnTo>
                  <a:lnTo>
                    <a:pt x="216" y="2"/>
                  </a:lnTo>
                  <a:lnTo>
                    <a:pt x="205" y="0"/>
                  </a:lnTo>
                  <a:close/>
                </a:path>
              </a:pathLst>
            </a:custGeom>
            <a:solidFill>
              <a:srgbClr val="3F9EFF"/>
            </a:solidFill>
            <a:ln w="9525">
              <a:noFill/>
              <a:round/>
              <a:headEnd/>
              <a:tailEnd/>
            </a:ln>
          </p:spPr>
          <p:txBody>
            <a:bodyPr/>
            <a:lstStyle/>
            <a:p>
              <a:endParaRPr lang="pt-BR"/>
            </a:p>
          </p:txBody>
        </p:sp>
        <p:sp>
          <p:nvSpPr>
            <p:cNvPr id="40072" name="Freeform 207"/>
            <p:cNvSpPr>
              <a:spLocks/>
            </p:cNvSpPr>
            <p:nvPr/>
          </p:nvSpPr>
          <p:spPr bwMode="auto">
            <a:xfrm>
              <a:off x="2946" y="1381"/>
              <a:ext cx="15" cy="34"/>
            </a:xfrm>
            <a:custGeom>
              <a:avLst/>
              <a:gdLst>
                <a:gd name="T0" fmla="*/ 8 w 15"/>
                <a:gd name="T1" fmla="*/ 0 h 34"/>
                <a:gd name="T2" fmla="*/ 12 w 15"/>
                <a:gd name="T3" fmla="*/ 5 h 34"/>
                <a:gd name="T4" fmla="*/ 15 w 15"/>
                <a:gd name="T5" fmla="*/ 17 h 34"/>
                <a:gd name="T6" fmla="*/ 14 w 15"/>
                <a:gd name="T7" fmla="*/ 29 h 34"/>
                <a:gd name="T8" fmla="*/ 8 w 15"/>
                <a:gd name="T9" fmla="*/ 34 h 34"/>
                <a:gd name="T10" fmla="*/ 3 w 15"/>
                <a:gd name="T11" fmla="*/ 28 h 34"/>
                <a:gd name="T12" fmla="*/ 0 w 15"/>
                <a:gd name="T13" fmla="*/ 17 h 34"/>
                <a:gd name="T14" fmla="*/ 2 w 15"/>
                <a:gd name="T15" fmla="*/ 5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2" y="5"/>
                  </a:lnTo>
                  <a:lnTo>
                    <a:pt x="15" y="17"/>
                  </a:lnTo>
                  <a:lnTo>
                    <a:pt x="14" y="29"/>
                  </a:lnTo>
                  <a:lnTo>
                    <a:pt x="8" y="34"/>
                  </a:lnTo>
                  <a:lnTo>
                    <a:pt x="3" y="28"/>
                  </a:lnTo>
                  <a:lnTo>
                    <a:pt x="0" y="17"/>
                  </a:lnTo>
                  <a:lnTo>
                    <a:pt x="2" y="5"/>
                  </a:lnTo>
                  <a:lnTo>
                    <a:pt x="8" y="0"/>
                  </a:lnTo>
                  <a:close/>
                </a:path>
              </a:pathLst>
            </a:custGeom>
            <a:solidFill>
              <a:srgbClr val="000000"/>
            </a:solidFill>
            <a:ln w="9525">
              <a:noFill/>
              <a:round/>
              <a:headEnd/>
              <a:tailEnd/>
            </a:ln>
          </p:spPr>
          <p:txBody>
            <a:bodyPr/>
            <a:lstStyle/>
            <a:p>
              <a:endParaRPr lang="pt-BR"/>
            </a:p>
          </p:txBody>
        </p:sp>
        <p:sp>
          <p:nvSpPr>
            <p:cNvPr id="40073" name="Freeform 208"/>
            <p:cNvSpPr>
              <a:spLocks/>
            </p:cNvSpPr>
            <p:nvPr/>
          </p:nvSpPr>
          <p:spPr bwMode="auto">
            <a:xfrm>
              <a:off x="2813" y="1392"/>
              <a:ext cx="15" cy="34"/>
            </a:xfrm>
            <a:custGeom>
              <a:avLst/>
              <a:gdLst>
                <a:gd name="T0" fmla="*/ 8 w 15"/>
                <a:gd name="T1" fmla="*/ 0 h 34"/>
                <a:gd name="T2" fmla="*/ 13 w 15"/>
                <a:gd name="T3" fmla="*/ 6 h 34"/>
                <a:gd name="T4" fmla="*/ 15 w 15"/>
                <a:gd name="T5" fmla="*/ 17 h 34"/>
                <a:gd name="T6" fmla="*/ 14 w 15"/>
                <a:gd name="T7" fmla="*/ 29 h 34"/>
                <a:gd name="T8" fmla="*/ 8 w 15"/>
                <a:gd name="T9" fmla="*/ 34 h 34"/>
                <a:gd name="T10" fmla="*/ 3 w 15"/>
                <a:gd name="T11" fmla="*/ 29 h 34"/>
                <a:gd name="T12" fmla="*/ 0 w 15"/>
                <a:gd name="T13" fmla="*/ 17 h 34"/>
                <a:gd name="T14" fmla="*/ 2 w 15"/>
                <a:gd name="T15" fmla="*/ 6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3" y="6"/>
                  </a:lnTo>
                  <a:lnTo>
                    <a:pt x="15" y="17"/>
                  </a:lnTo>
                  <a:lnTo>
                    <a:pt x="14" y="29"/>
                  </a:lnTo>
                  <a:lnTo>
                    <a:pt x="8" y="34"/>
                  </a:lnTo>
                  <a:lnTo>
                    <a:pt x="3" y="29"/>
                  </a:lnTo>
                  <a:lnTo>
                    <a:pt x="0" y="17"/>
                  </a:lnTo>
                  <a:lnTo>
                    <a:pt x="2" y="6"/>
                  </a:lnTo>
                  <a:lnTo>
                    <a:pt x="8" y="0"/>
                  </a:lnTo>
                  <a:close/>
                </a:path>
              </a:pathLst>
            </a:custGeom>
            <a:solidFill>
              <a:srgbClr val="000000"/>
            </a:solidFill>
            <a:ln w="9525">
              <a:noFill/>
              <a:round/>
              <a:headEnd/>
              <a:tailEnd/>
            </a:ln>
          </p:spPr>
          <p:txBody>
            <a:bodyPr/>
            <a:lstStyle/>
            <a:p>
              <a:endParaRPr lang="pt-BR"/>
            </a:p>
          </p:txBody>
        </p:sp>
        <p:sp>
          <p:nvSpPr>
            <p:cNvPr id="40074" name="Freeform 209"/>
            <p:cNvSpPr>
              <a:spLocks/>
            </p:cNvSpPr>
            <p:nvPr/>
          </p:nvSpPr>
          <p:spPr bwMode="auto">
            <a:xfrm>
              <a:off x="2773" y="1326"/>
              <a:ext cx="223" cy="304"/>
            </a:xfrm>
            <a:custGeom>
              <a:avLst/>
              <a:gdLst>
                <a:gd name="T0" fmla="*/ 0 w 223"/>
                <a:gd name="T1" fmla="*/ 247 h 304"/>
                <a:gd name="T2" fmla="*/ 2 w 223"/>
                <a:gd name="T3" fmla="*/ 250 h 304"/>
                <a:gd name="T4" fmla="*/ 5 w 223"/>
                <a:gd name="T5" fmla="*/ 255 h 304"/>
                <a:gd name="T6" fmla="*/ 10 w 223"/>
                <a:gd name="T7" fmla="*/ 260 h 304"/>
                <a:gd name="T8" fmla="*/ 17 w 223"/>
                <a:gd name="T9" fmla="*/ 266 h 304"/>
                <a:gd name="T10" fmla="*/ 25 w 223"/>
                <a:gd name="T11" fmla="*/ 273 h 304"/>
                <a:gd name="T12" fmla="*/ 34 w 223"/>
                <a:gd name="T13" fmla="*/ 279 h 304"/>
                <a:gd name="T14" fmla="*/ 44 w 223"/>
                <a:gd name="T15" fmla="*/ 285 h 304"/>
                <a:gd name="T16" fmla="*/ 55 w 223"/>
                <a:gd name="T17" fmla="*/ 292 h 304"/>
                <a:gd name="T18" fmla="*/ 67 w 223"/>
                <a:gd name="T19" fmla="*/ 297 h 304"/>
                <a:gd name="T20" fmla="*/ 79 w 223"/>
                <a:gd name="T21" fmla="*/ 301 h 304"/>
                <a:gd name="T22" fmla="*/ 92 w 223"/>
                <a:gd name="T23" fmla="*/ 303 h 304"/>
                <a:gd name="T24" fmla="*/ 105 w 223"/>
                <a:gd name="T25" fmla="*/ 304 h 304"/>
                <a:gd name="T26" fmla="*/ 119 w 223"/>
                <a:gd name="T27" fmla="*/ 303 h 304"/>
                <a:gd name="T28" fmla="*/ 132 w 223"/>
                <a:gd name="T29" fmla="*/ 300 h 304"/>
                <a:gd name="T30" fmla="*/ 146 w 223"/>
                <a:gd name="T31" fmla="*/ 294 h 304"/>
                <a:gd name="T32" fmla="*/ 160 w 223"/>
                <a:gd name="T33" fmla="*/ 285 h 304"/>
                <a:gd name="T34" fmla="*/ 182 w 223"/>
                <a:gd name="T35" fmla="*/ 259 h 304"/>
                <a:gd name="T36" fmla="*/ 199 w 223"/>
                <a:gd name="T37" fmla="*/ 226 h 304"/>
                <a:gd name="T38" fmla="*/ 211 w 223"/>
                <a:gd name="T39" fmla="*/ 187 h 304"/>
                <a:gd name="T40" fmla="*/ 219 w 223"/>
                <a:gd name="T41" fmla="*/ 144 h 304"/>
                <a:gd name="T42" fmla="*/ 223 w 223"/>
                <a:gd name="T43" fmla="*/ 102 h 304"/>
                <a:gd name="T44" fmla="*/ 223 w 223"/>
                <a:gd name="T45" fmla="*/ 61 h 304"/>
                <a:gd name="T46" fmla="*/ 220 w 223"/>
                <a:gd name="T47" fmla="*/ 27 h 304"/>
                <a:gd name="T48" fmla="*/ 214 w 223"/>
                <a:gd name="T49" fmla="*/ 0 h 304"/>
                <a:gd name="T50" fmla="*/ 215 w 223"/>
                <a:gd name="T51" fmla="*/ 16 h 304"/>
                <a:gd name="T52" fmla="*/ 215 w 223"/>
                <a:gd name="T53" fmla="*/ 46 h 304"/>
                <a:gd name="T54" fmla="*/ 214 w 223"/>
                <a:gd name="T55" fmla="*/ 85 h 304"/>
                <a:gd name="T56" fmla="*/ 210 w 223"/>
                <a:gd name="T57" fmla="*/ 130 h 304"/>
                <a:gd name="T58" fmla="*/ 204 w 223"/>
                <a:gd name="T59" fmla="*/ 175 h 304"/>
                <a:gd name="T60" fmla="*/ 192 w 223"/>
                <a:gd name="T61" fmla="*/ 218 h 304"/>
                <a:gd name="T62" fmla="*/ 176 w 223"/>
                <a:gd name="T63" fmla="*/ 253 h 304"/>
                <a:gd name="T64" fmla="*/ 153 w 223"/>
                <a:gd name="T65" fmla="*/ 277 h 304"/>
                <a:gd name="T66" fmla="*/ 139 w 223"/>
                <a:gd name="T67" fmla="*/ 285 h 304"/>
                <a:gd name="T68" fmla="*/ 126 w 223"/>
                <a:gd name="T69" fmla="*/ 290 h 304"/>
                <a:gd name="T70" fmla="*/ 113 w 223"/>
                <a:gd name="T71" fmla="*/ 293 h 304"/>
                <a:gd name="T72" fmla="*/ 101 w 223"/>
                <a:gd name="T73" fmla="*/ 295 h 304"/>
                <a:gd name="T74" fmla="*/ 89 w 223"/>
                <a:gd name="T75" fmla="*/ 295 h 304"/>
                <a:gd name="T76" fmla="*/ 78 w 223"/>
                <a:gd name="T77" fmla="*/ 293 h 304"/>
                <a:gd name="T78" fmla="*/ 67 w 223"/>
                <a:gd name="T79" fmla="*/ 291 h 304"/>
                <a:gd name="T80" fmla="*/ 56 w 223"/>
                <a:gd name="T81" fmla="*/ 287 h 304"/>
                <a:gd name="T82" fmla="*/ 47 w 223"/>
                <a:gd name="T83" fmla="*/ 282 h 304"/>
                <a:gd name="T84" fmla="*/ 37 w 223"/>
                <a:gd name="T85" fmla="*/ 277 h 304"/>
                <a:gd name="T86" fmla="*/ 29 w 223"/>
                <a:gd name="T87" fmla="*/ 272 h 304"/>
                <a:gd name="T88" fmla="*/ 21 w 223"/>
                <a:gd name="T89" fmla="*/ 266 h 304"/>
                <a:gd name="T90" fmla="*/ 14 w 223"/>
                <a:gd name="T91" fmla="*/ 261 h 304"/>
                <a:gd name="T92" fmla="*/ 9 w 223"/>
                <a:gd name="T93" fmla="*/ 256 h 304"/>
                <a:gd name="T94" fmla="*/ 4 w 223"/>
                <a:gd name="T95" fmla="*/ 251 h 304"/>
                <a:gd name="T96" fmla="*/ 0 w 223"/>
                <a:gd name="T97" fmla="*/ 247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304"/>
                <a:gd name="T149" fmla="*/ 223 w 223"/>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304">
                  <a:moveTo>
                    <a:pt x="0" y="247"/>
                  </a:moveTo>
                  <a:lnTo>
                    <a:pt x="2" y="250"/>
                  </a:lnTo>
                  <a:lnTo>
                    <a:pt x="5" y="255"/>
                  </a:lnTo>
                  <a:lnTo>
                    <a:pt x="10" y="260"/>
                  </a:lnTo>
                  <a:lnTo>
                    <a:pt x="17" y="266"/>
                  </a:lnTo>
                  <a:lnTo>
                    <a:pt x="25" y="273"/>
                  </a:lnTo>
                  <a:lnTo>
                    <a:pt x="34" y="279"/>
                  </a:lnTo>
                  <a:lnTo>
                    <a:pt x="44" y="285"/>
                  </a:lnTo>
                  <a:lnTo>
                    <a:pt x="55" y="292"/>
                  </a:lnTo>
                  <a:lnTo>
                    <a:pt x="67" y="297"/>
                  </a:lnTo>
                  <a:lnTo>
                    <a:pt x="79" y="301"/>
                  </a:lnTo>
                  <a:lnTo>
                    <a:pt x="92" y="303"/>
                  </a:lnTo>
                  <a:lnTo>
                    <a:pt x="105" y="304"/>
                  </a:lnTo>
                  <a:lnTo>
                    <a:pt x="119" y="303"/>
                  </a:lnTo>
                  <a:lnTo>
                    <a:pt x="132" y="300"/>
                  </a:lnTo>
                  <a:lnTo>
                    <a:pt x="146" y="294"/>
                  </a:lnTo>
                  <a:lnTo>
                    <a:pt x="160" y="285"/>
                  </a:lnTo>
                  <a:lnTo>
                    <a:pt x="182" y="259"/>
                  </a:lnTo>
                  <a:lnTo>
                    <a:pt x="199" y="226"/>
                  </a:lnTo>
                  <a:lnTo>
                    <a:pt x="211" y="187"/>
                  </a:lnTo>
                  <a:lnTo>
                    <a:pt x="219" y="144"/>
                  </a:lnTo>
                  <a:lnTo>
                    <a:pt x="223" y="102"/>
                  </a:lnTo>
                  <a:lnTo>
                    <a:pt x="223" y="61"/>
                  </a:lnTo>
                  <a:lnTo>
                    <a:pt x="220" y="27"/>
                  </a:lnTo>
                  <a:lnTo>
                    <a:pt x="214" y="0"/>
                  </a:lnTo>
                  <a:lnTo>
                    <a:pt x="215" y="16"/>
                  </a:lnTo>
                  <a:lnTo>
                    <a:pt x="215" y="46"/>
                  </a:lnTo>
                  <a:lnTo>
                    <a:pt x="214" y="85"/>
                  </a:lnTo>
                  <a:lnTo>
                    <a:pt x="210" y="130"/>
                  </a:lnTo>
                  <a:lnTo>
                    <a:pt x="204" y="175"/>
                  </a:lnTo>
                  <a:lnTo>
                    <a:pt x="192" y="218"/>
                  </a:lnTo>
                  <a:lnTo>
                    <a:pt x="176" y="253"/>
                  </a:lnTo>
                  <a:lnTo>
                    <a:pt x="153" y="277"/>
                  </a:lnTo>
                  <a:lnTo>
                    <a:pt x="139" y="285"/>
                  </a:lnTo>
                  <a:lnTo>
                    <a:pt x="126" y="290"/>
                  </a:lnTo>
                  <a:lnTo>
                    <a:pt x="113" y="293"/>
                  </a:lnTo>
                  <a:lnTo>
                    <a:pt x="101" y="295"/>
                  </a:lnTo>
                  <a:lnTo>
                    <a:pt x="89" y="295"/>
                  </a:lnTo>
                  <a:lnTo>
                    <a:pt x="78" y="293"/>
                  </a:lnTo>
                  <a:lnTo>
                    <a:pt x="67" y="291"/>
                  </a:lnTo>
                  <a:lnTo>
                    <a:pt x="56" y="287"/>
                  </a:lnTo>
                  <a:lnTo>
                    <a:pt x="47" y="282"/>
                  </a:lnTo>
                  <a:lnTo>
                    <a:pt x="37" y="277"/>
                  </a:lnTo>
                  <a:lnTo>
                    <a:pt x="29" y="272"/>
                  </a:lnTo>
                  <a:lnTo>
                    <a:pt x="21" y="266"/>
                  </a:lnTo>
                  <a:lnTo>
                    <a:pt x="14" y="261"/>
                  </a:lnTo>
                  <a:lnTo>
                    <a:pt x="9" y="256"/>
                  </a:lnTo>
                  <a:lnTo>
                    <a:pt x="4" y="251"/>
                  </a:lnTo>
                  <a:lnTo>
                    <a:pt x="0" y="247"/>
                  </a:lnTo>
                  <a:close/>
                </a:path>
              </a:pathLst>
            </a:custGeom>
            <a:solidFill>
              <a:srgbClr val="000000"/>
            </a:solidFill>
            <a:ln w="9525">
              <a:noFill/>
              <a:round/>
              <a:headEnd/>
              <a:tailEnd/>
            </a:ln>
          </p:spPr>
          <p:txBody>
            <a:bodyPr/>
            <a:lstStyle/>
            <a:p>
              <a:endParaRPr lang="pt-BR"/>
            </a:p>
          </p:txBody>
        </p:sp>
        <p:sp>
          <p:nvSpPr>
            <p:cNvPr id="40075" name="Freeform 210"/>
            <p:cNvSpPr>
              <a:spLocks/>
            </p:cNvSpPr>
            <p:nvPr/>
          </p:nvSpPr>
          <p:spPr bwMode="auto">
            <a:xfrm>
              <a:off x="2917" y="1350"/>
              <a:ext cx="67" cy="31"/>
            </a:xfrm>
            <a:custGeom>
              <a:avLst/>
              <a:gdLst>
                <a:gd name="T0" fmla="*/ 67 w 67"/>
                <a:gd name="T1" fmla="*/ 18 h 31"/>
                <a:gd name="T2" fmla="*/ 60 w 67"/>
                <a:gd name="T3" fmla="*/ 14 h 31"/>
                <a:gd name="T4" fmla="*/ 52 w 67"/>
                <a:gd name="T5" fmla="*/ 11 h 31"/>
                <a:gd name="T6" fmla="*/ 45 w 67"/>
                <a:gd name="T7" fmla="*/ 9 h 31"/>
                <a:gd name="T8" fmla="*/ 36 w 67"/>
                <a:gd name="T9" fmla="*/ 9 h 31"/>
                <a:gd name="T10" fmla="*/ 28 w 67"/>
                <a:gd name="T11" fmla="*/ 11 h 31"/>
                <a:gd name="T12" fmla="*/ 18 w 67"/>
                <a:gd name="T13" fmla="*/ 15 h 31"/>
                <a:gd name="T14" fmla="*/ 9 w 67"/>
                <a:gd name="T15" fmla="*/ 22 h 31"/>
                <a:gd name="T16" fmla="*/ 0 w 67"/>
                <a:gd name="T17" fmla="*/ 31 h 31"/>
                <a:gd name="T18" fmla="*/ 5 w 67"/>
                <a:gd name="T19" fmla="*/ 18 h 31"/>
                <a:gd name="T20" fmla="*/ 13 w 67"/>
                <a:gd name="T21" fmla="*/ 8 h 31"/>
                <a:gd name="T22" fmla="*/ 24 w 67"/>
                <a:gd name="T23" fmla="*/ 3 h 31"/>
                <a:gd name="T24" fmla="*/ 36 w 67"/>
                <a:gd name="T25" fmla="*/ 0 h 31"/>
                <a:gd name="T26" fmla="*/ 47 w 67"/>
                <a:gd name="T27" fmla="*/ 1 h 31"/>
                <a:gd name="T28" fmla="*/ 57 w 67"/>
                <a:gd name="T29" fmla="*/ 4 h 31"/>
                <a:gd name="T30" fmla="*/ 64 w 67"/>
                <a:gd name="T31" fmla="*/ 10 h 31"/>
                <a:gd name="T32" fmla="*/ 67 w 67"/>
                <a:gd name="T33" fmla="*/ 1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31"/>
                <a:gd name="T53" fmla="*/ 67 w 6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31">
                  <a:moveTo>
                    <a:pt x="67" y="18"/>
                  </a:moveTo>
                  <a:lnTo>
                    <a:pt x="60" y="14"/>
                  </a:lnTo>
                  <a:lnTo>
                    <a:pt x="52" y="11"/>
                  </a:lnTo>
                  <a:lnTo>
                    <a:pt x="45" y="9"/>
                  </a:lnTo>
                  <a:lnTo>
                    <a:pt x="36" y="9"/>
                  </a:lnTo>
                  <a:lnTo>
                    <a:pt x="28" y="11"/>
                  </a:lnTo>
                  <a:lnTo>
                    <a:pt x="18" y="15"/>
                  </a:lnTo>
                  <a:lnTo>
                    <a:pt x="9" y="22"/>
                  </a:lnTo>
                  <a:lnTo>
                    <a:pt x="0" y="31"/>
                  </a:lnTo>
                  <a:lnTo>
                    <a:pt x="5" y="18"/>
                  </a:lnTo>
                  <a:lnTo>
                    <a:pt x="13" y="8"/>
                  </a:lnTo>
                  <a:lnTo>
                    <a:pt x="24" y="3"/>
                  </a:lnTo>
                  <a:lnTo>
                    <a:pt x="36" y="0"/>
                  </a:lnTo>
                  <a:lnTo>
                    <a:pt x="47" y="1"/>
                  </a:lnTo>
                  <a:lnTo>
                    <a:pt x="57" y="4"/>
                  </a:lnTo>
                  <a:lnTo>
                    <a:pt x="64" y="10"/>
                  </a:lnTo>
                  <a:lnTo>
                    <a:pt x="67" y="18"/>
                  </a:lnTo>
                  <a:close/>
                </a:path>
              </a:pathLst>
            </a:custGeom>
            <a:solidFill>
              <a:srgbClr val="000000"/>
            </a:solidFill>
            <a:ln w="9525">
              <a:noFill/>
              <a:round/>
              <a:headEnd/>
              <a:tailEnd/>
            </a:ln>
          </p:spPr>
          <p:txBody>
            <a:bodyPr/>
            <a:lstStyle/>
            <a:p>
              <a:endParaRPr lang="pt-BR"/>
            </a:p>
          </p:txBody>
        </p:sp>
        <p:sp>
          <p:nvSpPr>
            <p:cNvPr id="40076" name="Freeform 211"/>
            <p:cNvSpPr>
              <a:spLocks/>
            </p:cNvSpPr>
            <p:nvPr/>
          </p:nvSpPr>
          <p:spPr bwMode="auto">
            <a:xfrm>
              <a:off x="2783" y="1360"/>
              <a:ext cx="75" cy="31"/>
            </a:xfrm>
            <a:custGeom>
              <a:avLst/>
              <a:gdLst>
                <a:gd name="T0" fmla="*/ 75 w 75"/>
                <a:gd name="T1" fmla="*/ 17 h 31"/>
                <a:gd name="T2" fmla="*/ 68 w 75"/>
                <a:gd name="T3" fmla="*/ 13 h 31"/>
                <a:gd name="T4" fmla="*/ 59 w 75"/>
                <a:gd name="T5" fmla="*/ 10 h 31"/>
                <a:gd name="T6" fmla="*/ 50 w 75"/>
                <a:gd name="T7" fmla="*/ 8 h 31"/>
                <a:gd name="T8" fmla="*/ 41 w 75"/>
                <a:gd name="T9" fmla="*/ 8 h 31"/>
                <a:gd name="T10" fmla="*/ 31 w 75"/>
                <a:gd name="T11" fmla="*/ 10 h 31"/>
                <a:gd name="T12" fmla="*/ 21 w 75"/>
                <a:gd name="T13" fmla="*/ 15 h 31"/>
                <a:gd name="T14" fmla="*/ 11 w 75"/>
                <a:gd name="T15" fmla="*/ 21 h 31"/>
                <a:gd name="T16" fmla="*/ 0 w 75"/>
                <a:gd name="T17" fmla="*/ 31 h 31"/>
                <a:gd name="T18" fmla="*/ 5 w 75"/>
                <a:gd name="T19" fmla="*/ 17 h 31"/>
                <a:gd name="T20" fmla="*/ 14 w 75"/>
                <a:gd name="T21" fmla="*/ 8 h 31"/>
                <a:gd name="T22" fmla="*/ 26 w 75"/>
                <a:gd name="T23" fmla="*/ 2 h 31"/>
                <a:gd name="T24" fmla="*/ 40 w 75"/>
                <a:gd name="T25" fmla="*/ 0 h 31"/>
                <a:gd name="T26" fmla="*/ 53 w 75"/>
                <a:gd name="T27" fmla="*/ 0 h 31"/>
                <a:gd name="T28" fmla="*/ 64 w 75"/>
                <a:gd name="T29" fmla="*/ 4 h 31"/>
                <a:gd name="T30" fmla="*/ 72 w 75"/>
                <a:gd name="T31" fmla="*/ 9 h 31"/>
                <a:gd name="T32" fmla="*/ 75 w 75"/>
                <a:gd name="T33" fmla="*/ 1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1"/>
                <a:gd name="T53" fmla="*/ 75 w 7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1">
                  <a:moveTo>
                    <a:pt x="75" y="17"/>
                  </a:moveTo>
                  <a:lnTo>
                    <a:pt x="68" y="13"/>
                  </a:lnTo>
                  <a:lnTo>
                    <a:pt x="59" y="10"/>
                  </a:lnTo>
                  <a:lnTo>
                    <a:pt x="50" y="8"/>
                  </a:lnTo>
                  <a:lnTo>
                    <a:pt x="41" y="8"/>
                  </a:lnTo>
                  <a:lnTo>
                    <a:pt x="31" y="10"/>
                  </a:lnTo>
                  <a:lnTo>
                    <a:pt x="21" y="15"/>
                  </a:lnTo>
                  <a:lnTo>
                    <a:pt x="11" y="21"/>
                  </a:lnTo>
                  <a:lnTo>
                    <a:pt x="0" y="31"/>
                  </a:lnTo>
                  <a:lnTo>
                    <a:pt x="5" y="17"/>
                  </a:lnTo>
                  <a:lnTo>
                    <a:pt x="14" y="8"/>
                  </a:lnTo>
                  <a:lnTo>
                    <a:pt x="26" y="2"/>
                  </a:lnTo>
                  <a:lnTo>
                    <a:pt x="40" y="0"/>
                  </a:lnTo>
                  <a:lnTo>
                    <a:pt x="53" y="0"/>
                  </a:lnTo>
                  <a:lnTo>
                    <a:pt x="64" y="4"/>
                  </a:lnTo>
                  <a:lnTo>
                    <a:pt x="72" y="9"/>
                  </a:lnTo>
                  <a:lnTo>
                    <a:pt x="75" y="17"/>
                  </a:lnTo>
                  <a:close/>
                </a:path>
              </a:pathLst>
            </a:custGeom>
            <a:solidFill>
              <a:srgbClr val="000000"/>
            </a:solidFill>
            <a:ln w="9525">
              <a:noFill/>
              <a:round/>
              <a:headEnd/>
              <a:tailEnd/>
            </a:ln>
          </p:spPr>
          <p:txBody>
            <a:bodyPr/>
            <a:lstStyle/>
            <a:p>
              <a:endParaRPr lang="pt-BR"/>
            </a:p>
          </p:txBody>
        </p:sp>
        <p:sp>
          <p:nvSpPr>
            <p:cNvPr id="40077" name="Freeform 212"/>
            <p:cNvSpPr>
              <a:spLocks/>
            </p:cNvSpPr>
            <p:nvPr/>
          </p:nvSpPr>
          <p:spPr bwMode="auto">
            <a:xfrm>
              <a:off x="2851" y="1513"/>
              <a:ext cx="82" cy="15"/>
            </a:xfrm>
            <a:custGeom>
              <a:avLst/>
              <a:gdLst>
                <a:gd name="T0" fmla="*/ 0 w 82"/>
                <a:gd name="T1" fmla="*/ 8 h 15"/>
                <a:gd name="T2" fmla="*/ 4 w 82"/>
                <a:gd name="T3" fmla="*/ 8 h 15"/>
                <a:gd name="T4" fmla="*/ 9 w 82"/>
                <a:gd name="T5" fmla="*/ 8 h 15"/>
                <a:gd name="T6" fmla="*/ 15 w 82"/>
                <a:gd name="T7" fmla="*/ 8 h 15"/>
                <a:gd name="T8" fmla="*/ 20 w 82"/>
                <a:gd name="T9" fmla="*/ 8 h 15"/>
                <a:gd name="T10" fmla="*/ 26 w 82"/>
                <a:gd name="T11" fmla="*/ 7 h 15"/>
                <a:gd name="T12" fmla="*/ 31 w 82"/>
                <a:gd name="T13" fmla="*/ 6 h 15"/>
                <a:gd name="T14" fmla="*/ 34 w 82"/>
                <a:gd name="T15" fmla="*/ 5 h 15"/>
                <a:gd name="T16" fmla="*/ 37 w 82"/>
                <a:gd name="T17" fmla="*/ 4 h 15"/>
                <a:gd name="T18" fmla="*/ 38 w 82"/>
                <a:gd name="T19" fmla="*/ 3 h 15"/>
                <a:gd name="T20" fmla="*/ 41 w 82"/>
                <a:gd name="T21" fmla="*/ 2 h 15"/>
                <a:gd name="T22" fmla="*/ 44 w 82"/>
                <a:gd name="T23" fmla="*/ 1 h 15"/>
                <a:gd name="T24" fmla="*/ 47 w 82"/>
                <a:gd name="T25" fmla="*/ 1 h 15"/>
                <a:gd name="T26" fmla="*/ 50 w 82"/>
                <a:gd name="T27" fmla="*/ 1 h 15"/>
                <a:gd name="T28" fmla="*/ 53 w 82"/>
                <a:gd name="T29" fmla="*/ 2 h 15"/>
                <a:gd name="T30" fmla="*/ 56 w 82"/>
                <a:gd name="T31" fmla="*/ 3 h 15"/>
                <a:gd name="T32" fmla="*/ 59 w 82"/>
                <a:gd name="T33" fmla="*/ 5 h 15"/>
                <a:gd name="T34" fmla="*/ 61 w 82"/>
                <a:gd name="T35" fmla="*/ 3 h 15"/>
                <a:gd name="T36" fmla="*/ 64 w 82"/>
                <a:gd name="T37" fmla="*/ 1 h 15"/>
                <a:gd name="T38" fmla="*/ 68 w 82"/>
                <a:gd name="T39" fmla="*/ 0 h 15"/>
                <a:gd name="T40" fmla="*/ 71 w 82"/>
                <a:gd name="T41" fmla="*/ 0 h 15"/>
                <a:gd name="T42" fmla="*/ 74 w 82"/>
                <a:gd name="T43" fmla="*/ 2 h 15"/>
                <a:gd name="T44" fmla="*/ 77 w 82"/>
                <a:gd name="T45" fmla="*/ 3 h 15"/>
                <a:gd name="T46" fmla="*/ 80 w 82"/>
                <a:gd name="T47" fmla="*/ 4 h 15"/>
                <a:gd name="T48" fmla="*/ 82 w 82"/>
                <a:gd name="T49" fmla="*/ 6 h 15"/>
                <a:gd name="T50" fmla="*/ 82 w 82"/>
                <a:gd name="T51" fmla="*/ 9 h 15"/>
                <a:gd name="T52" fmla="*/ 76 w 82"/>
                <a:gd name="T53" fmla="*/ 11 h 15"/>
                <a:gd name="T54" fmla="*/ 68 w 82"/>
                <a:gd name="T55" fmla="*/ 14 h 15"/>
                <a:gd name="T56" fmla="*/ 56 w 82"/>
                <a:gd name="T57" fmla="*/ 15 h 15"/>
                <a:gd name="T58" fmla="*/ 42 w 82"/>
                <a:gd name="T59" fmla="*/ 15 h 15"/>
                <a:gd name="T60" fmla="*/ 28 w 82"/>
                <a:gd name="T61" fmla="*/ 14 h 15"/>
                <a:gd name="T62" fmla="*/ 14 w 82"/>
                <a:gd name="T63" fmla="*/ 12 h 15"/>
                <a:gd name="T64" fmla="*/ 0 w 82"/>
                <a:gd name="T65" fmla="*/ 8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5"/>
                <a:gd name="T101" fmla="*/ 82 w 8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5">
                  <a:moveTo>
                    <a:pt x="0" y="8"/>
                  </a:moveTo>
                  <a:lnTo>
                    <a:pt x="4" y="8"/>
                  </a:lnTo>
                  <a:lnTo>
                    <a:pt x="9" y="8"/>
                  </a:lnTo>
                  <a:lnTo>
                    <a:pt x="15" y="8"/>
                  </a:lnTo>
                  <a:lnTo>
                    <a:pt x="20" y="8"/>
                  </a:lnTo>
                  <a:lnTo>
                    <a:pt x="26" y="7"/>
                  </a:lnTo>
                  <a:lnTo>
                    <a:pt x="31" y="6"/>
                  </a:lnTo>
                  <a:lnTo>
                    <a:pt x="34" y="5"/>
                  </a:lnTo>
                  <a:lnTo>
                    <a:pt x="37" y="4"/>
                  </a:lnTo>
                  <a:lnTo>
                    <a:pt x="38" y="3"/>
                  </a:lnTo>
                  <a:lnTo>
                    <a:pt x="41" y="2"/>
                  </a:lnTo>
                  <a:lnTo>
                    <a:pt x="44" y="1"/>
                  </a:lnTo>
                  <a:lnTo>
                    <a:pt x="47" y="1"/>
                  </a:lnTo>
                  <a:lnTo>
                    <a:pt x="50" y="1"/>
                  </a:lnTo>
                  <a:lnTo>
                    <a:pt x="53" y="2"/>
                  </a:lnTo>
                  <a:lnTo>
                    <a:pt x="56" y="3"/>
                  </a:lnTo>
                  <a:lnTo>
                    <a:pt x="59" y="5"/>
                  </a:lnTo>
                  <a:lnTo>
                    <a:pt x="61" y="3"/>
                  </a:lnTo>
                  <a:lnTo>
                    <a:pt x="64" y="1"/>
                  </a:lnTo>
                  <a:lnTo>
                    <a:pt x="68" y="0"/>
                  </a:lnTo>
                  <a:lnTo>
                    <a:pt x="71" y="0"/>
                  </a:lnTo>
                  <a:lnTo>
                    <a:pt x="74" y="2"/>
                  </a:lnTo>
                  <a:lnTo>
                    <a:pt x="77" y="3"/>
                  </a:lnTo>
                  <a:lnTo>
                    <a:pt x="80" y="4"/>
                  </a:lnTo>
                  <a:lnTo>
                    <a:pt x="82" y="6"/>
                  </a:lnTo>
                  <a:lnTo>
                    <a:pt x="82" y="9"/>
                  </a:lnTo>
                  <a:lnTo>
                    <a:pt x="76" y="11"/>
                  </a:lnTo>
                  <a:lnTo>
                    <a:pt x="68" y="14"/>
                  </a:lnTo>
                  <a:lnTo>
                    <a:pt x="56" y="15"/>
                  </a:lnTo>
                  <a:lnTo>
                    <a:pt x="42" y="15"/>
                  </a:lnTo>
                  <a:lnTo>
                    <a:pt x="28" y="14"/>
                  </a:lnTo>
                  <a:lnTo>
                    <a:pt x="14" y="12"/>
                  </a:lnTo>
                  <a:lnTo>
                    <a:pt x="0" y="8"/>
                  </a:lnTo>
                  <a:close/>
                </a:path>
              </a:pathLst>
            </a:custGeom>
            <a:solidFill>
              <a:srgbClr val="000000"/>
            </a:solidFill>
            <a:ln w="9525">
              <a:noFill/>
              <a:round/>
              <a:headEnd/>
              <a:tailEnd/>
            </a:ln>
          </p:spPr>
          <p:txBody>
            <a:bodyPr/>
            <a:lstStyle/>
            <a:p>
              <a:endParaRPr lang="pt-BR"/>
            </a:p>
          </p:txBody>
        </p:sp>
        <p:sp>
          <p:nvSpPr>
            <p:cNvPr id="40078" name="Freeform 213"/>
            <p:cNvSpPr>
              <a:spLocks/>
            </p:cNvSpPr>
            <p:nvPr/>
          </p:nvSpPr>
          <p:spPr bwMode="auto">
            <a:xfrm>
              <a:off x="2862" y="1531"/>
              <a:ext cx="60" cy="27"/>
            </a:xfrm>
            <a:custGeom>
              <a:avLst/>
              <a:gdLst>
                <a:gd name="T0" fmla="*/ 0 w 60"/>
                <a:gd name="T1" fmla="*/ 0 h 27"/>
                <a:gd name="T2" fmla="*/ 11 w 60"/>
                <a:gd name="T3" fmla="*/ 9 h 27"/>
                <a:gd name="T4" fmla="*/ 22 w 60"/>
                <a:gd name="T5" fmla="*/ 14 h 27"/>
                <a:gd name="T6" fmla="*/ 31 w 60"/>
                <a:gd name="T7" fmla="*/ 16 h 27"/>
                <a:gd name="T8" fmla="*/ 41 w 60"/>
                <a:gd name="T9" fmla="*/ 16 h 27"/>
                <a:gd name="T10" fmla="*/ 48 w 60"/>
                <a:gd name="T11" fmla="*/ 15 h 27"/>
                <a:gd name="T12" fmla="*/ 54 w 60"/>
                <a:gd name="T13" fmla="*/ 14 h 27"/>
                <a:gd name="T14" fmla="*/ 58 w 60"/>
                <a:gd name="T15" fmla="*/ 14 h 27"/>
                <a:gd name="T16" fmla="*/ 60 w 60"/>
                <a:gd name="T17" fmla="*/ 16 h 27"/>
                <a:gd name="T18" fmla="*/ 60 w 60"/>
                <a:gd name="T19" fmla="*/ 22 h 27"/>
                <a:gd name="T20" fmla="*/ 55 w 60"/>
                <a:gd name="T21" fmla="*/ 25 h 27"/>
                <a:gd name="T22" fmla="*/ 47 w 60"/>
                <a:gd name="T23" fmla="*/ 27 h 27"/>
                <a:gd name="T24" fmla="*/ 38 w 60"/>
                <a:gd name="T25" fmla="*/ 27 h 27"/>
                <a:gd name="T26" fmla="*/ 27 w 60"/>
                <a:gd name="T27" fmla="*/ 24 h 27"/>
                <a:gd name="T28" fmla="*/ 16 w 60"/>
                <a:gd name="T29" fmla="*/ 19 h 27"/>
                <a:gd name="T30" fmla="*/ 7 w 60"/>
                <a:gd name="T31" fmla="*/ 11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11" y="9"/>
                  </a:lnTo>
                  <a:lnTo>
                    <a:pt x="22" y="14"/>
                  </a:lnTo>
                  <a:lnTo>
                    <a:pt x="31" y="16"/>
                  </a:lnTo>
                  <a:lnTo>
                    <a:pt x="41" y="16"/>
                  </a:lnTo>
                  <a:lnTo>
                    <a:pt x="48" y="15"/>
                  </a:lnTo>
                  <a:lnTo>
                    <a:pt x="54" y="14"/>
                  </a:lnTo>
                  <a:lnTo>
                    <a:pt x="58" y="14"/>
                  </a:lnTo>
                  <a:lnTo>
                    <a:pt x="60" y="16"/>
                  </a:lnTo>
                  <a:lnTo>
                    <a:pt x="60" y="22"/>
                  </a:lnTo>
                  <a:lnTo>
                    <a:pt x="55" y="25"/>
                  </a:lnTo>
                  <a:lnTo>
                    <a:pt x="47" y="27"/>
                  </a:lnTo>
                  <a:lnTo>
                    <a:pt x="38" y="27"/>
                  </a:lnTo>
                  <a:lnTo>
                    <a:pt x="27" y="24"/>
                  </a:lnTo>
                  <a:lnTo>
                    <a:pt x="16" y="19"/>
                  </a:lnTo>
                  <a:lnTo>
                    <a:pt x="7" y="11"/>
                  </a:lnTo>
                  <a:lnTo>
                    <a:pt x="0" y="0"/>
                  </a:lnTo>
                  <a:close/>
                </a:path>
              </a:pathLst>
            </a:custGeom>
            <a:solidFill>
              <a:srgbClr val="000000"/>
            </a:solidFill>
            <a:ln w="9525">
              <a:noFill/>
              <a:round/>
              <a:headEnd/>
              <a:tailEnd/>
            </a:ln>
          </p:spPr>
          <p:txBody>
            <a:bodyPr/>
            <a:lstStyle/>
            <a:p>
              <a:endParaRPr lang="pt-BR"/>
            </a:p>
          </p:txBody>
        </p:sp>
        <p:sp>
          <p:nvSpPr>
            <p:cNvPr id="40079" name="Freeform 214"/>
            <p:cNvSpPr>
              <a:spLocks/>
            </p:cNvSpPr>
            <p:nvPr/>
          </p:nvSpPr>
          <p:spPr bwMode="auto">
            <a:xfrm>
              <a:off x="2887" y="1383"/>
              <a:ext cx="47" cy="109"/>
            </a:xfrm>
            <a:custGeom>
              <a:avLst/>
              <a:gdLst>
                <a:gd name="T0" fmla="*/ 8 w 47"/>
                <a:gd name="T1" fmla="*/ 0 h 109"/>
                <a:gd name="T2" fmla="*/ 8 w 47"/>
                <a:gd name="T3" fmla="*/ 8 h 109"/>
                <a:gd name="T4" fmla="*/ 9 w 47"/>
                <a:gd name="T5" fmla="*/ 19 h 109"/>
                <a:gd name="T6" fmla="*/ 12 w 47"/>
                <a:gd name="T7" fmla="*/ 31 h 109"/>
                <a:gd name="T8" fmla="*/ 16 w 47"/>
                <a:gd name="T9" fmla="*/ 45 h 109"/>
                <a:gd name="T10" fmla="*/ 20 w 47"/>
                <a:gd name="T11" fmla="*/ 58 h 109"/>
                <a:gd name="T12" fmla="*/ 25 w 47"/>
                <a:gd name="T13" fmla="*/ 70 h 109"/>
                <a:gd name="T14" fmla="*/ 31 w 47"/>
                <a:gd name="T15" fmla="*/ 81 h 109"/>
                <a:gd name="T16" fmla="*/ 37 w 47"/>
                <a:gd name="T17" fmla="*/ 90 h 109"/>
                <a:gd name="T18" fmla="*/ 38 w 47"/>
                <a:gd name="T19" fmla="*/ 94 h 109"/>
                <a:gd name="T20" fmla="*/ 36 w 47"/>
                <a:gd name="T21" fmla="*/ 97 h 109"/>
                <a:gd name="T22" fmla="*/ 32 w 47"/>
                <a:gd name="T23" fmla="*/ 100 h 109"/>
                <a:gd name="T24" fmla="*/ 27 w 47"/>
                <a:gd name="T25" fmla="*/ 102 h 109"/>
                <a:gd name="T26" fmla="*/ 20 w 47"/>
                <a:gd name="T27" fmla="*/ 103 h 109"/>
                <a:gd name="T28" fmla="*/ 13 w 47"/>
                <a:gd name="T29" fmla="*/ 103 h 109"/>
                <a:gd name="T30" fmla="*/ 6 w 47"/>
                <a:gd name="T31" fmla="*/ 103 h 109"/>
                <a:gd name="T32" fmla="*/ 0 w 47"/>
                <a:gd name="T33" fmla="*/ 101 h 109"/>
                <a:gd name="T34" fmla="*/ 5 w 47"/>
                <a:gd name="T35" fmla="*/ 105 h 109"/>
                <a:gd name="T36" fmla="*/ 12 w 47"/>
                <a:gd name="T37" fmla="*/ 107 h 109"/>
                <a:gd name="T38" fmla="*/ 21 w 47"/>
                <a:gd name="T39" fmla="*/ 109 h 109"/>
                <a:gd name="T40" fmla="*/ 29 w 47"/>
                <a:gd name="T41" fmla="*/ 108 h 109"/>
                <a:gd name="T42" fmla="*/ 37 w 47"/>
                <a:gd name="T43" fmla="*/ 106 h 109"/>
                <a:gd name="T44" fmla="*/ 43 w 47"/>
                <a:gd name="T45" fmla="*/ 102 h 109"/>
                <a:gd name="T46" fmla="*/ 47 w 47"/>
                <a:gd name="T47" fmla="*/ 98 h 109"/>
                <a:gd name="T48" fmla="*/ 47 w 47"/>
                <a:gd name="T49" fmla="*/ 92 h 109"/>
                <a:gd name="T50" fmla="*/ 44 w 47"/>
                <a:gd name="T51" fmla="*/ 87 h 109"/>
                <a:gd name="T52" fmla="*/ 40 w 47"/>
                <a:gd name="T53" fmla="*/ 79 h 109"/>
                <a:gd name="T54" fmla="*/ 35 w 47"/>
                <a:gd name="T55" fmla="*/ 69 h 109"/>
                <a:gd name="T56" fmla="*/ 28 w 47"/>
                <a:gd name="T57" fmla="*/ 58 h 109"/>
                <a:gd name="T58" fmla="*/ 22 w 47"/>
                <a:gd name="T59" fmla="*/ 45 h 109"/>
                <a:gd name="T60" fmla="*/ 16 w 47"/>
                <a:gd name="T61" fmla="*/ 31 h 109"/>
                <a:gd name="T62" fmla="*/ 11 w 47"/>
                <a:gd name="T63" fmla="*/ 16 h 109"/>
                <a:gd name="T64" fmla="*/ 8 w 47"/>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109"/>
                <a:gd name="T101" fmla="*/ 47 w 4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109">
                  <a:moveTo>
                    <a:pt x="8" y="0"/>
                  </a:moveTo>
                  <a:lnTo>
                    <a:pt x="8" y="8"/>
                  </a:lnTo>
                  <a:lnTo>
                    <a:pt x="9" y="19"/>
                  </a:lnTo>
                  <a:lnTo>
                    <a:pt x="12" y="31"/>
                  </a:lnTo>
                  <a:lnTo>
                    <a:pt x="16" y="45"/>
                  </a:lnTo>
                  <a:lnTo>
                    <a:pt x="20" y="58"/>
                  </a:lnTo>
                  <a:lnTo>
                    <a:pt x="25" y="70"/>
                  </a:lnTo>
                  <a:lnTo>
                    <a:pt x="31" y="81"/>
                  </a:lnTo>
                  <a:lnTo>
                    <a:pt x="37" y="90"/>
                  </a:lnTo>
                  <a:lnTo>
                    <a:pt x="38" y="94"/>
                  </a:lnTo>
                  <a:lnTo>
                    <a:pt x="36" y="97"/>
                  </a:lnTo>
                  <a:lnTo>
                    <a:pt x="32" y="100"/>
                  </a:lnTo>
                  <a:lnTo>
                    <a:pt x="27" y="102"/>
                  </a:lnTo>
                  <a:lnTo>
                    <a:pt x="20" y="103"/>
                  </a:lnTo>
                  <a:lnTo>
                    <a:pt x="13" y="103"/>
                  </a:lnTo>
                  <a:lnTo>
                    <a:pt x="6" y="103"/>
                  </a:lnTo>
                  <a:lnTo>
                    <a:pt x="0" y="101"/>
                  </a:lnTo>
                  <a:lnTo>
                    <a:pt x="5" y="105"/>
                  </a:lnTo>
                  <a:lnTo>
                    <a:pt x="12" y="107"/>
                  </a:lnTo>
                  <a:lnTo>
                    <a:pt x="21" y="109"/>
                  </a:lnTo>
                  <a:lnTo>
                    <a:pt x="29" y="108"/>
                  </a:lnTo>
                  <a:lnTo>
                    <a:pt x="37" y="106"/>
                  </a:lnTo>
                  <a:lnTo>
                    <a:pt x="43" y="102"/>
                  </a:lnTo>
                  <a:lnTo>
                    <a:pt x="47" y="98"/>
                  </a:lnTo>
                  <a:lnTo>
                    <a:pt x="47" y="92"/>
                  </a:lnTo>
                  <a:lnTo>
                    <a:pt x="44" y="87"/>
                  </a:lnTo>
                  <a:lnTo>
                    <a:pt x="40" y="79"/>
                  </a:lnTo>
                  <a:lnTo>
                    <a:pt x="35" y="69"/>
                  </a:lnTo>
                  <a:lnTo>
                    <a:pt x="28" y="58"/>
                  </a:lnTo>
                  <a:lnTo>
                    <a:pt x="22" y="45"/>
                  </a:lnTo>
                  <a:lnTo>
                    <a:pt x="16" y="31"/>
                  </a:lnTo>
                  <a:lnTo>
                    <a:pt x="11" y="16"/>
                  </a:lnTo>
                  <a:lnTo>
                    <a:pt x="8" y="0"/>
                  </a:lnTo>
                  <a:close/>
                </a:path>
              </a:pathLst>
            </a:custGeom>
            <a:solidFill>
              <a:srgbClr val="000000"/>
            </a:solidFill>
            <a:ln w="9525">
              <a:noFill/>
              <a:round/>
              <a:headEnd/>
              <a:tailEnd/>
            </a:ln>
          </p:spPr>
          <p:txBody>
            <a:bodyPr/>
            <a:lstStyle/>
            <a:p>
              <a:endParaRPr lang="pt-BR"/>
            </a:p>
          </p:txBody>
        </p:sp>
        <p:sp>
          <p:nvSpPr>
            <p:cNvPr id="40080" name="Freeform 215"/>
            <p:cNvSpPr>
              <a:spLocks/>
            </p:cNvSpPr>
            <p:nvPr/>
          </p:nvSpPr>
          <p:spPr bwMode="auto">
            <a:xfrm>
              <a:off x="2963" y="1204"/>
              <a:ext cx="70" cy="130"/>
            </a:xfrm>
            <a:custGeom>
              <a:avLst/>
              <a:gdLst>
                <a:gd name="T0" fmla="*/ 0 w 70"/>
                <a:gd name="T1" fmla="*/ 0 h 130"/>
                <a:gd name="T2" fmla="*/ 15 w 70"/>
                <a:gd name="T3" fmla="*/ 8 h 130"/>
                <a:gd name="T4" fmla="*/ 28 w 70"/>
                <a:gd name="T5" fmla="*/ 19 h 130"/>
                <a:gd name="T6" fmla="*/ 42 w 70"/>
                <a:gd name="T7" fmla="*/ 33 h 130"/>
                <a:gd name="T8" fmla="*/ 53 w 70"/>
                <a:gd name="T9" fmla="*/ 50 h 130"/>
                <a:gd name="T10" fmla="*/ 62 w 70"/>
                <a:gd name="T11" fmla="*/ 69 h 130"/>
                <a:gd name="T12" fmla="*/ 68 w 70"/>
                <a:gd name="T13" fmla="*/ 89 h 130"/>
                <a:gd name="T14" fmla="*/ 70 w 70"/>
                <a:gd name="T15" fmla="*/ 109 h 130"/>
                <a:gd name="T16" fmla="*/ 68 w 70"/>
                <a:gd name="T17" fmla="*/ 130 h 130"/>
                <a:gd name="T18" fmla="*/ 64 w 70"/>
                <a:gd name="T19" fmla="*/ 110 h 130"/>
                <a:gd name="T20" fmla="*/ 59 w 70"/>
                <a:gd name="T21" fmla="*/ 91 h 130"/>
                <a:gd name="T22" fmla="*/ 53 w 70"/>
                <a:gd name="T23" fmla="*/ 73 h 130"/>
                <a:gd name="T24" fmla="*/ 46 w 70"/>
                <a:gd name="T25" fmla="*/ 56 h 130"/>
                <a:gd name="T26" fmla="*/ 36 w 70"/>
                <a:gd name="T27" fmla="*/ 41 h 130"/>
                <a:gd name="T28" fmla="*/ 25 w 70"/>
                <a:gd name="T29" fmla="*/ 27 h 130"/>
                <a:gd name="T30" fmla="*/ 13 w 70"/>
                <a:gd name="T31" fmla="*/ 13 h 130"/>
                <a:gd name="T32" fmla="*/ 0 w 70"/>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0"/>
                <a:gd name="T53" fmla="*/ 70 w 7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0">
                  <a:moveTo>
                    <a:pt x="0" y="0"/>
                  </a:moveTo>
                  <a:lnTo>
                    <a:pt x="15" y="8"/>
                  </a:lnTo>
                  <a:lnTo>
                    <a:pt x="28" y="19"/>
                  </a:lnTo>
                  <a:lnTo>
                    <a:pt x="42" y="33"/>
                  </a:lnTo>
                  <a:lnTo>
                    <a:pt x="53" y="50"/>
                  </a:lnTo>
                  <a:lnTo>
                    <a:pt x="62" y="69"/>
                  </a:lnTo>
                  <a:lnTo>
                    <a:pt x="68" y="89"/>
                  </a:lnTo>
                  <a:lnTo>
                    <a:pt x="70" y="109"/>
                  </a:lnTo>
                  <a:lnTo>
                    <a:pt x="68" y="130"/>
                  </a:lnTo>
                  <a:lnTo>
                    <a:pt x="64" y="110"/>
                  </a:lnTo>
                  <a:lnTo>
                    <a:pt x="59" y="91"/>
                  </a:lnTo>
                  <a:lnTo>
                    <a:pt x="53" y="73"/>
                  </a:lnTo>
                  <a:lnTo>
                    <a:pt x="46" y="56"/>
                  </a:lnTo>
                  <a:lnTo>
                    <a:pt x="36" y="41"/>
                  </a:lnTo>
                  <a:lnTo>
                    <a:pt x="25" y="27"/>
                  </a:lnTo>
                  <a:lnTo>
                    <a:pt x="13" y="13"/>
                  </a:lnTo>
                  <a:lnTo>
                    <a:pt x="0" y="0"/>
                  </a:lnTo>
                  <a:close/>
                </a:path>
              </a:pathLst>
            </a:custGeom>
            <a:solidFill>
              <a:srgbClr val="000000"/>
            </a:solidFill>
            <a:ln w="9525">
              <a:noFill/>
              <a:round/>
              <a:headEnd/>
              <a:tailEnd/>
            </a:ln>
          </p:spPr>
          <p:txBody>
            <a:bodyPr/>
            <a:lstStyle/>
            <a:p>
              <a:endParaRPr lang="pt-BR"/>
            </a:p>
          </p:txBody>
        </p:sp>
        <p:sp>
          <p:nvSpPr>
            <p:cNvPr id="40081" name="Freeform 216"/>
            <p:cNvSpPr>
              <a:spLocks/>
            </p:cNvSpPr>
            <p:nvPr/>
          </p:nvSpPr>
          <p:spPr bwMode="auto">
            <a:xfrm>
              <a:off x="2933" y="1210"/>
              <a:ext cx="55" cy="110"/>
            </a:xfrm>
            <a:custGeom>
              <a:avLst/>
              <a:gdLst>
                <a:gd name="T0" fmla="*/ 0 w 55"/>
                <a:gd name="T1" fmla="*/ 0 h 110"/>
                <a:gd name="T2" fmla="*/ 9 w 55"/>
                <a:gd name="T3" fmla="*/ 6 h 110"/>
                <a:gd name="T4" fmla="*/ 19 w 55"/>
                <a:gd name="T5" fmla="*/ 14 h 110"/>
                <a:gd name="T6" fmla="*/ 30 w 55"/>
                <a:gd name="T7" fmla="*/ 26 h 110"/>
                <a:gd name="T8" fmla="*/ 39 w 55"/>
                <a:gd name="T9" fmla="*/ 40 h 110"/>
                <a:gd name="T10" fmla="*/ 47 w 55"/>
                <a:gd name="T11" fmla="*/ 56 h 110"/>
                <a:gd name="T12" fmla="*/ 53 w 55"/>
                <a:gd name="T13" fmla="*/ 74 h 110"/>
                <a:gd name="T14" fmla="*/ 55 w 55"/>
                <a:gd name="T15" fmla="*/ 92 h 110"/>
                <a:gd name="T16" fmla="*/ 54 w 55"/>
                <a:gd name="T17" fmla="*/ 110 h 110"/>
                <a:gd name="T18" fmla="*/ 52 w 55"/>
                <a:gd name="T19" fmla="*/ 97 h 110"/>
                <a:gd name="T20" fmla="*/ 48 w 55"/>
                <a:gd name="T21" fmla="*/ 82 h 110"/>
                <a:gd name="T22" fmla="*/ 42 w 55"/>
                <a:gd name="T23" fmla="*/ 67 h 110"/>
                <a:gd name="T24" fmla="*/ 35 w 55"/>
                <a:gd name="T25" fmla="*/ 52 h 110"/>
                <a:gd name="T26" fmla="*/ 27 w 55"/>
                <a:gd name="T27" fmla="*/ 37 h 110"/>
                <a:gd name="T28" fmla="*/ 18 w 55"/>
                <a:gd name="T29" fmla="*/ 23 h 110"/>
                <a:gd name="T30" fmla="*/ 9 w 55"/>
                <a:gd name="T31" fmla="*/ 11 h 110"/>
                <a:gd name="T32" fmla="*/ 0 w 55"/>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0"/>
                <a:gd name="T53" fmla="*/ 55 w 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0">
                  <a:moveTo>
                    <a:pt x="0" y="0"/>
                  </a:moveTo>
                  <a:lnTo>
                    <a:pt x="9" y="6"/>
                  </a:lnTo>
                  <a:lnTo>
                    <a:pt x="19" y="14"/>
                  </a:lnTo>
                  <a:lnTo>
                    <a:pt x="30" y="26"/>
                  </a:lnTo>
                  <a:lnTo>
                    <a:pt x="39" y="40"/>
                  </a:lnTo>
                  <a:lnTo>
                    <a:pt x="47" y="56"/>
                  </a:lnTo>
                  <a:lnTo>
                    <a:pt x="53" y="74"/>
                  </a:lnTo>
                  <a:lnTo>
                    <a:pt x="55" y="92"/>
                  </a:lnTo>
                  <a:lnTo>
                    <a:pt x="54" y="110"/>
                  </a:lnTo>
                  <a:lnTo>
                    <a:pt x="52" y="97"/>
                  </a:lnTo>
                  <a:lnTo>
                    <a:pt x="48" y="82"/>
                  </a:lnTo>
                  <a:lnTo>
                    <a:pt x="42" y="67"/>
                  </a:lnTo>
                  <a:lnTo>
                    <a:pt x="35" y="52"/>
                  </a:lnTo>
                  <a:lnTo>
                    <a:pt x="27" y="37"/>
                  </a:lnTo>
                  <a:lnTo>
                    <a:pt x="18" y="23"/>
                  </a:lnTo>
                  <a:lnTo>
                    <a:pt x="9" y="11"/>
                  </a:lnTo>
                  <a:lnTo>
                    <a:pt x="0" y="0"/>
                  </a:lnTo>
                  <a:close/>
                </a:path>
              </a:pathLst>
            </a:custGeom>
            <a:solidFill>
              <a:srgbClr val="000000"/>
            </a:solidFill>
            <a:ln w="9525">
              <a:noFill/>
              <a:round/>
              <a:headEnd/>
              <a:tailEnd/>
            </a:ln>
          </p:spPr>
          <p:txBody>
            <a:bodyPr/>
            <a:lstStyle/>
            <a:p>
              <a:endParaRPr lang="pt-BR"/>
            </a:p>
          </p:txBody>
        </p:sp>
        <p:sp>
          <p:nvSpPr>
            <p:cNvPr id="40082" name="Freeform 217"/>
            <p:cNvSpPr>
              <a:spLocks/>
            </p:cNvSpPr>
            <p:nvPr/>
          </p:nvSpPr>
          <p:spPr bwMode="auto">
            <a:xfrm>
              <a:off x="2887" y="1218"/>
              <a:ext cx="50" cy="113"/>
            </a:xfrm>
            <a:custGeom>
              <a:avLst/>
              <a:gdLst>
                <a:gd name="T0" fmla="*/ 0 w 50"/>
                <a:gd name="T1" fmla="*/ 0 h 113"/>
                <a:gd name="T2" fmla="*/ 10 w 50"/>
                <a:gd name="T3" fmla="*/ 7 h 113"/>
                <a:gd name="T4" fmla="*/ 20 w 50"/>
                <a:gd name="T5" fmla="*/ 18 h 113"/>
                <a:gd name="T6" fmla="*/ 28 w 50"/>
                <a:gd name="T7" fmla="*/ 33 h 113"/>
                <a:gd name="T8" fmla="*/ 36 w 50"/>
                <a:gd name="T9" fmla="*/ 48 h 113"/>
                <a:gd name="T10" fmla="*/ 41 w 50"/>
                <a:gd name="T11" fmla="*/ 66 h 113"/>
                <a:gd name="T12" fmla="*/ 44 w 50"/>
                <a:gd name="T13" fmla="*/ 82 h 113"/>
                <a:gd name="T14" fmla="*/ 45 w 50"/>
                <a:gd name="T15" fmla="*/ 98 h 113"/>
                <a:gd name="T16" fmla="*/ 43 w 50"/>
                <a:gd name="T17" fmla="*/ 113 h 113"/>
                <a:gd name="T18" fmla="*/ 47 w 50"/>
                <a:gd name="T19" fmla="*/ 103 h 113"/>
                <a:gd name="T20" fmla="*/ 50 w 50"/>
                <a:gd name="T21" fmla="*/ 90 h 113"/>
                <a:gd name="T22" fmla="*/ 50 w 50"/>
                <a:gd name="T23" fmla="*/ 74 h 113"/>
                <a:gd name="T24" fmla="*/ 47 w 50"/>
                <a:gd name="T25" fmla="*/ 56 h 113"/>
                <a:gd name="T26" fmla="*/ 41 w 50"/>
                <a:gd name="T27" fmla="*/ 40 h 113"/>
                <a:gd name="T28" fmla="*/ 32 w 50"/>
                <a:gd name="T29" fmla="*/ 23 h 113"/>
                <a:gd name="T30" fmla="*/ 18 w 50"/>
                <a:gd name="T31" fmla="*/ 10 h 113"/>
                <a:gd name="T32" fmla="*/ 0 w 50"/>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3"/>
                <a:gd name="T53" fmla="*/ 50 w 50"/>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3">
                  <a:moveTo>
                    <a:pt x="0" y="0"/>
                  </a:moveTo>
                  <a:lnTo>
                    <a:pt x="10" y="7"/>
                  </a:lnTo>
                  <a:lnTo>
                    <a:pt x="20" y="18"/>
                  </a:lnTo>
                  <a:lnTo>
                    <a:pt x="28" y="33"/>
                  </a:lnTo>
                  <a:lnTo>
                    <a:pt x="36" y="48"/>
                  </a:lnTo>
                  <a:lnTo>
                    <a:pt x="41" y="66"/>
                  </a:lnTo>
                  <a:lnTo>
                    <a:pt x="44" y="82"/>
                  </a:lnTo>
                  <a:lnTo>
                    <a:pt x="45" y="98"/>
                  </a:lnTo>
                  <a:lnTo>
                    <a:pt x="43" y="113"/>
                  </a:lnTo>
                  <a:lnTo>
                    <a:pt x="47" y="103"/>
                  </a:lnTo>
                  <a:lnTo>
                    <a:pt x="50" y="90"/>
                  </a:lnTo>
                  <a:lnTo>
                    <a:pt x="50" y="74"/>
                  </a:lnTo>
                  <a:lnTo>
                    <a:pt x="47" y="56"/>
                  </a:lnTo>
                  <a:lnTo>
                    <a:pt x="41" y="40"/>
                  </a:lnTo>
                  <a:lnTo>
                    <a:pt x="32" y="23"/>
                  </a:lnTo>
                  <a:lnTo>
                    <a:pt x="18" y="10"/>
                  </a:lnTo>
                  <a:lnTo>
                    <a:pt x="0" y="0"/>
                  </a:lnTo>
                  <a:close/>
                </a:path>
              </a:pathLst>
            </a:custGeom>
            <a:solidFill>
              <a:srgbClr val="000000"/>
            </a:solidFill>
            <a:ln w="9525">
              <a:noFill/>
              <a:round/>
              <a:headEnd/>
              <a:tailEnd/>
            </a:ln>
          </p:spPr>
          <p:txBody>
            <a:bodyPr/>
            <a:lstStyle/>
            <a:p>
              <a:endParaRPr lang="pt-BR"/>
            </a:p>
          </p:txBody>
        </p:sp>
        <p:sp>
          <p:nvSpPr>
            <p:cNvPr id="40083" name="Freeform 218"/>
            <p:cNvSpPr>
              <a:spLocks/>
            </p:cNvSpPr>
            <p:nvPr/>
          </p:nvSpPr>
          <p:spPr bwMode="auto">
            <a:xfrm>
              <a:off x="2838" y="1230"/>
              <a:ext cx="71" cy="88"/>
            </a:xfrm>
            <a:custGeom>
              <a:avLst/>
              <a:gdLst>
                <a:gd name="T0" fmla="*/ 0 w 71"/>
                <a:gd name="T1" fmla="*/ 0 h 88"/>
                <a:gd name="T2" fmla="*/ 6 w 71"/>
                <a:gd name="T3" fmla="*/ 4 h 88"/>
                <a:gd name="T4" fmla="*/ 16 w 71"/>
                <a:gd name="T5" fmla="*/ 9 h 88"/>
                <a:gd name="T6" fmla="*/ 28 w 71"/>
                <a:gd name="T7" fmla="*/ 17 h 88"/>
                <a:gd name="T8" fmla="*/ 40 w 71"/>
                <a:gd name="T9" fmla="*/ 25 h 88"/>
                <a:gd name="T10" fmla="*/ 52 w 71"/>
                <a:gd name="T11" fmla="*/ 37 h 88"/>
                <a:gd name="T12" fmla="*/ 62 w 71"/>
                <a:gd name="T13" fmla="*/ 51 h 88"/>
                <a:gd name="T14" fmla="*/ 69 w 71"/>
                <a:gd name="T15" fmla="*/ 68 h 88"/>
                <a:gd name="T16" fmla="*/ 71 w 71"/>
                <a:gd name="T17" fmla="*/ 88 h 88"/>
                <a:gd name="T18" fmla="*/ 65 w 71"/>
                <a:gd name="T19" fmla="*/ 71 h 88"/>
                <a:gd name="T20" fmla="*/ 57 w 71"/>
                <a:gd name="T21" fmla="*/ 57 h 88"/>
                <a:gd name="T22" fmla="*/ 47 w 71"/>
                <a:gd name="T23" fmla="*/ 44 h 88"/>
                <a:gd name="T24" fmla="*/ 37 w 71"/>
                <a:gd name="T25" fmla="*/ 33 h 88"/>
                <a:gd name="T26" fmla="*/ 27 w 71"/>
                <a:gd name="T27" fmla="*/ 24 h 88"/>
                <a:gd name="T28" fmla="*/ 17 w 71"/>
                <a:gd name="T29" fmla="*/ 15 h 88"/>
                <a:gd name="T30" fmla="*/ 8 w 71"/>
                <a:gd name="T31" fmla="*/ 7 h 88"/>
                <a:gd name="T32" fmla="*/ 0 w 7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8"/>
                <a:gd name="T53" fmla="*/ 71 w 7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8">
                  <a:moveTo>
                    <a:pt x="0" y="0"/>
                  </a:moveTo>
                  <a:lnTo>
                    <a:pt x="6" y="4"/>
                  </a:lnTo>
                  <a:lnTo>
                    <a:pt x="16" y="9"/>
                  </a:lnTo>
                  <a:lnTo>
                    <a:pt x="28" y="17"/>
                  </a:lnTo>
                  <a:lnTo>
                    <a:pt x="40" y="25"/>
                  </a:lnTo>
                  <a:lnTo>
                    <a:pt x="52" y="37"/>
                  </a:lnTo>
                  <a:lnTo>
                    <a:pt x="62" y="51"/>
                  </a:lnTo>
                  <a:lnTo>
                    <a:pt x="69" y="68"/>
                  </a:lnTo>
                  <a:lnTo>
                    <a:pt x="71" y="88"/>
                  </a:lnTo>
                  <a:lnTo>
                    <a:pt x="65" y="71"/>
                  </a:lnTo>
                  <a:lnTo>
                    <a:pt x="57" y="57"/>
                  </a:lnTo>
                  <a:lnTo>
                    <a:pt x="47" y="44"/>
                  </a:lnTo>
                  <a:lnTo>
                    <a:pt x="37" y="33"/>
                  </a:lnTo>
                  <a:lnTo>
                    <a:pt x="27" y="24"/>
                  </a:lnTo>
                  <a:lnTo>
                    <a:pt x="17" y="15"/>
                  </a:lnTo>
                  <a:lnTo>
                    <a:pt x="8" y="7"/>
                  </a:lnTo>
                  <a:lnTo>
                    <a:pt x="0" y="0"/>
                  </a:lnTo>
                  <a:close/>
                </a:path>
              </a:pathLst>
            </a:custGeom>
            <a:solidFill>
              <a:srgbClr val="000000"/>
            </a:solidFill>
            <a:ln w="9525">
              <a:noFill/>
              <a:round/>
              <a:headEnd/>
              <a:tailEnd/>
            </a:ln>
          </p:spPr>
          <p:txBody>
            <a:bodyPr/>
            <a:lstStyle/>
            <a:p>
              <a:endParaRPr lang="pt-BR"/>
            </a:p>
          </p:txBody>
        </p:sp>
        <p:sp>
          <p:nvSpPr>
            <p:cNvPr id="40084" name="Freeform 219"/>
            <p:cNvSpPr>
              <a:spLocks/>
            </p:cNvSpPr>
            <p:nvPr/>
          </p:nvSpPr>
          <p:spPr bwMode="auto">
            <a:xfrm>
              <a:off x="2819" y="1237"/>
              <a:ext cx="8" cy="104"/>
            </a:xfrm>
            <a:custGeom>
              <a:avLst/>
              <a:gdLst>
                <a:gd name="T0" fmla="*/ 8 w 8"/>
                <a:gd name="T1" fmla="*/ 0 h 104"/>
                <a:gd name="T2" fmla="*/ 8 w 8"/>
                <a:gd name="T3" fmla="*/ 21 h 104"/>
                <a:gd name="T4" fmla="*/ 8 w 8"/>
                <a:gd name="T5" fmla="*/ 51 h 104"/>
                <a:gd name="T6" fmla="*/ 8 w 8"/>
                <a:gd name="T7" fmla="*/ 82 h 104"/>
                <a:gd name="T8" fmla="*/ 5 w 8"/>
                <a:gd name="T9" fmla="*/ 104 h 104"/>
                <a:gd name="T10" fmla="*/ 1 w 8"/>
                <a:gd name="T11" fmla="*/ 83 h 104"/>
                <a:gd name="T12" fmla="*/ 0 w 8"/>
                <a:gd name="T13" fmla="*/ 55 h 104"/>
                <a:gd name="T14" fmla="*/ 2 w 8"/>
                <a:gd name="T15" fmla="*/ 25 h 104"/>
                <a:gd name="T16" fmla="*/ 8 w 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4"/>
                <a:gd name="T29" fmla="*/ 8 w 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4">
                  <a:moveTo>
                    <a:pt x="8" y="0"/>
                  </a:moveTo>
                  <a:lnTo>
                    <a:pt x="8" y="21"/>
                  </a:lnTo>
                  <a:lnTo>
                    <a:pt x="8" y="51"/>
                  </a:lnTo>
                  <a:lnTo>
                    <a:pt x="8" y="82"/>
                  </a:lnTo>
                  <a:lnTo>
                    <a:pt x="5" y="104"/>
                  </a:lnTo>
                  <a:lnTo>
                    <a:pt x="1" y="83"/>
                  </a:lnTo>
                  <a:lnTo>
                    <a:pt x="0" y="55"/>
                  </a:lnTo>
                  <a:lnTo>
                    <a:pt x="2" y="25"/>
                  </a:lnTo>
                  <a:lnTo>
                    <a:pt x="8" y="0"/>
                  </a:lnTo>
                  <a:close/>
                </a:path>
              </a:pathLst>
            </a:custGeom>
            <a:solidFill>
              <a:srgbClr val="000000"/>
            </a:solidFill>
            <a:ln w="9525">
              <a:noFill/>
              <a:round/>
              <a:headEnd/>
              <a:tailEnd/>
            </a:ln>
          </p:spPr>
          <p:txBody>
            <a:bodyPr/>
            <a:lstStyle/>
            <a:p>
              <a:endParaRPr lang="pt-BR"/>
            </a:p>
          </p:txBody>
        </p:sp>
        <p:sp>
          <p:nvSpPr>
            <p:cNvPr id="40085" name="Freeform 220"/>
            <p:cNvSpPr>
              <a:spLocks/>
            </p:cNvSpPr>
            <p:nvPr/>
          </p:nvSpPr>
          <p:spPr bwMode="auto">
            <a:xfrm>
              <a:off x="2765" y="1232"/>
              <a:ext cx="29" cy="107"/>
            </a:xfrm>
            <a:custGeom>
              <a:avLst/>
              <a:gdLst>
                <a:gd name="T0" fmla="*/ 29 w 29"/>
                <a:gd name="T1" fmla="*/ 0 h 107"/>
                <a:gd name="T2" fmla="*/ 24 w 29"/>
                <a:gd name="T3" fmla="*/ 8 h 107"/>
                <a:gd name="T4" fmla="*/ 20 w 29"/>
                <a:gd name="T5" fmla="*/ 20 h 107"/>
                <a:gd name="T6" fmla="*/ 16 w 29"/>
                <a:gd name="T7" fmla="*/ 34 h 107"/>
                <a:gd name="T8" fmla="*/ 13 w 29"/>
                <a:gd name="T9" fmla="*/ 50 h 107"/>
                <a:gd name="T10" fmla="*/ 11 w 29"/>
                <a:gd name="T11" fmla="*/ 66 h 107"/>
                <a:gd name="T12" fmla="*/ 10 w 29"/>
                <a:gd name="T13" fmla="*/ 81 h 107"/>
                <a:gd name="T14" fmla="*/ 10 w 29"/>
                <a:gd name="T15" fmla="*/ 95 h 107"/>
                <a:gd name="T16" fmla="*/ 13 w 29"/>
                <a:gd name="T17" fmla="*/ 107 h 107"/>
                <a:gd name="T18" fmla="*/ 7 w 29"/>
                <a:gd name="T19" fmla="*/ 102 h 107"/>
                <a:gd name="T20" fmla="*/ 3 w 29"/>
                <a:gd name="T21" fmla="*/ 92 h 107"/>
                <a:gd name="T22" fmla="*/ 0 w 29"/>
                <a:gd name="T23" fmla="*/ 79 h 107"/>
                <a:gd name="T24" fmla="*/ 0 w 29"/>
                <a:gd name="T25" fmla="*/ 64 h 107"/>
                <a:gd name="T26" fmla="*/ 3 w 29"/>
                <a:gd name="T27" fmla="*/ 47 h 107"/>
                <a:gd name="T28" fmla="*/ 8 w 29"/>
                <a:gd name="T29" fmla="*/ 30 h 107"/>
                <a:gd name="T30" fmla="*/ 17 w 29"/>
                <a:gd name="T31" fmla="*/ 14 h 107"/>
                <a:gd name="T32" fmla="*/ 29 w 2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29" y="0"/>
                  </a:moveTo>
                  <a:lnTo>
                    <a:pt x="24" y="8"/>
                  </a:lnTo>
                  <a:lnTo>
                    <a:pt x="20" y="20"/>
                  </a:lnTo>
                  <a:lnTo>
                    <a:pt x="16" y="34"/>
                  </a:lnTo>
                  <a:lnTo>
                    <a:pt x="13" y="50"/>
                  </a:lnTo>
                  <a:lnTo>
                    <a:pt x="11" y="66"/>
                  </a:lnTo>
                  <a:lnTo>
                    <a:pt x="10" y="81"/>
                  </a:lnTo>
                  <a:lnTo>
                    <a:pt x="10" y="95"/>
                  </a:lnTo>
                  <a:lnTo>
                    <a:pt x="13" y="107"/>
                  </a:lnTo>
                  <a:lnTo>
                    <a:pt x="7" y="102"/>
                  </a:lnTo>
                  <a:lnTo>
                    <a:pt x="3" y="92"/>
                  </a:lnTo>
                  <a:lnTo>
                    <a:pt x="0" y="79"/>
                  </a:lnTo>
                  <a:lnTo>
                    <a:pt x="0" y="64"/>
                  </a:lnTo>
                  <a:lnTo>
                    <a:pt x="3" y="47"/>
                  </a:lnTo>
                  <a:lnTo>
                    <a:pt x="8" y="30"/>
                  </a:lnTo>
                  <a:lnTo>
                    <a:pt x="17" y="14"/>
                  </a:lnTo>
                  <a:lnTo>
                    <a:pt x="29" y="0"/>
                  </a:lnTo>
                  <a:close/>
                </a:path>
              </a:pathLst>
            </a:custGeom>
            <a:solidFill>
              <a:srgbClr val="000000"/>
            </a:solidFill>
            <a:ln w="9525">
              <a:noFill/>
              <a:round/>
              <a:headEnd/>
              <a:tailEnd/>
            </a:ln>
          </p:spPr>
          <p:txBody>
            <a:bodyPr/>
            <a:lstStyle/>
            <a:p>
              <a:endParaRPr lang="pt-BR"/>
            </a:p>
          </p:txBody>
        </p:sp>
        <p:sp>
          <p:nvSpPr>
            <p:cNvPr id="40086" name="Freeform 221"/>
            <p:cNvSpPr>
              <a:spLocks/>
            </p:cNvSpPr>
            <p:nvPr/>
          </p:nvSpPr>
          <p:spPr bwMode="auto">
            <a:xfrm>
              <a:off x="2703" y="1260"/>
              <a:ext cx="49" cy="116"/>
            </a:xfrm>
            <a:custGeom>
              <a:avLst/>
              <a:gdLst>
                <a:gd name="T0" fmla="*/ 49 w 49"/>
                <a:gd name="T1" fmla="*/ 0 h 116"/>
                <a:gd name="T2" fmla="*/ 48 w 49"/>
                <a:gd name="T3" fmla="*/ 13 h 116"/>
                <a:gd name="T4" fmla="*/ 45 w 49"/>
                <a:gd name="T5" fmla="*/ 28 h 116"/>
                <a:gd name="T6" fmla="*/ 42 w 49"/>
                <a:gd name="T7" fmla="*/ 44 h 116"/>
                <a:gd name="T8" fmla="*/ 37 w 49"/>
                <a:gd name="T9" fmla="*/ 60 h 116"/>
                <a:gd name="T10" fmla="*/ 30 w 49"/>
                <a:gd name="T11" fmla="*/ 77 h 116"/>
                <a:gd name="T12" fmla="*/ 22 w 49"/>
                <a:gd name="T13" fmla="*/ 93 h 116"/>
                <a:gd name="T14" fmla="*/ 12 w 49"/>
                <a:gd name="T15" fmla="*/ 106 h 116"/>
                <a:gd name="T16" fmla="*/ 0 w 49"/>
                <a:gd name="T17" fmla="*/ 116 h 116"/>
                <a:gd name="T18" fmla="*/ 4 w 49"/>
                <a:gd name="T19" fmla="*/ 104 h 116"/>
                <a:gd name="T20" fmla="*/ 11 w 49"/>
                <a:gd name="T21" fmla="*/ 90 h 116"/>
                <a:gd name="T22" fmla="*/ 18 w 49"/>
                <a:gd name="T23" fmla="*/ 75 h 116"/>
                <a:gd name="T24" fmla="*/ 26 w 49"/>
                <a:gd name="T25" fmla="*/ 59 h 116"/>
                <a:gd name="T26" fmla="*/ 33 w 49"/>
                <a:gd name="T27" fmla="*/ 43 h 116"/>
                <a:gd name="T28" fmla="*/ 40 w 49"/>
                <a:gd name="T29" fmla="*/ 27 h 116"/>
                <a:gd name="T30" fmla="*/ 45 w 49"/>
                <a:gd name="T31" fmla="*/ 13 h 116"/>
                <a:gd name="T32" fmla="*/ 49 w 4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6"/>
                <a:gd name="T53" fmla="*/ 49 w 4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6">
                  <a:moveTo>
                    <a:pt x="49" y="0"/>
                  </a:moveTo>
                  <a:lnTo>
                    <a:pt x="48" y="13"/>
                  </a:lnTo>
                  <a:lnTo>
                    <a:pt x="45" y="28"/>
                  </a:lnTo>
                  <a:lnTo>
                    <a:pt x="42" y="44"/>
                  </a:lnTo>
                  <a:lnTo>
                    <a:pt x="37" y="60"/>
                  </a:lnTo>
                  <a:lnTo>
                    <a:pt x="30" y="77"/>
                  </a:lnTo>
                  <a:lnTo>
                    <a:pt x="22" y="93"/>
                  </a:lnTo>
                  <a:lnTo>
                    <a:pt x="12" y="106"/>
                  </a:lnTo>
                  <a:lnTo>
                    <a:pt x="0" y="116"/>
                  </a:lnTo>
                  <a:lnTo>
                    <a:pt x="4" y="104"/>
                  </a:lnTo>
                  <a:lnTo>
                    <a:pt x="11" y="90"/>
                  </a:lnTo>
                  <a:lnTo>
                    <a:pt x="18" y="75"/>
                  </a:lnTo>
                  <a:lnTo>
                    <a:pt x="26" y="59"/>
                  </a:lnTo>
                  <a:lnTo>
                    <a:pt x="33" y="43"/>
                  </a:lnTo>
                  <a:lnTo>
                    <a:pt x="40" y="27"/>
                  </a:lnTo>
                  <a:lnTo>
                    <a:pt x="45" y="13"/>
                  </a:lnTo>
                  <a:lnTo>
                    <a:pt x="49" y="0"/>
                  </a:lnTo>
                  <a:close/>
                </a:path>
              </a:pathLst>
            </a:custGeom>
            <a:solidFill>
              <a:srgbClr val="000000"/>
            </a:solidFill>
            <a:ln w="9525">
              <a:noFill/>
              <a:round/>
              <a:headEnd/>
              <a:tailEnd/>
            </a:ln>
          </p:spPr>
          <p:txBody>
            <a:bodyPr/>
            <a:lstStyle/>
            <a:p>
              <a:endParaRPr lang="pt-BR"/>
            </a:p>
          </p:txBody>
        </p:sp>
        <p:sp>
          <p:nvSpPr>
            <p:cNvPr id="40087" name="Freeform 222"/>
            <p:cNvSpPr>
              <a:spLocks/>
            </p:cNvSpPr>
            <p:nvPr/>
          </p:nvSpPr>
          <p:spPr bwMode="auto">
            <a:xfrm>
              <a:off x="2647" y="1375"/>
              <a:ext cx="61" cy="106"/>
            </a:xfrm>
            <a:custGeom>
              <a:avLst/>
              <a:gdLst>
                <a:gd name="T0" fmla="*/ 61 w 61"/>
                <a:gd name="T1" fmla="*/ 17 h 106"/>
                <a:gd name="T2" fmla="*/ 57 w 61"/>
                <a:gd name="T3" fmla="*/ 12 h 106"/>
                <a:gd name="T4" fmla="*/ 52 w 61"/>
                <a:gd name="T5" fmla="*/ 7 h 106"/>
                <a:gd name="T6" fmla="*/ 45 w 61"/>
                <a:gd name="T7" fmla="*/ 3 h 106"/>
                <a:gd name="T8" fmla="*/ 38 w 61"/>
                <a:gd name="T9" fmla="*/ 1 h 106"/>
                <a:gd name="T10" fmla="*/ 30 w 61"/>
                <a:gd name="T11" fmla="*/ 0 h 106"/>
                <a:gd name="T12" fmla="*/ 22 w 61"/>
                <a:gd name="T13" fmla="*/ 1 h 106"/>
                <a:gd name="T14" fmla="*/ 15 w 61"/>
                <a:gd name="T15" fmla="*/ 4 h 106"/>
                <a:gd name="T16" fmla="*/ 7 w 61"/>
                <a:gd name="T17" fmla="*/ 10 h 106"/>
                <a:gd name="T18" fmla="*/ 2 w 61"/>
                <a:gd name="T19" fmla="*/ 19 h 106"/>
                <a:gd name="T20" fmla="*/ 0 w 61"/>
                <a:gd name="T21" fmla="*/ 30 h 106"/>
                <a:gd name="T22" fmla="*/ 1 w 61"/>
                <a:gd name="T23" fmla="*/ 43 h 106"/>
                <a:gd name="T24" fmla="*/ 6 w 61"/>
                <a:gd name="T25" fmla="*/ 57 h 106"/>
                <a:gd name="T26" fmla="*/ 13 w 61"/>
                <a:gd name="T27" fmla="*/ 72 h 106"/>
                <a:gd name="T28" fmla="*/ 23 w 61"/>
                <a:gd name="T29" fmla="*/ 85 h 106"/>
                <a:gd name="T30" fmla="*/ 36 w 61"/>
                <a:gd name="T31" fmla="*/ 96 h 106"/>
                <a:gd name="T32" fmla="*/ 50 w 61"/>
                <a:gd name="T33" fmla="*/ 106 h 106"/>
                <a:gd name="T34" fmla="*/ 41 w 61"/>
                <a:gd name="T35" fmla="*/ 97 h 106"/>
                <a:gd name="T36" fmla="*/ 32 w 61"/>
                <a:gd name="T37" fmla="*/ 87 h 106"/>
                <a:gd name="T38" fmla="*/ 24 w 61"/>
                <a:gd name="T39" fmla="*/ 76 h 106"/>
                <a:gd name="T40" fmla="*/ 17 w 61"/>
                <a:gd name="T41" fmla="*/ 64 h 106"/>
                <a:gd name="T42" fmla="*/ 12 w 61"/>
                <a:gd name="T43" fmla="*/ 52 h 106"/>
                <a:gd name="T44" fmla="*/ 11 w 61"/>
                <a:gd name="T45" fmla="*/ 40 h 106"/>
                <a:gd name="T46" fmla="*/ 12 w 61"/>
                <a:gd name="T47" fmla="*/ 29 h 106"/>
                <a:gd name="T48" fmla="*/ 18 w 61"/>
                <a:gd name="T49" fmla="*/ 19 h 106"/>
                <a:gd name="T50" fmla="*/ 22 w 61"/>
                <a:gd name="T51" fmla="*/ 14 h 106"/>
                <a:gd name="T52" fmla="*/ 27 w 61"/>
                <a:gd name="T53" fmla="*/ 11 h 106"/>
                <a:gd name="T54" fmla="*/ 33 w 61"/>
                <a:gd name="T55" fmla="*/ 9 h 106"/>
                <a:gd name="T56" fmla="*/ 39 w 61"/>
                <a:gd name="T57" fmla="*/ 9 h 106"/>
                <a:gd name="T58" fmla="*/ 45 w 61"/>
                <a:gd name="T59" fmla="*/ 11 h 106"/>
                <a:gd name="T60" fmla="*/ 50 w 61"/>
                <a:gd name="T61" fmla="*/ 12 h 106"/>
                <a:gd name="T62" fmla="*/ 56 w 61"/>
                <a:gd name="T63" fmla="*/ 15 h 106"/>
                <a:gd name="T64" fmla="*/ 61 w 61"/>
                <a:gd name="T65" fmla="*/ 1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06"/>
                <a:gd name="T101" fmla="*/ 61 w 6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06">
                  <a:moveTo>
                    <a:pt x="61" y="17"/>
                  </a:moveTo>
                  <a:lnTo>
                    <a:pt x="57" y="12"/>
                  </a:lnTo>
                  <a:lnTo>
                    <a:pt x="52" y="7"/>
                  </a:lnTo>
                  <a:lnTo>
                    <a:pt x="45" y="3"/>
                  </a:lnTo>
                  <a:lnTo>
                    <a:pt x="38" y="1"/>
                  </a:lnTo>
                  <a:lnTo>
                    <a:pt x="30" y="0"/>
                  </a:lnTo>
                  <a:lnTo>
                    <a:pt x="22" y="1"/>
                  </a:lnTo>
                  <a:lnTo>
                    <a:pt x="15" y="4"/>
                  </a:lnTo>
                  <a:lnTo>
                    <a:pt x="7" y="10"/>
                  </a:lnTo>
                  <a:lnTo>
                    <a:pt x="2" y="19"/>
                  </a:lnTo>
                  <a:lnTo>
                    <a:pt x="0" y="30"/>
                  </a:lnTo>
                  <a:lnTo>
                    <a:pt x="1" y="43"/>
                  </a:lnTo>
                  <a:lnTo>
                    <a:pt x="6" y="57"/>
                  </a:lnTo>
                  <a:lnTo>
                    <a:pt x="13" y="72"/>
                  </a:lnTo>
                  <a:lnTo>
                    <a:pt x="23" y="85"/>
                  </a:lnTo>
                  <a:lnTo>
                    <a:pt x="36" y="96"/>
                  </a:lnTo>
                  <a:lnTo>
                    <a:pt x="50" y="106"/>
                  </a:lnTo>
                  <a:lnTo>
                    <a:pt x="41" y="97"/>
                  </a:lnTo>
                  <a:lnTo>
                    <a:pt x="32" y="87"/>
                  </a:lnTo>
                  <a:lnTo>
                    <a:pt x="24" y="76"/>
                  </a:lnTo>
                  <a:lnTo>
                    <a:pt x="17" y="64"/>
                  </a:lnTo>
                  <a:lnTo>
                    <a:pt x="12" y="52"/>
                  </a:lnTo>
                  <a:lnTo>
                    <a:pt x="11" y="40"/>
                  </a:lnTo>
                  <a:lnTo>
                    <a:pt x="12" y="29"/>
                  </a:lnTo>
                  <a:lnTo>
                    <a:pt x="18" y="19"/>
                  </a:lnTo>
                  <a:lnTo>
                    <a:pt x="22" y="14"/>
                  </a:lnTo>
                  <a:lnTo>
                    <a:pt x="27" y="11"/>
                  </a:lnTo>
                  <a:lnTo>
                    <a:pt x="33" y="9"/>
                  </a:lnTo>
                  <a:lnTo>
                    <a:pt x="39" y="9"/>
                  </a:lnTo>
                  <a:lnTo>
                    <a:pt x="45" y="11"/>
                  </a:lnTo>
                  <a:lnTo>
                    <a:pt x="50" y="12"/>
                  </a:lnTo>
                  <a:lnTo>
                    <a:pt x="56" y="15"/>
                  </a:lnTo>
                  <a:lnTo>
                    <a:pt x="61" y="17"/>
                  </a:lnTo>
                  <a:close/>
                </a:path>
              </a:pathLst>
            </a:custGeom>
            <a:solidFill>
              <a:srgbClr val="000000"/>
            </a:solidFill>
            <a:ln w="9525">
              <a:noFill/>
              <a:round/>
              <a:headEnd/>
              <a:tailEnd/>
            </a:ln>
          </p:spPr>
          <p:txBody>
            <a:bodyPr/>
            <a:lstStyle/>
            <a:p>
              <a:endParaRPr lang="pt-BR"/>
            </a:p>
          </p:txBody>
        </p:sp>
        <p:sp>
          <p:nvSpPr>
            <p:cNvPr id="40088" name="Freeform 223"/>
            <p:cNvSpPr>
              <a:spLocks/>
            </p:cNvSpPr>
            <p:nvPr/>
          </p:nvSpPr>
          <p:spPr bwMode="auto">
            <a:xfrm>
              <a:off x="2714" y="1495"/>
              <a:ext cx="63" cy="123"/>
            </a:xfrm>
            <a:custGeom>
              <a:avLst/>
              <a:gdLst>
                <a:gd name="T0" fmla="*/ 0 w 63"/>
                <a:gd name="T1" fmla="*/ 0 h 123"/>
                <a:gd name="T2" fmla="*/ 5 w 63"/>
                <a:gd name="T3" fmla="*/ 15 h 123"/>
                <a:gd name="T4" fmla="*/ 12 w 63"/>
                <a:gd name="T5" fmla="*/ 32 h 123"/>
                <a:gd name="T6" fmla="*/ 20 w 63"/>
                <a:gd name="T7" fmla="*/ 50 h 123"/>
                <a:gd name="T8" fmla="*/ 28 w 63"/>
                <a:gd name="T9" fmla="*/ 69 h 123"/>
                <a:gd name="T10" fmla="*/ 37 w 63"/>
                <a:gd name="T11" fmla="*/ 86 h 123"/>
                <a:gd name="T12" fmla="*/ 46 w 63"/>
                <a:gd name="T13" fmla="*/ 101 h 123"/>
                <a:gd name="T14" fmla="*/ 55 w 63"/>
                <a:gd name="T15" fmla="*/ 114 h 123"/>
                <a:gd name="T16" fmla="*/ 63 w 63"/>
                <a:gd name="T17" fmla="*/ 123 h 123"/>
                <a:gd name="T18" fmla="*/ 54 w 63"/>
                <a:gd name="T19" fmla="*/ 120 h 123"/>
                <a:gd name="T20" fmla="*/ 44 w 63"/>
                <a:gd name="T21" fmla="*/ 111 h 123"/>
                <a:gd name="T22" fmla="*/ 34 w 63"/>
                <a:gd name="T23" fmla="*/ 97 h 123"/>
                <a:gd name="T24" fmla="*/ 24 w 63"/>
                <a:gd name="T25" fmla="*/ 80 h 123"/>
                <a:gd name="T26" fmla="*/ 15 w 63"/>
                <a:gd name="T27" fmla="*/ 60 h 123"/>
                <a:gd name="T28" fmla="*/ 8 w 63"/>
                <a:gd name="T29" fmla="*/ 40 h 123"/>
                <a:gd name="T30" fmla="*/ 3 w 63"/>
                <a:gd name="T31" fmla="*/ 20 h 123"/>
                <a:gd name="T32" fmla="*/ 0 w 6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3"/>
                <a:gd name="T53" fmla="*/ 63 w 6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3">
                  <a:moveTo>
                    <a:pt x="0" y="0"/>
                  </a:moveTo>
                  <a:lnTo>
                    <a:pt x="5" y="15"/>
                  </a:lnTo>
                  <a:lnTo>
                    <a:pt x="12" y="32"/>
                  </a:lnTo>
                  <a:lnTo>
                    <a:pt x="20" y="50"/>
                  </a:lnTo>
                  <a:lnTo>
                    <a:pt x="28" y="69"/>
                  </a:lnTo>
                  <a:lnTo>
                    <a:pt x="37" y="86"/>
                  </a:lnTo>
                  <a:lnTo>
                    <a:pt x="46" y="101"/>
                  </a:lnTo>
                  <a:lnTo>
                    <a:pt x="55" y="114"/>
                  </a:lnTo>
                  <a:lnTo>
                    <a:pt x="63" y="123"/>
                  </a:lnTo>
                  <a:lnTo>
                    <a:pt x="54" y="120"/>
                  </a:lnTo>
                  <a:lnTo>
                    <a:pt x="44" y="111"/>
                  </a:lnTo>
                  <a:lnTo>
                    <a:pt x="34" y="97"/>
                  </a:lnTo>
                  <a:lnTo>
                    <a:pt x="24" y="80"/>
                  </a:lnTo>
                  <a:lnTo>
                    <a:pt x="15" y="60"/>
                  </a:lnTo>
                  <a:lnTo>
                    <a:pt x="8" y="40"/>
                  </a:lnTo>
                  <a:lnTo>
                    <a:pt x="3" y="20"/>
                  </a:lnTo>
                  <a:lnTo>
                    <a:pt x="0" y="0"/>
                  </a:lnTo>
                  <a:close/>
                </a:path>
              </a:pathLst>
            </a:custGeom>
            <a:solidFill>
              <a:srgbClr val="000000"/>
            </a:solidFill>
            <a:ln w="9525">
              <a:noFill/>
              <a:round/>
              <a:headEnd/>
              <a:tailEnd/>
            </a:ln>
          </p:spPr>
          <p:txBody>
            <a:bodyPr/>
            <a:lstStyle/>
            <a:p>
              <a:endParaRPr lang="pt-BR"/>
            </a:p>
          </p:txBody>
        </p:sp>
        <p:sp>
          <p:nvSpPr>
            <p:cNvPr id="40089" name="Freeform 224"/>
            <p:cNvSpPr>
              <a:spLocks/>
            </p:cNvSpPr>
            <p:nvPr/>
          </p:nvSpPr>
          <p:spPr bwMode="auto">
            <a:xfrm>
              <a:off x="2677" y="1487"/>
              <a:ext cx="38" cy="139"/>
            </a:xfrm>
            <a:custGeom>
              <a:avLst/>
              <a:gdLst>
                <a:gd name="T0" fmla="*/ 0 w 38"/>
                <a:gd name="T1" fmla="*/ 0 h 139"/>
                <a:gd name="T2" fmla="*/ 1 w 38"/>
                <a:gd name="T3" fmla="*/ 9 h 139"/>
                <a:gd name="T4" fmla="*/ 4 w 38"/>
                <a:gd name="T5" fmla="*/ 24 h 139"/>
                <a:gd name="T6" fmla="*/ 8 w 38"/>
                <a:gd name="T7" fmla="*/ 43 h 139"/>
                <a:gd name="T8" fmla="*/ 12 w 38"/>
                <a:gd name="T9" fmla="*/ 64 h 139"/>
                <a:gd name="T10" fmla="*/ 18 w 38"/>
                <a:gd name="T11" fmla="*/ 86 h 139"/>
                <a:gd name="T12" fmla="*/ 25 w 38"/>
                <a:gd name="T13" fmla="*/ 107 h 139"/>
                <a:gd name="T14" fmla="*/ 31 w 38"/>
                <a:gd name="T15" fmla="*/ 126 h 139"/>
                <a:gd name="T16" fmla="*/ 38 w 38"/>
                <a:gd name="T17" fmla="*/ 139 h 139"/>
                <a:gd name="T18" fmla="*/ 38 w 38"/>
                <a:gd name="T19" fmla="*/ 128 h 139"/>
                <a:gd name="T20" fmla="*/ 35 w 38"/>
                <a:gd name="T21" fmla="*/ 112 h 139"/>
                <a:gd name="T22" fmla="*/ 31 w 38"/>
                <a:gd name="T23" fmla="*/ 94 h 139"/>
                <a:gd name="T24" fmla="*/ 26 w 38"/>
                <a:gd name="T25" fmla="*/ 74 h 139"/>
                <a:gd name="T26" fmla="*/ 19 w 38"/>
                <a:gd name="T27" fmla="*/ 53 h 139"/>
                <a:gd name="T28" fmla="*/ 13 w 38"/>
                <a:gd name="T29" fmla="*/ 33 h 139"/>
                <a:gd name="T30" fmla="*/ 7 w 38"/>
                <a:gd name="T31" fmla="*/ 15 h 139"/>
                <a:gd name="T32" fmla="*/ 0 w 3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39"/>
                <a:gd name="T53" fmla="*/ 38 w 3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39">
                  <a:moveTo>
                    <a:pt x="0" y="0"/>
                  </a:moveTo>
                  <a:lnTo>
                    <a:pt x="1" y="9"/>
                  </a:lnTo>
                  <a:lnTo>
                    <a:pt x="4" y="24"/>
                  </a:lnTo>
                  <a:lnTo>
                    <a:pt x="8" y="43"/>
                  </a:lnTo>
                  <a:lnTo>
                    <a:pt x="12" y="64"/>
                  </a:lnTo>
                  <a:lnTo>
                    <a:pt x="18" y="86"/>
                  </a:lnTo>
                  <a:lnTo>
                    <a:pt x="25" y="107"/>
                  </a:lnTo>
                  <a:lnTo>
                    <a:pt x="31" y="126"/>
                  </a:lnTo>
                  <a:lnTo>
                    <a:pt x="38" y="139"/>
                  </a:lnTo>
                  <a:lnTo>
                    <a:pt x="38" y="128"/>
                  </a:lnTo>
                  <a:lnTo>
                    <a:pt x="35" y="112"/>
                  </a:lnTo>
                  <a:lnTo>
                    <a:pt x="31" y="94"/>
                  </a:lnTo>
                  <a:lnTo>
                    <a:pt x="26" y="74"/>
                  </a:lnTo>
                  <a:lnTo>
                    <a:pt x="19" y="53"/>
                  </a:lnTo>
                  <a:lnTo>
                    <a:pt x="13" y="33"/>
                  </a:lnTo>
                  <a:lnTo>
                    <a:pt x="7" y="15"/>
                  </a:lnTo>
                  <a:lnTo>
                    <a:pt x="0" y="0"/>
                  </a:lnTo>
                  <a:close/>
                </a:path>
              </a:pathLst>
            </a:custGeom>
            <a:solidFill>
              <a:srgbClr val="000000"/>
            </a:solidFill>
            <a:ln w="9525">
              <a:noFill/>
              <a:round/>
              <a:headEnd/>
              <a:tailEnd/>
            </a:ln>
          </p:spPr>
          <p:txBody>
            <a:bodyPr/>
            <a:lstStyle/>
            <a:p>
              <a:endParaRPr lang="pt-BR"/>
            </a:p>
          </p:txBody>
        </p:sp>
        <p:sp>
          <p:nvSpPr>
            <p:cNvPr id="40090" name="Freeform 225"/>
            <p:cNvSpPr>
              <a:spLocks/>
            </p:cNvSpPr>
            <p:nvPr/>
          </p:nvSpPr>
          <p:spPr bwMode="auto">
            <a:xfrm>
              <a:off x="2638" y="1436"/>
              <a:ext cx="21" cy="193"/>
            </a:xfrm>
            <a:custGeom>
              <a:avLst/>
              <a:gdLst>
                <a:gd name="T0" fmla="*/ 1 w 21"/>
                <a:gd name="T1" fmla="*/ 0 h 193"/>
                <a:gd name="T2" fmla="*/ 0 w 21"/>
                <a:gd name="T3" fmla="*/ 12 h 193"/>
                <a:gd name="T4" fmla="*/ 0 w 21"/>
                <a:gd name="T5" fmla="*/ 33 h 193"/>
                <a:gd name="T6" fmla="*/ 1 w 21"/>
                <a:gd name="T7" fmla="*/ 58 h 193"/>
                <a:gd name="T8" fmla="*/ 2 w 21"/>
                <a:gd name="T9" fmla="*/ 88 h 193"/>
                <a:gd name="T10" fmla="*/ 5 w 21"/>
                <a:gd name="T11" fmla="*/ 118 h 193"/>
                <a:gd name="T12" fmla="*/ 9 w 21"/>
                <a:gd name="T13" fmla="*/ 147 h 193"/>
                <a:gd name="T14" fmla="*/ 14 w 21"/>
                <a:gd name="T15" fmla="*/ 173 h 193"/>
                <a:gd name="T16" fmla="*/ 21 w 21"/>
                <a:gd name="T17" fmla="*/ 193 h 193"/>
                <a:gd name="T18" fmla="*/ 21 w 21"/>
                <a:gd name="T19" fmla="*/ 178 h 193"/>
                <a:gd name="T20" fmla="*/ 21 w 21"/>
                <a:gd name="T21" fmla="*/ 156 h 193"/>
                <a:gd name="T22" fmla="*/ 19 w 21"/>
                <a:gd name="T23" fmla="*/ 129 h 193"/>
                <a:gd name="T24" fmla="*/ 16 w 21"/>
                <a:gd name="T25" fmla="*/ 100 h 193"/>
                <a:gd name="T26" fmla="*/ 12 w 21"/>
                <a:gd name="T27" fmla="*/ 70 h 193"/>
                <a:gd name="T28" fmla="*/ 9 w 21"/>
                <a:gd name="T29" fmla="*/ 42 h 193"/>
                <a:gd name="T30" fmla="*/ 5 w 21"/>
                <a:gd name="T31" fmla="*/ 18 h 193"/>
                <a:gd name="T32" fmla="*/ 1 w 2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3"/>
                <a:gd name="T53" fmla="*/ 21 w 21"/>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3">
                  <a:moveTo>
                    <a:pt x="1" y="0"/>
                  </a:moveTo>
                  <a:lnTo>
                    <a:pt x="0" y="12"/>
                  </a:lnTo>
                  <a:lnTo>
                    <a:pt x="0" y="33"/>
                  </a:lnTo>
                  <a:lnTo>
                    <a:pt x="1" y="58"/>
                  </a:lnTo>
                  <a:lnTo>
                    <a:pt x="2" y="88"/>
                  </a:lnTo>
                  <a:lnTo>
                    <a:pt x="5" y="118"/>
                  </a:lnTo>
                  <a:lnTo>
                    <a:pt x="9" y="147"/>
                  </a:lnTo>
                  <a:lnTo>
                    <a:pt x="14" y="173"/>
                  </a:lnTo>
                  <a:lnTo>
                    <a:pt x="21" y="193"/>
                  </a:lnTo>
                  <a:lnTo>
                    <a:pt x="21" y="178"/>
                  </a:lnTo>
                  <a:lnTo>
                    <a:pt x="21" y="156"/>
                  </a:lnTo>
                  <a:lnTo>
                    <a:pt x="19" y="129"/>
                  </a:lnTo>
                  <a:lnTo>
                    <a:pt x="16" y="100"/>
                  </a:lnTo>
                  <a:lnTo>
                    <a:pt x="12" y="70"/>
                  </a:lnTo>
                  <a:lnTo>
                    <a:pt x="9" y="42"/>
                  </a:lnTo>
                  <a:lnTo>
                    <a:pt x="5" y="18"/>
                  </a:lnTo>
                  <a:lnTo>
                    <a:pt x="1" y="0"/>
                  </a:lnTo>
                  <a:close/>
                </a:path>
              </a:pathLst>
            </a:custGeom>
            <a:solidFill>
              <a:srgbClr val="000000"/>
            </a:solidFill>
            <a:ln w="9525">
              <a:noFill/>
              <a:round/>
              <a:headEnd/>
              <a:tailEnd/>
            </a:ln>
          </p:spPr>
          <p:txBody>
            <a:bodyPr/>
            <a:lstStyle/>
            <a:p>
              <a:endParaRPr lang="pt-BR"/>
            </a:p>
          </p:txBody>
        </p:sp>
        <p:sp>
          <p:nvSpPr>
            <p:cNvPr id="40091" name="Freeform 226"/>
            <p:cNvSpPr>
              <a:spLocks/>
            </p:cNvSpPr>
            <p:nvPr/>
          </p:nvSpPr>
          <p:spPr bwMode="auto">
            <a:xfrm>
              <a:off x="2590" y="1320"/>
              <a:ext cx="37" cy="307"/>
            </a:xfrm>
            <a:custGeom>
              <a:avLst/>
              <a:gdLst>
                <a:gd name="T0" fmla="*/ 37 w 37"/>
                <a:gd name="T1" fmla="*/ 0 h 307"/>
                <a:gd name="T2" fmla="*/ 32 w 37"/>
                <a:gd name="T3" fmla="*/ 13 h 307"/>
                <a:gd name="T4" fmla="*/ 27 w 37"/>
                <a:gd name="T5" fmla="*/ 26 h 307"/>
                <a:gd name="T6" fmla="*/ 22 w 37"/>
                <a:gd name="T7" fmla="*/ 42 h 307"/>
                <a:gd name="T8" fmla="*/ 18 w 37"/>
                <a:gd name="T9" fmla="*/ 60 h 307"/>
                <a:gd name="T10" fmla="*/ 14 w 37"/>
                <a:gd name="T11" fmla="*/ 80 h 307"/>
                <a:gd name="T12" fmla="*/ 13 w 37"/>
                <a:gd name="T13" fmla="*/ 101 h 307"/>
                <a:gd name="T14" fmla="*/ 14 w 37"/>
                <a:gd name="T15" fmla="*/ 123 h 307"/>
                <a:gd name="T16" fmla="*/ 17 w 37"/>
                <a:gd name="T17" fmla="*/ 146 h 307"/>
                <a:gd name="T18" fmla="*/ 21 w 37"/>
                <a:gd name="T19" fmla="*/ 169 h 307"/>
                <a:gd name="T20" fmla="*/ 23 w 37"/>
                <a:gd name="T21" fmla="*/ 193 h 307"/>
                <a:gd name="T22" fmla="*/ 25 w 37"/>
                <a:gd name="T23" fmla="*/ 216 h 307"/>
                <a:gd name="T24" fmla="*/ 23 w 37"/>
                <a:gd name="T25" fmla="*/ 239 h 307"/>
                <a:gd name="T26" fmla="*/ 21 w 37"/>
                <a:gd name="T27" fmla="*/ 260 h 307"/>
                <a:gd name="T28" fmla="*/ 16 w 37"/>
                <a:gd name="T29" fmla="*/ 279 h 307"/>
                <a:gd name="T30" fmla="*/ 10 w 37"/>
                <a:gd name="T31" fmla="*/ 295 h 307"/>
                <a:gd name="T32" fmla="*/ 2 w 37"/>
                <a:gd name="T33" fmla="*/ 307 h 307"/>
                <a:gd name="T34" fmla="*/ 9 w 37"/>
                <a:gd name="T35" fmla="*/ 276 h 307"/>
                <a:gd name="T36" fmla="*/ 12 w 37"/>
                <a:gd name="T37" fmla="*/ 236 h 307"/>
                <a:gd name="T38" fmla="*/ 11 w 37"/>
                <a:gd name="T39" fmla="*/ 193 h 307"/>
                <a:gd name="T40" fmla="*/ 4 w 37"/>
                <a:gd name="T41" fmla="*/ 153 h 307"/>
                <a:gd name="T42" fmla="*/ 1 w 37"/>
                <a:gd name="T43" fmla="*/ 136 h 307"/>
                <a:gd name="T44" fmla="*/ 0 w 37"/>
                <a:gd name="T45" fmla="*/ 117 h 307"/>
                <a:gd name="T46" fmla="*/ 1 w 37"/>
                <a:gd name="T47" fmla="*/ 95 h 307"/>
                <a:gd name="T48" fmla="*/ 4 w 37"/>
                <a:gd name="T49" fmla="*/ 72 h 307"/>
                <a:gd name="T50" fmla="*/ 10 w 37"/>
                <a:gd name="T51" fmla="*/ 50 h 307"/>
                <a:gd name="T52" fmla="*/ 16 w 37"/>
                <a:gd name="T53" fmla="*/ 30 h 307"/>
                <a:gd name="T54" fmla="*/ 26 w 37"/>
                <a:gd name="T55" fmla="*/ 13 h 307"/>
                <a:gd name="T56" fmla="*/ 37 w 37"/>
                <a:gd name="T57" fmla="*/ 0 h 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07"/>
                <a:gd name="T89" fmla="*/ 37 w 37"/>
                <a:gd name="T90" fmla="*/ 307 h 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07">
                  <a:moveTo>
                    <a:pt x="37" y="0"/>
                  </a:moveTo>
                  <a:lnTo>
                    <a:pt x="32" y="13"/>
                  </a:lnTo>
                  <a:lnTo>
                    <a:pt x="27" y="26"/>
                  </a:lnTo>
                  <a:lnTo>
                    <a:pt x="22" y="42"/>
                  </a:lnTo>
                  <a:lnTo>
                    <a:pt x="18" y="60"/>
                  </a:lnTo>
                  <a:lnTo>
                    <a:pt x="14" y="80"/>
                  </a:lnTo>
                  <a:lnTo>
                    <a:pt x="13" y="101"/>
                  </a:lnTo>
                  <a:lnTo>
                    <a:pt x="14" y="123"/>
                  </a:lnTo>
                  <a:lnTo>
                    <a:pt x="17" y="146"/>
                  </a:lnTo>
                  <a:lnTo>
                    <a:pt x="21" y="169"/>
                  </a:lnTo>
                  <a:lnTo>
                    <a:pt x="23" y="193"/>
                  </a:lnTo>
                  <a:lnTo>
                    <a:pt x="25" y="216"/>
                  </a:lnTo>
                  <a:lnTo>
                    <a:pt x="23" y="239"/>
                  </a:lnTo>
                  <a:lnTo>
                    <a:pt x="21" y="260"/>
                  </a:lnTo>
                  <a:lnTo>
                    <a:pt x="16" y="279"/>
                  </a:lnTo>
                  <a:lnTo>
                    <a:pt x="10" y="295"/>
                  </a:lnTo>
                  <a:lnTo>
                    <a:pt x="2" y="307"/>
                  </a:lnTo>
                  <a:lnTo>
                    <a:pt x="9" y="276"/>
                  </a:lnTo>
                  <a:lnTo>
                    <a:pt x="12" y="236"/>
                  </a:lnTo>
                  <a:lnTo>
                    <a:pt x="11" y="193"/>
                  </a:lnTo>
                  <a:lnTo>
                    <a:pt x="4" y="153"/>
                  </a:lnTo>
                  <a:lnTo>
                    <a:pt x="1" y="136"/>
                  </a:lnTo>
                  <a:lnTo>
                    <a:pt x="0" y="117"/>
                  </a:lnTo>
                  <a:lnTo>
                    <a:pt x="1" y="95"/>
                  </a:lnTo>
                  <a:lnTo>
                    <a:pt x="4" y="72"/>
                  </a:lnTo>
                  <a:lnTo>
                    <a:pt x="10" y="50"/>
                  </a:lnTo>
                  <a:lnTo>
                    <a:pt x="16" y="30"/>
                  </a:lnTo>
                  <a:lnTo>
                    <a:pt x="26" y="13"/>
                  </a:lnTo>
                  <a:lnTo>
                    <a:pt x="37" y="0"/>
                  </a:lnTo>
                  <a:close/>
                </a:path>
              </a:pathLst>
            </a:custGeom>
            <a:solidFill>
              <a:srgbClr val="000000"/>
            </a:solidFill>
            <a:ln w="9525">
              <a:noFill/>
              <a:round/>
              <a:headEnd/>
              <a:tailEnd/>
            </a:ln>
          </p:spPr>
          <p:txBody>
            <a:bodyPr/>
            <a:lstStyle/>
            <a:p>
              <a:endParaRPr lang="pt-BR"/>
            </a:p>
          </p:txBody>
        </p:sp>
        <p:sp>
          <p:nvSpPr>
            <p:cNvPr id="40092" name="Freeform 227"/>
            <p:cNvSpPr>
              <a:spLocks/>
            </p:cNvSpPr>
            <p:nvPr/>
          </p:nvSpPr>
          <p:spPr bwMode="auto">
            <a:xfrm>
              <a:off x="3006" y="1474"/>
              <a:ext cx="35" cy="139"/>
            </a:xfrm>
            <a:custGeom>
              <a:avLst/>
              <a:gdLst>
                <a:gd name="T0" fmla="*/ 3 w 35"/>
                <a:gd name="T1" fmla="*/ 0 h 139"/>
                <a:gd name="T2" fmla="*/ 3 w 35"/>
                <a:gd name="T3" fmla="*/ 11 h 139"/>
                <a:gd name="T4" fmla="*/ 5 w 35"/>
                <a:gd name="T5" fmla="*/ 27 h 139"/>
                <a:gd name="T6" fmla="*/ 8 w 35"/>
                <a:gd name="T7" fmla="*/ 47 h 139"/>
                <a:gd name="T8" fmla="*/ 13 w 35"/>
                <a:gd name="T9" fmla="*/ 69 h 139"/>
                <a:gd name="T10" fmla="*/ 18 w 35"/>
                <a:gd name="T11" fmla="*/ 91 h 139"/>
                <a:gd name="T12" fmla="*/ 24 w 35"/>
                <a:gd name="T13" fmla="*/ 111 h 139"/>
                <a:gd name="T14" fmla="*/ 30 w 35"/>
                <a:gd name="T15" fmla="*/ 128 h 139"/>
                <a:gd name="T16" fmla="*/ 35 w 35"/>
                <a:gd name="T17" fmla="*/ 139 h 139"/>
                <a:gd name="T18" fmla="*/ 29 w 35"/>
                <a:gd name="T19" fmla="*/ 134 h 139"/>
                <a:gd name="T20" fmla="*/ 22 w 35"/>
                <a:gd name="T21" fmla="*/ 124 h 139"/>
                <a:gd name="T22" fmla="*/ 15 w 35"/>
                <a:gd name="T23" fmla="*/ 107 h 139"/>
                <a:gd name="T24" fmla="*/ 9 w 35"/>
                <a:gd name="T25" fmla="*/ 87 h 139"/>
                <a:gd name="T26" fmla="*/ 4 w 35"/>
                <a:gd name="T27" fmla="*/ 65 h 139"/>
                <a:gd name="T28" fmla="*/ 1 w 35"/>
                <a:gd name="T29" fmla="*/ 42 h 139"/>
                <a:gd name="T30" fmla="*/ 0 w 35"/>
                <a:gd name="T31" fmla="*/ 20 h 139"/>
                <a:gd name="T32" fmla="*/ 3 w 35"/>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39"/>
                <a:gd name="T53" fmla="*/ 35 w 3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39">
                  <a:moveTo>
                    <a:pt x="3" y="0"/>
                  </a:moveTo>
                  <a:lnTo>
                    <a:pt x="3" y="11"/>
                  </a:lnTo>
                  <a:lnTo>
                    <a:pt x="5" y="27"/>
                  </a:lnTo>
                  <a:lnTo>
                    <a:pt x="8" y="47"/>
                  </a:lnTo>
                  <a:lnTo>
                    <a:pt x="13" y="69"/>
                  </a:lnTo>
                  <a:lnTo>
                    <a:pt x="18" y="91"/>
                  </a:lnTo>
                  <a:lnTo>
                    <a:pt x="24" y="111"/>
                  </a:lnTo>
                  <a:lnTo>
                    <a:pt x="30" y="128"/>
                  </a:lnTo>
                  <a:lnTo>
                    <a:pt x="35" y="139"/>
                  </a:lnTo>
                  <a:lnTo>
                    <a:pt x="29" y="134"/>
                  </a:lnTo>
                  <a:lnTo>
                    <a:pt x="22" y="124"/>
                  </a:lnTo>
                  <a:lnTo>
                    <a:pt x="15" y="107"/>
                  </a:lnTo>
                  <a:lnTo>
                    <a:pt x="9" y="87"/>
                  </a:lnTo>
                  <a:lnTo>
                    <a:pt x="4" y="65"/>
                  </a:lnTo>
                  <a:lnTo>
                    <a:pt x="1" y="42"/>
                  </a:lnTo>
                  <a:lnTo>
                    <a:pt x="0" y="20"/>
                  </a:lnTo>
                  <a:lnTo>
                    <a:pt x="3" y="0"/>
                  </a:lnTo>
                  <a:close/>
                </a:path>
              </a:pathLst>
            </a:custGeom>
            <a:solidFill>
              <a:srgbClr val="000000"/>
            </a:solidFill>
            <a:ln w="9525">
              <a:noFill/>
              <a:round/>
              <a:headEnd/>
              <a:tailEnd/>
            </a:ln>
          </p:spPr>
          <p:txBody>
            <a:bodyPr/>
            <a:lstStyle/>
            <a:p>
              <a:endParaRPr lang="pt-BR"/>
            </a:p>
          </p:txBody>
        </p:sp>
        <p:sp>
          <p:nvSpPr>
            <p:cNvPr id="40093" name="Freeform 228"/>
            <p:cNvSpPr>
              <a:spLocks/>
            </p:cNvSpPr>
            <p:nvPr/>
          </p:nvSpPr>
          <p:spPr bwMode="auto">
            <a:xfrm>
              <a:off x="2979" y="1561"/>
              <a:ext cx="12" cy="52"/>
            </a:xfrm>
            <a:custGeom>
              <a:avLst/>
              <a:gdLst>
                <a:gd name="T0" fmla="*/ 2 w 12"/>
                <a:gd name="T1" fmla="*/ 0 h 52"/>
                <a:gd name="T2" fmla="*/ 4 w 12"/>
                <a:gd name="T3" fmla="*/ 11 h 52"/>
                <a:gd name="T4" fmla="*/ 6 w 12"/>
                <a:gd name="T5" fmla="*/ 26 h 52"/>
                <a:gd name="T6" fmla="*/ 9 w 12"/>
                <a:gd name="T7" fmla="*/ 41 h 52"/>
                <a:gd name="T8" fmla="*/ 12 w 12"/>
                <a:gd name="T9" fmla="*/ 52 h 52"/>
                <a:gd name="T10" fmla="*/ 3 w 12"/>
                <a:gd name="T11" fmla="*/ 46 h 52"/>
                <a:gd name="T12" fmla="*/ 0 w 12"/>
                <a:gd name="T13" fmla="*/ 36 h 52"/>
                <a:gd name="T14" fmla="*/ 0 w 12"/>
                <a:gd name="T15" fmla="*/ 20 h 52"/>
                <a:gd name="T16" fmla="*/ 2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2" y="0"/>
                  </a:moveTo>
                  <a:lnTo>
                    <a:pt x="4" y="11"/>
                  </a:lnTo>
                  <a:lnTo>
                    <a:pt x="6" y="26"/>
                  </a:lnTo>
                  <a:lnTo>
                    <a:pt x="9" y="41"/>
                  </a:lnTo>
                  <a:lnTo>
                    <a:pt x="12" y="52"/>
                  </a:lnTo>
                  <a:lnTo>
                    <a:pt x="3" y="46"/>
                  </a:lnTo>
                  <a:lnTo>
                    <a:pt x="0" y="36"/>
                  </a:lnTo>
                  <a:lnTo>
                    <a:pt x="0" y="20"/>
                  </a:lnTo>
                  <a:lnTo>
                    <a:pt x="2" y="0"/>
                  </a:lnTo>
                  <a:close/>
                </a:path>
              </a:pathLst>
            </a:custGeom>
            <a:solidFill>
              <a:srgbClr val="000000"/>
            </a:solidFill>
            <a:ln w="9525">
              <a:noFill/>
              <a:round/>
              <a:headEnd/>
              <a:tailEnd/>
            </a:ln>
          </p:spPr>
          <p:txBody>
            <a:bodyPr/>
            <a:lstStyle/>
            <a:p>
              <a:endParaRPr lang="pt-BR"/>
            </a:p>
          </p:txBody>
        </p:sp>
        <p:sp>
          <p:nvSpPr>
            <p:cNvPr id="40094" name="Freeform 229"/>
            <p:cNvSpPr>
              <a:spLocks/>
            </p:cNvSpPr>
            <p:nvPr/>
          </p:nvSpPr>
          <p:spPr bwMode="auto">
            <a:xfrm>
              <a:off x="2647" y="1184"/>
              <a:ext cx="310" cy="111"/>
            </a:xfrm>
            <a:custGeom>
              <a:avLst/>
              <a:gdLst>
                <a:gd name="T0" fmla="*/ 310 w 310"/>
                <a:gd name="T1" fmla="*/ 14 h 111"/>
                <a:gd name="T2" fmla="*/ 301 w 310"/>
                <a:gd name="T3" fmla="*/ 11 h 111"/>
                <a:gd name="T4" fmla="*/ 290 w 310"/>
                <a:gd name="T5" fmla="*/ 8 h 111"/>
                <a:gd name="T6" fmla="*/ 276 w 310"/>
                <a:gd name="T7" fmla="*/ 5 h 111"/>
                <a:gd name="T8" fmla="*/ 260 w 310"/>
                <a:gd name="T9" fmla="*/ 3 h 111"/>
                <a:gd name="T10" fmla="*/ 241 w 310"/>
                <a:gd name="T11" fmla="*/ 0 h 111"/>
                <a:gd name="T12" fmla="*/ 222 w 310"/>
                <a:gd name="T13" fmla="*/ 0 h 111"/>
                <a:gd name="T14" fmla="*/ 200 w 310"/>
                <a:gd name="T15" fmla="*/ 0 h 111"/>
                <a:gd name="T16" fmla="*/ 178 w 310"/>
                <a:gd name="T17" fmla="*/ 2 h 111"/>
                <a:gd name="T18" fmla="*/ 155 w 310"/>
                <a:gd name="T19" fmla="*/ 6 h 111"/>
                <a:gd name="T20" fmla="*/ 131 w 310"/>
                <a:gd name="T21" fmla="*/ 11 h 111"/>
                <a:gd name="T22" fmla="*/ 108 w 310"/>
                <a:gd name="T23" fmla="*/ 20 h 111"/>
                <a:gd name="T24" fmla="*/ 84 w 310"/>
                <a:gd name="T25" fmla="*/ 32 h 111"/>
                <a:gd name="T26" fmla="*/ 62 w 310"/>
                <a:gd name="T27" fmla="*/ 46 h 111"/>
                <a:gd name="T28" fmla="*/ 40 w 310"/>
                <a:gd name="T29" fmla="*/ 64 h 111"/>
                <a:gd name="T30" fmla="*/ 19 w 310"/>
                <a:gd name="T31" fmla="*/ 85 h 111"/>
                <a:gd name="T32" fmla="*/ 0 w 310"/>
                <a:gd name="T33" fmla="*/ 111 h 111"/>
                <a:gd name="T34" fmla="*/ 9 w 310"/>
                <a:gd name="T35" fmla="*/ 104 h 111"/>
                <a:gd name="T36" fmla="*/ 19 w 310"/>
                <a:gd name="T37" fmla="*/ 95 h 111"/>
                <a:gd name="T38" fmla="*/ 29 w 310"/>
                <a:gd name="T39" fmla="*/ 86 h 111"/>
                <a:gd name="T40" fmla="*/ 40 w 310"/>
                <a:gd name="T41" fmla="*/ 76 h 111"/>
                <a:gd name="T42" fmla="*/ 53 w 310"/>
                <a:gd name="T43" fmla="*/ 66 h 111"/>
                <a:gd name="T44" fmla="*/ 66 w 310"/>
                <a:gd name="T45" fmla="*/ 56 h 111"/>
                <a:gd name="T46" fmla="*/ 81 w 310"/>
                <a:gd name="T47" fmla="*/ 47 h 111"/>
                <a:gd name="T48" fmla="*/ 97 w 310"/>
                <a:gd name="T49" fmla="*/ 38 h 111"/>
                <a:gd name="T50" fmla="*/ 116 w 310"/>
                <a:gd name="T51" fmla="*/ 30 h 111"/>
                <a:gd name="T52" fmla="*/ 136 w 310"/>
                <a:gd name="T53" fmla="*/ 22 h 111"/>
                <a:gd name="T54" fmla="*/ 158 w 310"/>
                <a:gd name="T55" fmla="*/ 17 h 111"/>
                <a:gd name="T56" fmla="*/ 183 w 310"/>
                <a:gd name="T57" fmla="*/ 12 h 111"/>
                <a:gd name="T58" fmla="*/ 211 w 310"/>
                <a:gd name="T59" fmla="*/ 9 h 111"/>
                <a:gd name="T60" fmla="*/ 241 w 310"/>
                <a:gd name="T61" fmla="*/ 9 h 111"/>
                <a:gd name="T62" fmla="*/ 273 w 310"/>
                <a:gd name="T63" fmla="*/ 10 h 111"/>
                <a:gd name="T64" fmla="*/ 310 w 310"/>
                <a:gd name="T65" fmla="*/ 14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
                <a:gd name="T100" fmla="*/ 0 h 111"/>
                <a:gd name="T101" fmla="*/ 310 w 31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 h="111">
                  <a:moveTo>
                    <a:pt x="310" y="14"/>
                  </a:moveTo>
                  <a:lnTo>
                    <a:pt x="301" y="11"/>
                  </a:lnTo>
                  <a:lnTo>
                    <a:pt x="290" y="8"/>
                  </a:lnTo>
                  <a:lnTo>
                    <a:pt x="276" y="5"/>
                  </a:lnTo>
                  <a:lnTo>
                    <a:pt x="260" y="3"/>
                  </a:lnTo>
                  <a:lnTo>
                    <a:pt x="241" y="0"/>
                  </a:lnTo>
                  <a:lnTo>
                    <a:pt x="222" y="0"/>
                  </a:lnTo>
                  <a:lnTo>
                    <a:pt x="200" y="0"/>
                  </a:lnTo>
                  <a:lnTo>
                    <a:pt x="178" y="2"/>
                  </a:lnTo>
                  <a:lnTo>
                    <a:pt x="155" y="6"/>
                  </a:lnTo>
                  <a:lnTo>
                    <a:pt x="131" y="11"/>
                  </a:lnTo>
                  <a:lnTo>
                    <a:pt x="108" y="20"/>
                  </a:lnTo>
                  <a:lnTo>
                    <a:pt x="84" y="32"/>
                  </a:lnTo>
                  <a:lnTo>
                    <a:pt x="62" y="46"/>
                  </a:lnTo>
                  <a:lnTo>
                    <a:pt x="40" y="64"/>
                  </a:lnTo>
                  <a:lnTo>
                    <a:pt x="19" y="85"/>
                  </a:lnTo>
                  <a:lnTo>
                    <a:pt x="0" y="111"/>
                  </a:lnTo>
                  <a:lnTo>
                    <a:pt x="9" y="104"/>
                  </a:lnTo>
                  <a:lnTo>
                    <a:pt x="19" y="95"/>
                  </a:lnTo>
                  <a:lnTo>
                    <a:pt x="29" y="86"/>
                  </a:lnTo>
                  <a:lnTo>
                    <a:pt x="40" y="76"/>
                  </a:lnTo>
                  <a:lnTo>
                    <a:pt x="53" y="66"/>
                  </a:lnTo>
                  <a:lnTo>
                    <a:pt x="66" y="56"/>
                  </a:lnTo>
                  <a:lnTo>
                    <a:pt x="81" y="47"/>
                  </a:lnTo>
                  <a:lnTo>
                    <a:pt x="97" y="38"/>
                  </a:lnTo>
                  <a:lnTo>
                    <a:pt x="116" y="30"/>
                  </a:lnTo>
                  <a:lnTo>
                    <a:pt x="136" y="22"/>
                  </a:lnTo>
                  <a:lnTo>
                    <a:pt x="158" y="17"/>
                  </a:lnTo>
                  <a:lnTo>
                    <a:pt x="183" y="12"/>
                  </a:lnTo>
                  <a:lnTo>
                    <a:pt x="211" y="9"/>
                  </a:lnTo>
                  <a:lnTo>
                    <a:pt x="241" y="9"/>
                  </a:lnTo>
                  <a:lnTo>
                    <a:pt x="273" y="10"/>
                  </a:lnTo>
                  <a:lnTo>
                    <a:pt x="310" y="14"/>
                  </a:lnTo>
                  <a:close/>
                </a:path>
              </a:pathLst>
            </a:custGeom>
            <a:solidFill>
              <a:srgbClr val="000000"/>
            </a:solidFill>
            <a:ln w="9525">
              <a:noFill/>
              <a:round/>
              <a:headEnd/>
              <a:tailEnd/>
            </a:ln>
          </p:spPr>
          <p:txBody>
            <a:bodyPr/>
            <a:lstStyle/>
            <a:p>
              <a:endParaRPr lang="pt-BR"/>
            </a:p>
          </p:txBody>
        </p:sp>
        <p:sp>
          <p:nvSpPr>
            <p:cNvPr id="40095" name="Freeform 230"/>
            <p:cNvSpPr>
              <a:spLocks/>
            </p:cNvSpPr>
            <p:nvPr/>
          </p:nvSpPr>
          <p:spPr bwMode="auto">
            <a:xfrm>
              <a:off x="2638" y="1111"/>
              <a:ext cx="311" cy="140"/>
            </a:xfrm>
            <a:custGeom>
              <a:avLst/>
              <a:gdLst>
                <a:gd name="T0" fmla="*/ 311 w 311"/>
                <a:gd name="T1" fmla="*/ 64 h 140"/>
                <a:gd name="T2" fmla="*/ 309 w 311"/>
                <a:gd name="T3" fmla="*/ 53 h 140"/>
                <a:gd name="T4" fmla="*/ 304 w 311"/>
                <a:gd name="T5" fmla="*/ 43 h 140"/>
                <a:gd name="T6" fmla="*/ 295 w 311"/>
                <a:gd name="T7" fmla="*/ 33 h 140"/>
                <a:gd name="T8" fmla="*/ 284 w 311"/>
                <a:gd name="T9" fmla="*/ 23 h 140"/>
                <a:gd name="T10" fmla="*/ 270 w 311"/>
                <a:gd name="T11" fmla="*/ 15 h 140"/>
                <a:gd name="T12" fmla="*/ 255 w 311"/>
                <a:gd name="T13" fmla="*/ 8 h 140"/>
                <a:gd name="T14" fmla="*/ 238 w 311"/>
                <a:gd name="T15" fmla="*/ 4 h 140"/>
                <a:gd name="T16" fmla="*/ 220 w 311"/>
                <a:gd name="T17" fmla="*/ 1 h 140"/>
                <a:gd name="T18" fmla="*/ 209 w 311"/>
                <a:gd name="T19" fmla="*/ 0 h 140"/>
                <a:gd name="T20" fmla="*/ 198 w 311"/>
                <a:gd name="T21" fmla="*/ 0 h 140"/>
                <a:gd name="T22" fmla="*/ 185 w 311"/>
                <a:gd name="T23" fmla="*/ 1 h 140"/>
                <a:gd name="T24" fmla="*/ 170 w 311"/>
                <a:gd name="T25" fmla="*/ 3 h 140"/>
                <a:gd name="T26" fmla="*/ 155 w 311"/>
                <a:gd name="T27" fmla="*/ 5 h 140"/>
                <a:gd name="T28" fmla="*/ 138 w 311"/>
                <a:gd name="T29" fmla="*/ 8 h 140"/>
                <a:gd name="T30" fmla="*/ 122 w 311"/>
                <a:gd name="T31" fmla="*/ 13 h 140"/>
                <a:gd name="T32" fmla="*/ 106 w 311"/>
                <a:gd name="T33" fmla="*/ 19 h 140"/>
                <a:gd name="T34" fmla="*/ 89 w 311"/>
                <a:gd name="T35" fmla="*/ 27 h 140"/>
                <a:gd name="T36" fmla="*/ 73 w 311"/>
                <a:gd name="T37" fmla="*/ 37 h 140"/>
                <a:gd name="T38" fmla="*/ 58 w 311"/>
                <a:gd name="T39" fmla="*/ 48 h 140"/>
                <a:gd name="T40" fmla="*/ 43 w 311"/>
                <a:gd name="T41" fmla="*/ 62 h 140"/>
                <a:gd name="T42" fmla="*/ 30 w 311"/>
                <a:gd name="T43" fmla="*/ 77 h 140"/>
                <a:gd name="T44" fmla="*/ 18 w 311"/>
                <a:gd name="T45" fmla="*/ 96 h 140"/>
                <a:gd name="T46" fmla="*/ 8 w 311"/>
                <a:gd name="T47" fmla="*/ 117 h 140"/>
                <a:gd name="T48" fmla="*/ 0 w 311"/>
                <a:gd name="T49" fmla="*/ 140 h 140"/>
                <a:gd name="T50" fmla="*/ 5 w 311"/>
                <a:gd name="T51" fmla="*/ 129 h 140"/>
                <a:gd name="T52" fmla="*/ 12 w 311"/>
                <a:gd name="T53" fmla="*/ 118 h 140"/>
                <a:gd name="T54" fmla="*/ 20 w 311"/>
                <a:gd name="T55" fmla="*/ 106 h 140"/>
                <a:gd name="T56" fmla="*/ 28 w 311"/>
                <a:gd name="T57" fmla="*/ 94 h 140"/>
                <a:gd name="T58" fmla="*/ 38 w 311"/>
                <a:gd name="T59" fmla="*/ 83 h 140"/>
                <a:gd name="T60" fmla="*/ 49 w 311"/>
                <a:gd name="T61" fmla="*/ 72 h 140"/>
                <a:gd name="T62" fmla="*/ 60 w 311"/>
                <a:gd name="T63" fmla="*/ 61 h 140"/>
                <a:gd name="T64" fmla="*/ 72 w 311"/>
                <a:gd name="T65" fmla="*/ 50 h 140"/>
                <a:gd name="T66" fmla="*/ 86 w 311"/>
                <a:gd name="T67" fmla="*/ 41 h 140"/>
                <a:gd name="T68" fmla="*/ 101 w 311"/>
                <a:gd name="T69" fmla="*/ 33 h 140"/>
                <a:gd name="T70" fmla="*/ 117 w 311"/>
                <a:gd name="T71" fmla="*/ 25 h 140"/>
                <a:gd name="T72" fmla="*/ 134 w 311"/>
                <a:gd name="T73" fmla="*/ 19 h 140"/>
                <a:gd name="T74" fmla="*/ 153 w 311"/>
                <a:gd name="T75" fmla="*/ 15 h 140"/>
                <a:gd name="T76" fmla="*/ 173 w 311"/>
                <a:gd name="T77" fmla="*/ 12 h 140"/>
                <a:gd name="T78" fmla="*/ 194 w 311"/>
                <a:gd name="T79" fmla="*/ 11 h 140"/>
                <a:gd name="T80" fmla="*/ 217 w 311"/>
                <a:gd name="T81" fmla="*/ 12 h 140"/>
                <a:gd name="T82" fmla="*/ 224 w 311"/>
                <a:gd name="T83" fmla="*/ 13 h 140"/>
                <a:gd name="T84" fmla="*/ 231 w 311"/>
                <a:gd name="T85" fmla="*/ 14 h 140"/>
                <a:gd name="T86" fmla="*/ 238 w 311"/>
                <a:gd name="T87" fmla="*/ 16 h 140"/>
                <a:gd name="T88" fmla="*/ 244 w 311"/>
                <a:gd name="T89" fmla="*/ 18 h 140"/>
                <a:gd name="T90" fmla="*/ 251 w 311"/>
                <a:gd name="T91" fmla="*/ 20 h 140"/>
                <a:gd name="T92" fmla="*/ 258 w 311"/>
                <a:gd name="T93" fmla="*/ 23 h 140"/>
                <a:gd name="T94" fmla="*/ 265 w 311"/>
                <a:gd name="T95" fmla="*/ 26 h 140"/>
                <a:gd name="T96" fmla="*/ 272 w 311"/>
                <a:gd name="T97" fmla="*/ 29 h 140"/>
                <a:gd name="T98" fmla="*/ 278 w 311"/>
                <a:gd name="T99" fmla="*/ 32 h 140"/>
                <a:gd name="T100" fmla="*/ 284 w 311"/>
                <a:gd name="T101" fmla="*/ 36 h 140"/>
                <a:gd name="T102" fmla="*/ 289 w 311"/>
                <a:gd name="T103" fmla="*/ 40 h 140"/>
                <a:gd name="T104" fmla="*/ 295 w 311"/>
                <a:gd name="T105" fmla="*/ 44 h 140"/>
                <a:gd name="T106" fmla="*/ 300 w 311"/>
                <a:gd name="T107" fmla="*/ 49 h 140"/>
                <a:gd name="T108" fmla="*/ 304 w 311"/>
                <a:gd name="T109" fmla="*/ 54 h 140"/>
                <a:gd name="T110" fmla="*/ 308 w 311"/>
                <a:gd name="T111" fmla="*/ 59 h 140"/>
                <a:gd name="T112" fmla="*/ 311 w 311"/>
                <a:gd name="T113" fmla="*/ 64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140"/>
                <a:gd name="T173" fmla="*/ 311 w 311"/>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140">
                  <a:moveTo>
                    <a:pt x="311" y="64"/>
                  </a:moveTo>
                  <a:lnTo>
                    <a:pt x="309" y="53"/>
                  </a:lnTo>
                  <a:lnTo>
                    <a:pt x="304" y="43"/>
                  </a:lnTo>
                  <a:lnTo>
                    <a:pt x="295" y="33"/>
                  </a:lnTo>
                  <a:lnTo>
                    <a:pt x="284" y="23"/>
                  </a:lnTo>
                  <a:lnTo>
                    <a:pt x="270" y="15"/>
                  </a:lnTo>
                  <a:lnTo>
                    <a:pt x="255" y="8"/>
                  </a:lnTo>
                  <a:lnTo>
                    <a:pt x="238" y="4"/>
                  </a:lnTo>
                  <a:lnTo>
                    <a:pt x="220" y="1"/>
                  </a:lnTo>
                  <a:lnTo>
                    <a:pt x="209" y="0"/>
                  </a:lnTo>
                  <a:lnTo>
                    <a:pt x="198" y="0"/>
                  </a:lnTo>
                  <a:lnTo>
                    <a:pt x="185" y="1"/>
                  </a:lnTo>
                  <a:lnTo>
                    <a:pt x="170" y="3"/>
                  </a:lnTo>
                  <a:lnTo>
                    <a:pt x="155" y="5"/>
                  </a:lnTo>
                  <a:lnTo>
                    <a:pt x="138" y="8"/>
                  </a:lnTo>
                  <a:lnTo>
                    <a:pt x="122" y="13"/>
                  </a:lnTo>
                  <a:lnTo>
                    <a:pt x="106" y="19"/>
                  </a:lnTo>
                  <a:lnTo>
                    <a:pt x="89" y="27"/>
                  </a:lnTo>
                  <a:lnTo>
                    <a:pt x="73" y="37"/>
                  </a:lnTo>
                  <a:lnTo>
                    <a:pt x="58" y="48"/>
                  </a:lnTo>
                  <a:lnTo>
                    <a:pt x="43" y="62"/>
                  </a:lnTo>
                  <a:lnTo>
                    <a:pt x="30" y="77"/>
                  </a:lnTo>
                  <a:lnTo>
                    <a:pt x="18" y="96"/>
                  </a:lnTo>
                  <a:lnTo>
                    <a:pt x="8" y="117"/>
                  </a:lnTo>
                  <a:lnTo>
                    <a:pt x="0" y="140"/>
                  </a:lnTo>
                  <a:lnTo>
                    <a:pt x="5" y="129"/>
                  </a:lnTo>
                  <a:lnTo>
                    <a:pt x="12" y="118"/>
                  </a:lnTo>
                  <a:lnTo>
                    <a:pt x="20" y="106"/>
                  </a:lnTo>
                  <a:lnTo>
                    <a:pt x="28" y="94"/>
                  </a:lnTo>
                  <a:lnTo>
                    <a:pt x="38" y="83"/>
                  </a:lnTo>
                  <a:lnTo>
                    <a:pt x="49" y="72"/>
                  </a:lnTo>
                  <a:lnTo>
                    <a:pt x="60" y="61"/>
                  </a:lnTo>
                  <a:lnTo>
                    <a:pt x="72" y="50"/>
                  </a:lnTo>
                  <a:lnTo>
                    <a:pt x="86" y="41"/>
                  </a:lnTo>
                  <a:lnTo>
                    <a:pt x="101" y="33"/>
                  </a:lnTo>
                  <a:lnTo>
                    <a:pt x="117" y="25"/>
                  </a:lnTo>
                  <a:lnTo>
                    <a:pt x="134" y="19"/>
                  </a:lnTo>
                  <a:lnTo>
                    <a:pt x="153" y="15"/>
                  </a:lnTo>
                  <a:lnTo>
                    <a:pt x="173" y="12"/>
                  </a:lnTo>
                  <a:lnTo>
                    <a:pt x="194" y="11"/>
                  </a:lnTo>
                  <a:lnTo>
                    <a:pt x="217" y="12"/>
                  </a:lnTo>
                  <a:lnTo>
                    <a:pt x="224" y="13"/>
                  </a:lnTo>
                  <a:lnTo>
                    <a:pt x="231" y="14"/>
                  </a:lnTo>
                  <a:lnTo>
                    <a:pt x="238" y="16"/>
                  </a:lnTo>
                  <a:lnTo>
                    <a:pt x="244" y="18"/>
                  </a:lnTo>
                  <a:lnTo>
                    <a:pt x="251" y="20"/>
                  </a:lnTo>
                  <a:lnTo>
                    <a:pt x="258" y="23"/>
                  </a:lnTo>
                  <a:lnTo>
                    <a:pt x="265" y="26"/>
                  </a:lnTo>
                  <a:lnTo>
                    <a:pt x="272" y="29"/>
                  </a:lnTo>
                  <a:lnTo>
                    <a:pt x="278" y="32"/>
                  </a:lnTo>
                  <a:lnTo>
                    <a:pt x="284" y="36"/>
                  </a:lnTo>
                  <a:lnTo>
                    <a:pt x="289" y="40"/>
                  </a:lnTo>
                  <a:lnTo>
                    <a:pt x="295" y="44"/>
                  </a:lnTo>
                  <a:lnTo>
                    <a:pt x="300" y="49"/>
                  </a:lnTo>
                  <a:lnTo>
                    <a:pt x="304" y="54"/>
                  </a:lnTo>
                  <a:lnTo>
                    <a:pt x="308" y="59"/>
                  </a:lnTo>
                  <a:lnTo>
                    <a:pt x="311" y="64"/>
                  </a:lnTo>
                  <a:close/>
                </a:path>
              </a:pathLst>
            </a:custGeom>
            <a:solidFill>
              <a:srgbClr val="000000"/>
            </a:solidFill>
            <a:ln w="9525">
              <a:noFill/>
              <a:round/>
              <a:headEnd/>
              <a:tailEnd/>
            </a:ln>
          </p:spPr>
          <p:txBody>
            <a:bodyPr/>
            <a:lstStyle/>
            <a:p>
              <a:endParaRPr lang="pt-BR"/>
            </a:p>
          </p:txBody>
        </p:sp>
        <p:sp>
          <p:nvSpPr>
            <p:cNvPr id="40096" name="Freeform 231"/>
            <p:cNvSpPr>
              <a:spLocks/>
            </p:cNvSpPr>
            <p:nvPr/>
          </p:nvSpPr>
          <p:spPr bwMode="auto">
            <a:xfrm>
              <a:off x="2684" y="1008"/>
              <a:ext cx="378" cy="166"/>
            </a:xfrm>
            <a:custGeom>
              <a:avLst/>
              <a:gdLst>
                <a:gd name="T0" fmla="*/ 300 w 378"/>
                <a:gd name="T1" fmla="*/ 159 h 166"/>
                <a:gd name="T2" fmla="*/ 315 w 378"/>
                <a:gd name="T3" fmla="*/ 141 h 166"/>
                <a:gd name="T4" fmla="*/ 333 w 378"/>
                <a:gd name="T5" fmla="*/ 118 h 166"/>
                <a:gd name="T6" fmla="*/ 349 w 378"/>
                <a:gd name="T7" fmla="*/ 93 h 166"/>
                <a:gd name="T8" fmla="*/ 347 w 378"/>
                <a:gd name="T9" fmla="*/ 79 h 166"/>
                <a:gd name="T10" fmla="*/ 314 w 378"/>
                <a:gd name="T11" fmla="*/ 74 h 166"/>
                <a:gd name="T12" fmla="*/ 268 w 378"/>
                <a:gd name="T13" fmla="*/ 65 h 166"/>
                <a:gd name="T14" fmla="*/ 213 w 378"/>
                <a:gd name="T15" fmla="*/ 53 h 166"/>
                <a:gd name="T16" fmla="*/ 156 w 378"/>
                <a:gd name="T17" fmla="*/ 39 h 166"/>
                <a:gd name="T18" fmla="*/ 100 w 378"/>
                <a:gd name="T19" fmla="*/ 26 h 166"/>
                <a:gd name="T20" fmla="*/ 50 w 378"/>
                <a:gd name="T21" fmla="*/ 14 h 166"/>
                <a:gd name="T22" fmla="*/ 13 w 378"/>
                <a:gd name="T23" fmla="*/ 4 h 166"/>
                <a:gd name="T24" fmla="*/ 5 w 378"/>
                <a:gd name="T25" fmla="*/ 0 h 166"/>
                <a:gd name="T26" fmla="*/ 18 w 378"/>
                <a:gd name="T27" fmla="*/ 1 h 166"/>
                <a:gd name="T28" fmla="*/ 36 w 378"/>
                <a:gd name="T29" fmla="*/ 4 h 166"/>
                <a:gd name="T30" fmla="*/ 57 w 378"/>
                <a:gd name="T31" fmla="*/ 8 h 166"/>
                <a:gd name="T32" fmla="*/ 81 w 378"/>
                <a:gd name="T33" fmla="*/ 12 h 166"/>
                <a:gd name="T34" fmla="*/ 108 w 378"/>
                <a:gd name="T35" fmla="*/ 17 h 166"/>
                <a:gd name="T36" fmla="*/ 136 w 378"/>
                <a:gd name="T37" fmla="*/ 23 h 166"/>
                <a:gd name="T38" fmla="*/ 166 w 378"/>
                <a:gd name="T39" fmla="*/ 30 h 166"/>
                <a:gd name="T40" fmla="*/ 196 w 378"/>
                <a:gd name="T41" fmla="*/ 36 h 166"/>
                <a:gd name="T42" fmla="*/ 226 w 378"/>
                <a:gd name="T43" fmla="*/ 42 h 166"/>
                <a:gd name="T44" fmla="*/ 255 w 378"/>
                <a:gd name="T45" fmla="*/ 47 h 166"/>
                <a:gd name="T46" fmla="*/ 283 w 378"/>
                <a:gd name="T47" fmla="*/ 53 h 166"/>
                <a:gd name="T48" fmla="*/ 309 w 378"/>
                <a:gd name="T49" fmla="*/ 58 h 166"/>
                <a:gd name="T50" fmla="*/ 333 w 378"/>
                <a:gd name="T51" fmla="*/ 61 h 166"/>
                <a:gd name="T52" fmla="*/ 353 w 378"/>
                <a:gd name="T53" fmla="*/ 64 h 166"/>
                <a:gd name="T54" fmla="*/ 371 w 378"/>
                <a:gd name="T55" fmla="*/ 66 h 166"/>
                <a:gd name="T56" fmla="*/ 375 w 378"/>
                <a:gd name="T57" fmla="*/ 76 h 166"/>
                <a:gd name="T58" fmla="*/ 361 w 378"/>
                <a:gd name="T59" fmla="*/ 99 h 166"/>
                <a:gd name="T60" fmla="*/ 338 w 378"/>
                <a:gd name="T61" fmla="*/ 126 h 166"/>
                <a:gd name="T62" fmla="*/ 310 w 378"/>
                <a:gd name="T63" fmla="*/ 153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6"/>
                <a:gd name="T98" fmla="*/ 378 w 37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6">
                  <a:moveTo>
                    <a:pt x="294" y="166"/>
                  </a:moveTo>
                  <a:lnTo>
                    <a:pt x="300" y="159"/>
                  </a:lnTo>
                  <a:lnTo>
                    <a:pt x="307" y="151"/>
                  </a:lnTo>
                  <a:lnTo>
                    <a:pt x="315" y="141"/>
                  </a:lnTo>
                  <a:lnTo>
                    <a:pt x="323" y="130"/>
                  </a:lnTo>
                  <a:lnTo>
                    <a:pt x="333" y="118"/>
                  </a:lnTo>
                  <a:lnTo>
                    <a:pt x="341" y="106"/>
                  </a:lnTo>
                  <a:lnTo>
                    <a:pt x="349" y="93"/>
                  </a:lnTo>
                  <a:lnTo>
                    <a:pt x="357" y="80"/>
                  </a:lnTo>
                  <a:lnTo>
                    <a:pt x="347" y="79"/>
                  </a:lnTo>
                  <a:lnTo>
                    <a:pt x="333" y="77"/>
                  </a:lnTo>
                  <a:lnTo>
                    <a:pt x="314" y="74"/>
                  </a:lnTo>
                  <a:lnTo>
                    <a:pt x="292" y="70"/>
                  </a:lnTo>
                  <a:lnTo>
                    <a:pt x="268" y="65"/>
                  </a:lnTo>
                  <a:lnTo>
                    <a:pt x="242" y="59"/>
                  </a:lnTo>
                  <a:lnTo>
                    <a:pt x="213" y="53"/>
                  </a:lnTo>
                  <a:lnTo>
                    <a:pt x="185" y="46"/>
                  </a:lnTo>
                  <a:lnTo>
                    <a:pt x="156" y="39"/>
                  </a:lnTo>
                  <a:lnTo>
                    <a:pt x="128" y="32"/>
                  </a:lnTo>
                  <a:lnTo>
                    <a:pt x="100" y="26"/>
                  </a:lnTo>
                  <a:lnTo>
                    <a:pt x="74" y="20"/>
                  </a:lnTo>
                  <a:lnTo>
                    <a:pt x="50" y="14"/>
                  </a:lnTo>
                  <a:lnTo>
                    <a:pt x="30" y="8"/>
                  </a:lnTo>
                  <a:lnTo>
                    <a:pt x="13" y="4"/>
                  </a:lnTo>
                  <a:lnTo>
                    <a:pt x="0" y="0"/>
                  </a:lnTo>
                  <a:lnTo>
                    <a:pt x="5" y="0"/>
                  </a:lnTo>
                  <a:lnTo>
                    <a:pt x="11" y="1"/>
                  </a:lnTo>
                  <a:lnTo>
                    <a:pt x="18" y="1"/>
                  </a:lnTo>
                  <a:lnTo>
                    <a:pt x="27" y="2"/>
                  </a:lnTo>
                  <a:lnTo>
                    <a:pt x="36" y="4"/>
                  </a:lnTo>
                  <a:lnTo>
                    <a:pt x="46" y="6"/>
                  </a:lnTo>
                  <a:lnTo>
                    <a:pt x="57" y="8"/>
                  </a:lnTo>
                  <a:lnTo>
                    <a:pt x="69" y="10"/>
                  </a:lnTo>
                  <a:lnTo>
                    <a:pt x="81" y="12"/>
                  </a:lnTo>
                  <a:lnTo>
                    <a:pt x="94" y="15"/>
                  </a:lnTo>
                  <a:lnTo>
                    <a:pt x="108" y="17"/>
                  </a:lnTo>
                  <a:lnTo>
                    <a:pt x="122" y="20"/>
                  </a:lnTo>
                  <a:lnTo>
                    <a:pt x="136" y="23"/>
                  </a:lnTo>
                  <a:lnTo>
                    <a:pt x="151" y="27"/>
                  </a:lnTo>
                  <a:lnTo>
                    <a:pt x="166" y="30"/>
                  </a:lnTo>
                  <a:lnTo>
                    <a:pt x="181" y="32"/>
                  </a:lnTo>
                  <a:lnTo>
                    <a:pt x="196" y="36"/>
                  </a:lnTo>
                  <a:lnTo>
                    <a:pt x="211" y="39"/>
                  </a:lnTo>
                  <a:lnTo>
                    <a:pt x="226" y="42"/>
                  </a:lnTo>
                  <a:lnTo>
                    <a:pt x="240" y="45"/>
                  </a:lnTo>
                  <a:lnTo>
                    <a:pt x="255" y="47"/>
                  </a:lnTo>
                  <a:lnTo>
                    <a:pt x="269" y="50"/>
                  </a:lnTo>
                  <a:lnTo>
                    <a:pt x="283" y="53"/>
                  </a:lnTo>
                  <a:lnTo>
                    <a:pt x="296" y="55"/>
                  </a:lnTo>
                  <a:lnTo>
                    <a:pt x="309" y="58"/>
                  </a:lnTo>
                  <a:lnTo>
                    <a:pt x="321" y="59"/>
                  </a:lnTo>
                  <a:lnTo>
                    <a:pt x="333" y="61"/>
                  </a:lnTo>
                  <a:lnTo>
                    <a:pt x="344" y="63"/>
                  </a:lnTo>
                  <a:lnTo>
                    <a:pt x="353" y="64"/>
                  </a:lnTo>
                  <a:lnTo>
                    <a:pt x="363" y="65"/>
                  </a:lnTo>
                  <a:lnTo>
                    <a:pt x="371" y="66"/>
                  </a:lnTo>
                  <a:lnTo>
                    <a:pt x="378" y="66"/>
                  </a:lnTo>
                  <a:lnTo>
                    <a:pt x="375" y="76"/>
                  </a:lnTo>
                  <a:lnTo>
                    <a:pt x="369" y="87"/>
                  </a:lnTo>
                  <a:lnTo>
                    <a:pt x="361" y="99"/>
                  </a:lnTo>
                  <a:lnTo>
                    <a:pt x="351" y="112"/>
                  </a:lnTo>
                  <a:lnTo>
                    <a:pt x="338" y="126"/>
                  </a:lnTo>
                  <a:lnTo>
                    <a:pt x="325" y="140"/>
                  </a:lnTo>
                  <a:lnTo>
                    <a:pt x="310" y="153"/>
                  </a:lnTo>
                  <a:lnTo>
                    <a:pt x="294" y="166"/>
                  </a:lnTo>
                  <a:close/>
                </a:path>
              </a:pathLst>
            </a:custGeom>
            <a:solidFill>
              <a:srgbClr val="000000"/>
            </a:solidFill>
            <a:ln w="9525">
              <a:noFill/>
              <a:round/>
              <a:headEnd/>
              <a:tailEnd/>
            </a:ln>
          </p:spPr>
          <p:txBody>
            <a:bodyPr/>
            <a:lstStyle/>
            <a:p>
              <a:endParaRPr lang="pt-BR"/>
            </a:p>
          </p:txBody>
        </p:sp>
        <p:sp>
          <p:nvSpPr>
            <p:cNvPr id="40097" name="Freeform 232"/>
            <p:cNvSpPr>
              <a:spLocks/>
            </p:cNvSpPr>
            <p:nvPr/>
          </p:nvSpPr>
          <p:spPr bwMode="auto">
            <a:xfrm>
              <a:off x="2481" y="1023"/>
              <a:ext cx="200" cy="288"/>
            </a:xfrm>
            <a:custGeom>
              <a:avLst/>
              <a:gdLst>
                <a:gd name="T0" fmla="*/ 195 w 200"/>
                <a:gd name="T1" fmla="*/ 5 h 288"/>
                <a:gd name="T2" fmla="*/ 178 w 200"/>
                <a:gd name="T3" fmla="*/ 27 h 288"/>
                <a:gd name="T4" fmla="*/ 155 w 200"/>
                <a:gd name="T5" fmla="*/ 58 h 288"/>
                <a:gd name="T6" fmla="*/ 127 w 200"/>
                <a:gd name="T7" fmla="*/ 97 h 288"/>
                <a:gd name="T8" fmla="*/ 97 w 200"/>
                <a:gd name="T9" fmla="*/ 139 h 288"/>
                <a:gd name="T10" fmla="*/ 67 w 200"/>
                <a:gd name="T11" fmla="*/ 180 h 288"/>
                <a:gd name="T12" fmla="*/ 41 w 200"/>
                <a:gd name="T13" fmla="*/ 219 h 288"/>
                <a:gd name="T14" fmla="*/ 22 w 200"/>
                <a:gd name="T15" fmla="*/ 250 h 288"/>
                <a:gd name="T16" fmla="*/ 18 w 200"/>
                <a:gd name="T17" fmla="*/ 263 h 288"/>
                <a:gd name="T18" fmla="*/ 29 w 200"/>
                <a:gd name="T19" fmla="*/ 267 h 288"/>
                <a:gd name="T20" fmla="*/ 44 w 200"/>
                <a:gd name="T21" fmla="*/ 270 h 288"/>
                <a:gd name="T22" fmla="*/ 62 w 200"/>
                <a:gd name="T23" fmla="*/ 272 h 288"/>
                <a:gd name="T24" fmla="*/ 80 w 200"/>
                <a:gd name="T25" fmla="*/ 274 h 288"/>
                <a:gd name="T26" fmla="*/ 99 w 200"/>
                <a:gd name="T27" fmla="*/ 276 h 288"/>
                <a:gd name="T28" fmla="*/ 117 w 200"/>
                <a:gd name="T29" fmla="*/ 277 h 288"/>
                <a:gd name="T30" fmla="*/ 132 w 200"/>
                <a:gd name="T31" fmla="*/ 277 h 288"/>
                <a:gd name="T32" fmla="*/ 134 w 200"/>
                <a:gd name="T33" fmla="*/ 280 h 288"/>
                <a:gd name="T34" fmla="*/ 120 w 200"/>
                <a:gd name="T35" fmla="*/ 284 h 288"/>
                <a:gd name="T36" fmla="*/ 104 w 200"/>
                <a:gd name="T37" fmla="*/ 286 h 288"/>
                <a:gd name="T38" fmla="*/ 85 w 200"/>
                <a:gd name="T39" fmla="*/ 288 h 288"/>
                <a:gd name="T40" fmla="*/ 65 w 200"/>
                <a:gd name="T41" fmla="*/ 287 h 288"/>
                <a:gd name="T42" fmla="*/ 45 w 200"/>
                <a:gd name="T43" fmla="*/ 284 h 288"/>
                <a:gd name="T44" fmla="*/ 25 w 200"/>
                <a:gd name="T45" fmla="*/ 279 h 288"/>
                <a:gd name="T46" fmla="*/ 8 w 200"/>
                <a:gd name="T47" fmla="*/ 271 h 288"/>
                <a:gd name="T48" fmla="*/ 4 w 200"/>
                <a:gd name="T49" fmla="*/ 258 h 288"/>
                <a:gd name="T50" fmla="*/ 18 w 200"/>
                <a:gd name="T51" fmla="*/ 232 h 288"/>
                <a:gd name="T52" fmla="*/ 39 w 200"/>
                <a:gd name="T53" fmla="*/ 198 h 288"/>
                <a:gd name="T54" fmla="*/ 66 w 200"/>
                <a:gd name="T55" fmla="*/ 159 h 288"/>
                <a:gd name="T56" fmla="*/ 96 w 200"/>
                <a:gd name="T57" fmla="*/ 118 h 288"/>
                <a:gd name="T58" fmla="*/ 127 w 200"/>
                <a:gd name="T59" fmla="*/ 77 h 288"/>
                <a:gd name="T60" fmla="*/ 158 w 200"/>
                <a:gd name="T61" fmla="*/ 40 h 288"/>
                <a:gd name="T62" fmla="*/ 187 w 200"/>
                <a:gd name="T63" fmla="*/ 11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88"/>
                <a:gd name="T98" fmla="*/ 200 w 200"/>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88">
                  <a:moveTo>
                    <a:pt x="200" y="0"/>
                  </a:moveTo>
                  <a:lnTo>
                    <a:pt x="195" y="5"/>
                  </a:lnTo>
                  <a:lnTo>
                    <a:pt x="188" y="15"/>
                  </a:lnTo>
                  <a:lnTo>
                    <a:pt x="178" y="27"/>
                  </a:lnTo>
                  <a:lnTo>
                    <a:pt x="168" y="41"/>
                  </a:lnTo>
                  <a:lnTo>
                    <a:pt x="155" y="58"/>
                  </a:lnTo>
                  <a:lnTo>
                    <a:pt x="141" y="77"/>
                  </a:lnTo>
                  <a:lnTo>
                    <a:pt x="127" y="97"/>
                  </a:lnTo>
                  <a:lnTo>
                    <a:pt x="112" y="118"/>
                  </a:lnTo>
                  <a:lnTo>
                    <a:pt x="97" y="139"/>
                  </a:lnTo>
                  <a:lnTo>
                    <a:pt x="82" y="160"/>
                  </a:lnTo>
                  <a:lnTo>
                    <a:pt x="67" y="180"/>
                  </a:lnTo>
                  <a:lnTo>
                    <a:pt x="54" y="201"/>
                  </a:lnTo>
                  <a:lnTo>
                    <a:pt x="41" y="219"/>
                  </a:lnTo>
                  <a:lnTo>
                    <a:pt x="31" y="236"/>
                  </a:lnTo>
                  <a:lnTo>
                    <a:pt x="22" y="250"/>
                  </a:lnTo>
                  <a:lnTo>
                    <a:pt x="15" y="262"/>
                  </a:lnTo>
                  <a:lnTo>
                    <a:pt x="18" y="263"/>
                  </a:lnTo>
                  <a:lnTo>
                    <a:pt x="23" y="265"/>
                  </a:lnTo>
                  <a:lnTo>
                    <a:pt x="29" y="267"/>
                  </a:lnTo>
                  <a:lnTo>
                    <a:pt x="37" y="269"/>
                  </a:lnTo>
                  <a:lnTo>
                    <a:pt x="44" y="270"/>
                  </a:lnTo>
                  <a:lnTo>
                    <a:pt x="53" y="271"/>
                  </a:lnTo>
                  <a:lnTo>
                    <a:pt x="62" y="272"/>
                  </a:lnTo>
                  <a:lnTo>
                    <a:pt x="71" y="273"/>
                  </a:lnTo>
                  <a:lnTo>
                    <a:pt x="80" y="274"/>
                  </a:lnTo>
                  <a:lnTo>
                    <a:pt x="90" y="275"/>
                  </a:lnTo>
                  <a:lnTo>
                    <a:pt x="99" y="276"/>
                  </a:lnTo>
                  <a:lnTo>
                    <a:pt x="108" y="276"/>
                  </a:lnTo>
                  <a:lnTo>
                    <a:pt x="117" y="277"/>
                  </a:lnTo>
                  <a:lnTo>
                    <a:pt x="125" y="277"/>
                  </a:lnTo>
                  <a:lnTo>
                    <a:pt x="132" y="277"/>
                  </a:lnTo>
                  <a:lnTo>
                    <a:pt x="139" y="277"/>
                  </a:lnTo>
                  <a:lnTo>
                    <a:pt x="134" y="280"/>
                  </a:lnTo>
                  <a:lnTo>
                    <a:pt x="127" y="282"/>
                  </a:lnTo>
                  <a:lnTo>
                    <a:pt x="120" y="284"/>
                  </a:lnTo>
                  <a:lnTo>
                    <a:pt x="112" y="285"/>
                  </a:lnTo>
                  <a:lnTo>
                    <a:pt x="104" y="286"/>
                  </a:lnTo>
                  <a:lnTo>
                    <a:pt x="94" y="287"/>
                  </a:lnTo>
                  <a:lnTo>
                    <a:pt x="85" y="288"/>
                  </a:lnTo>
                  <a:lnTo>
                    <a:pt x="75" y="288"/>
                  </a:lnTo>
                  <a:lnTo>
                    <a:pt x="65" y="287"/>
                  </a:lnTo>
                  <a:lnTo>
                    <a:pt x="55" y="286"/>
                  </a:lnTo>
                  <a:lnTo>
                    <a:pt x="45" y="284"/>
                  </a:lnTo>
                  <a:lnTo>
                    <a:pt x="35" y="282"/>
                  </a:lnTo>
                  <a:lnTo>
                    <a:pt x="25" y="279"/>
                  </a:lnTo>
                  <a:lnTo>
                    <a:pt x="17" y="276"/>
                  </a:lnTo>
                  <a:lnTo>
                    <a:pt x="8" y="271"/>
                  </a:lnTo>
                  <a:lnTo>
                    <a:pt x="0" y="267"/>
                  </a:lnTo>
                  <a:lnTo>
                    <a:pt x="4" y="258"/>
                  </a:lnTo>
                  <a:lnTo>
                    <a:pt x="10" y="247"/>
                  </a:lnTo>
                  <a:lnTo>
                    <a:pt x="18" y="232"/>
                  </a:lnTo>
                  <a:lnTo>
                    <a:pt x="28" y="216"/>
                  </a:lnTo>
                  <a:lnTo>
                    <a:pt x="39" y="198"/>
                  </a:lnTo>
                  <a:lnTo>
                    <a:pt x="52" y="179"/>
                  </a:lnTo>
                  <a:lnTo>
                    <a:pt x="66" y="159"/>
                  </a:lnTo>
                  <a:lnTo>
                    <a:pt x="80" y="138"/>
                  </a:lnTo>
                  <a:lnTo>
                    <a:pt x="96" y="118"/>
                  </a:lnTo>
                  <a:lnTo>
                    <a:pt x="111" y="97"/>
                  </a:lnTo>
                  <a:lnTo>
                    <a:pt x="127" y="77"/>
                  </a:lnTo>
                  <a:lnTo>
                    <a:pt x="143" y="58"/>
                  </a:lnTo>
                  <a:lnTo>
                    <a:pt x="158" y="40"/>
                  </a:lnTo>
                  <a:lnTo>
                    <a:pt x="173" y="24"/>
                  </a:lnTo>
                  <a:lnTo>
                    <a:pt x="187" y="11"/>
                  </a:lnTo>
                  <a:lnTo>
                    <a:pt x="200" y="0"/>
                  </a:lnTo>
                  <a:close/>
                </a:path>
              </a:pathLst>
            </a:custGeom>
            <a:solidFill>
              <a:srgbClr val="000000"/>
            </a:solidFill>
            <a:ln w="9525">
              <a:noFill/>
              <a:round/>
              <a:headEnd/>
              <a:tailEnd/>
            </a:ln>
          </p:spPr>
          <p:txBody>
            <a:bodyPr/>
            <a:lstStyle/>
            <a:p>
              <a:endParaRPr lang="pt-BR"/>
            </a:p>
          </p:txBody>
        </p:sp>
        <p:sp>
          <p:nvSpPr>
            <p:cNvPr id="40098" name="Freeform 233"/>
            <p:cNvSpPr>
              <a:spLocks/>
            </p:cNvSpPr>
            <p:nvPr/>
          </p:nvSpPr>
          <p:spPr bwMode="auto">
            <a:xfrm>
              <a:off x="2534" y="1138"/>
              <a:ext cx="32" cy="207"/>
            </a:xfrm>
            <a:custGeom>
              <a:avLst/>
              <a:gdLst>
                <a:gd name="T0" fmla="*/ 32 w 32"/>
                <a:gd name="T1" fmla="*/ 0 h 207"/>
                <a:gd name="T2" fmla="*/ 30 w 32"/>
                <a:gd name="T3" fmla="*/ 0 h 207"/>
                <a:gd name="T4" fmla="*/ 28 w 32"/>
                <a:gd name="T5" fmla="*/ 0 h 207"/>
                <a:gd name="T6" fmla="*/ 23 w 32"/>
                <a:gd name="T7" fmla="*/ 0 h 207"/>
                <a:gd name="T8" fmla="*/ 18 w 32"/>
                <a:gd name="T9" fmla="*/ 1 h 207"/>
                <a:gd name="T10" fmla="*/ 13 w 32"/>
                <a:gd name="T11" fmla="*/ 2 h 207"/>
                <a:gd name="T12" fmla="*/ 8 w 32"/>
                <a:gd name="T13" fmla="*/ 3 h 207"/>
                <a:gd name="T14" fmla="*/ 4 w 32"/>
                <a:gd name="T15" fmla="*/ 5 h 207"/>
                <a:gd name="T16" fmla="*/ 2 w 32"/>
                <a:gd name="T17" fmla="*/ 8 h 207"/>
                <a:gd name="T18" fmla="*/ 0 w 32"/>
                <a:gd name="T19" fmla="*/ 38 h 207"/>
                <a:gd name="T20" fmla="*/ 0 w 32"/>
                <a:gd name="T21" fmla="*/ 97 h 207"/>
                <a:gd name="T22" fmla="*/ 3 w 32"/>
                <a:gd name="T23" fmla="*/ 162 h 207"/>
                <a:gd name="T24" fmla="*/ 9 w 32"/>
                <a:gd name="T25" fmla="*/ 207 h 207"/>
                <a:gd name="T26" fmla="*/ 14 w 32"/>
                <a:gd name="T27" fmla="*/ 181 h 207"/>
                <a:gd name="T28" fmla="*/ 15 w 32"/>
                <a:gd name="T29" fmla="*/ 152 h 207"/>
                <a:gd name="T30" fmla="*/ 15 w 32"/>
                <a:gd name="T31" fmla="*/ 121 h 207"/>
                <a:gd name="T32" fmla="*/ 15 w 32"/>
                <a:gd name="T33" fmla="*/ 89 h 207"/>
                <a:gd name="T34" fmla="*/ 15 w 32"/>
                <a:gd name="T35" fmla="*/ 60 h 207"/>
                <a:gd name="T36" fmla="*/ 17 w 32"/>
                <a:gd name="T37" fmla="*/ 34 h 207"/>
                <a:gd name="T38" fmla="*/ 22 w 32"/>
                <a:gd name="T39" fmla="*/ 14 h 207"/>
                <a:gd name="T40" fmla="*/ 32 w 3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07"/>
                <a:gd name="T65" fmla="*/ 32 w 3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07">
                  <a:moveTo>
                    <a:pt x="32" y="0"/>
                  </a:moveTo>
                  <a:lnTo>
                    <a:pt x="30" y="0"/>
                  </a:lnTo>
                  <a:lnTo>
                    <a:pt x="28" y="0"/>
                  </a:lnTo>
                  <a:lnTo>
                    <a:pt x="23" y="0"/>
                  </a:lnTo>
                  <a:lnTo>
                    <a:pt x="18" y="1"/>
                  </a:lnTo>
                  <a:lnTo>
                    <a:pt x="13" y="2"/>
                  </a:lnTo>
                  <a:lnTo>
                    <a:pt x="8" y="3"/>
                  </a:lnTo>
                  <a:lnTo>
                    <a:pt x="4" y="5"/>
                  </a:lnTo>
                  <a:lnTo>
                    <a:pt x="2" y="8"/>
                  </a:lnTo>
                  <a:lnTo>
                    <a:pt x="0" y="38"/>
                  </a:lnTo>
                  <a:lnTo>
                    <a:pt x="0" y="97"/>
                  </a:lnTo>
                  <a:lnTo>
                    <a:pt x="3" y="162"/>
                  </a:lnTo>
                  <a:lnTo>
                    <a:pt x="9" y="207"/>
                  </a:lnTo>
                  <a:lnTo>
                    <a:pt x="14" y="181"/>
                  </a:lnTo>
                  <a:lnTo>
                    <a:pt x="15" y="152"/>
                  </a:lnTo>
                  <a:lnTo>
                    <a:pt x="15" y="121"/>
                  </a:lnTo>
                  <a:lnTo>
                    <a:pt x="15" y="89"/>
                  </a:lnTo>
                  <a:lnTo>
                    <a:pt x="15" y="60"/>
                  </a:lnTo>
                  <a:lnTo>
                    <a:pt x="17" y="34"/>
                  </a:lnTo>
                  <a:lnTo>
                    <a:pt x="22" y="14"/>
                  </a:lnTo>
                  <a:lnTo>
                    <a:pt x="32" y="0"/>
                  </a:lnTo>
                  <a:close/>
                </a:path>
              </a:pathLst>
            </a:custGeom>
            <a:solidFill>
              <a:srgbClr val="000000"/>
            </a:solidFill>
            <a:ln w="9525">
              <a:noFill/>
              <a:round/>
              <a:headEnd/>
              <a:tailEnd/>
            </a:ln>
          </p:spPr>
          <p:txBody>
            <a:bodyPr/>
            <a:lstStyle/>
            <a:p>
              <a:endParaRPr lang="pt-BR"/>
            </a:p>
          </p:txBody>
        </p:sp>
        <p:sp>
          <p:nvSpPr>
            <p:cNvPr id="40099" name="Freeform 234"/>
            <p:cNvSpPr>
              <a:spLocks/>
            </p:cNvSpPr>
            <p:nvPr/>
          </p:nvSpPr>
          <p:spPr bwMode="auto">
            <a:xfrm>
              <a:off x="2515" y="1345"/>
              <a:ext cx="48" cy="42"/>
            </a:xfrm>
            <a:custGeom>
              <a:avLst/>
              <a:gdLst>
                <a:gd name="T0" fmla="*/ 28 w 48"/>
                <a:gd name="T1" fmla="*/ 0 h 42"/>
                <a:gd name="T2" fmla="*/ 18 w 48"/>
                <a:gd name="T3" fmla="*/ 0 h 42"/>
                <a:gd name="T4" fmla="*/ 10 w 48"/>
                <a:gd name="T5" fmla="*/ 3 h 42"/>
                <a:gd name="T6" fmla="*/ 4 w 48"/>
                <a:gd name="T7" fmla="*/ 9 h 42"/>
                <a:gd name="T8" fmla="*/ 0 w 48"/>
                <a:gd name="T9" fmla="*/ 17 h 42"/>
                <a:gd name="T10" fmla="*/ 0 w 48"/>
                <a:gd name="T11" fmla="*/ 25 h 42"/>
                <a:gd name="T12" fmla="*/ 4 w 48"/>
                <a:gd name="T13" fmla="*/ 32 h 42"/>
                <a:gd name="T14" fmla="*/ 12 w 48"/>
                <a:gd name="T15" fmla="*/ 39 h 42"/>
                <a:gd name="T16" fmla="*/ 26 w 48"/>
                <a:gd name="T17" fmla="*/ 42 h 42"/>
                <a:gd name="T18" fmla="*/ 30 w 48"/>
                <a:gd name="T19" fmla="*/ 42 h 42"/>
                <a:gd name="T20" fmla="*/ 35 w 48"/>
                <a:gd name="T21" fmla="*/ 41 h 42"/>
                <a:gd name="T22" fmla="*/ 40 w 48"/>
                <a:gd name="T23" fmla="*/ 39 h 42"/>
                <a:gd name="T24" fmla="*/ 44 w 48"/>
                <a:gd name="T25" fmla="*/ 36 h 42"/>
                <a:gd name="T26" fmla="*/ 47 w 48"/>
                <a:gd name="T27" fmla="*/ 32 h 42"/>
                <a:gd name="T28" fmla="*/ 48 w 48"/>
                <a:gd name="T29" fmla="*/ 27 h 42"/>
                <a:gd name="T30" fmla="*/ 48 w 48"/>
                <a:gd name="T31" fmla="*/ 20 h 42"/>
                <a:gd name="T32" fmla="*/ 45 w 48"/>
                <a:gd name="T33" fmla="*/ 13 h 42"/>
                <a:gd name="T34" fmla="*/ 44 w 48"/>
                <a:gd name="T35" fmla="*/ 19 h 42"/>
                <a:gd name="T36" fmla="*/ 42 w 48"/>
                <a:gd name="T37" fmla="*/ 24 h 42"/>
                <a:gd name="T38" fmla="*/ 40 w 48"/>
                <a:gd name="T39" fmla="*/ 28 h 42"/>
                <a:gd name="T40" fmla="*/ 38 w 48"/>
                <a:gd name="T41" fmla="*/ 31 h 42"/>
                <a:gd name="T42" fmla="*/ 34 w 48"/>
                <a:gd name="T43" fmla="*/ 33 h 42"/>
                <a:gd name="T44" fmla="*/ 31 w 48"/>
                <a:gd name="T45" fmla="*/ 35 h 42"/>
                <a:gd name="T46" fmla="*/ 28 w 48"/>
                <a:gd name="T47" fmla="*/ 35 h 42"/>
                <a:gd name="T48" fmla="*/ 23 w 48"/>
                <a:gd name="T49" fmla="*/ 35 h 42"/>
                <a:gd name="T50" fmla="*/ 17 w 48"/>
                <a:gd name="T51" fmla="*/ 32 h 42"/>
                <a:gd name="T52" fmla="*/ 12 w 48"/>
                <a:gd name="T53" fmla="*/ 28 h 42"/>
                <a:gd name="T54" fmla="*/ 10 w 48"/>
                <a:gd name="T55" fmla="*/ 23 h 42"/>
                <a:gd name="T56" fmla="*/ 10 w 48"/>
                <a:gd name="T57" fmla="*/ 16 h 42"/>
                <a:gd name="T58" fmla="*/ 12 w 48"/>
                <a:gd name="T59" fmla="*/ 11 h 42"/>
                <a:gd name="T60" fmla="*/ 16 w 48"/>
                <a:gd name="T61" fmla="*/ 5 h 42"/>
                <a:gd name="T62" fmla="*/ 21 w 48"/>
                <a:gd name="T63" fmla="*/ 1 h 42"/>
                <a:gd name="T64" fmla="*/ 28 w 4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2"/>
                <a:gd name="T101" fmla="*/ 48 w 4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2">
                  <a:moveTo>
                    <a:pt x="28" y="0"/>
                  </a:moveTo>
                  <a:lnTo>
                    <a:pt x="18" y="0"/>
                  </a:lnTo>
                  <a:lnTo>
                    <a:pt x="10" y="3"/>
                  </a:lnTo>
                  <a:lnTo>
                    <a:pt x="4" y="9"/>
                  </a:lnTo>
                  <a:lnTo>
                    <a:pt x="0" y="17"/>
                  </a:lnTo>
                  <a:lnTo>
                    <a:pt x="0" y="25"/>
                  </a:lnTo>
                  <a:lnTo>
                    <a:pt x="4" y="32"/>
                  </a:lnTo>
                  <a:lnTo>
                    <a:pt x="12" y="39"/>
                  </a:lnTo>
                  <a:lnTo>
                    <a:pt x="26" y="42"/>
                  </a:lnTo>
                  <a:lnTo>
                    <a:pt x="30" y="42"/>
                  </a:lnTo>
                  <a:lnTo>
                    <a:pt x="35" y="41"/>
                  </a:lnTo>
                  <a:lnTo>
                    <a:pt x="40" y="39"/>
                  </a:lnTo>
                  <a:lnTo>
                    <a:pt x="44" y="36"/>
                  </a:lnTo>
                  <a:lnTo>
                    <a:pt x="47" y="32"/>
                  </a:lnTo>
                  <a:lnTo>
                    <a:pt x="48" y="27"/>
                  </a:lnTo>
                  <a:lnTo>
                    <a:pt x="48" y="20"/>
                  </a:lnTo>
                  <a:lnTo>
                    <a:pt x="45" y="13"/>
                  </a:lnTo>
                  <a:lnTo>
                    <a:pt x="44" y="19"/>
                  </a:lnTo>
                  <a:lnTo>
                    <a:pt x="42" y="24"/>
                  </a:lnTo>
                  <a:lnTo>
                    <a:pt x="40" y="28"/>
                  </a:lnTo>
                  <a:lnTo>
                    <a:pt x="38" y="31"/>
                  </a:lnTo>
                  <a:lnTo>
                    <a:pt x="34" y="33"/>
                  </a:lnTo>
                  <a:lnTo>
                    <a:pt x="31" y="35"/>
                  </a:lnTo>
                  <a:lnTo>
                    <a:pt x="28" y="35"/>
                  </a:lnTo>
                  <a:lnTo>
                    <a:pt x="23" y="35"/>
                  </a:lnTo>
                  <a:lnTo>
                    <a:pt x="17" y="32"/>
                  </a:lnTo>
                  <a:lnTo>
                    <a:pt x="12" y="28"/>
                  </a:lnTo>
                  <a:lnTo>
                    <a:pt x="10" y="23"/>
                  </a:lnTo>
                  <a:lnTo>
                    <a:pt x="10" y="16"/>
                  </a:lnTo>
                  <a:lnTo>
                    <a:pt x="12" y="11"/>
                  </a:lnTo>
                  <a:lnTo>
                    <a:pt x="16" y="5"/>
                  </a:lnTo>
                  <a:lnTo>
                    <a:pt x="21" y="1"/>
                  </a:lnTo>
                  <a:lnTo>
                    <a:pt x="28" y="0"/>
                  </a:lnTo>
                  <a:close/>
                </a:path>
              </a:pathLst>
            </a:custGeom>
            <a:solidFill>
              <a:srgbClr val="000000"/>
            </a:solidFill>
            <a:ln w="9525">
              <a:noFill/>
              <a:round/>
              <a:headEnd/>
              <a:tailEnd/>
            </a:ln>
          </p:spPr>
          <p:txBody>
            <a:bodyPr/>
            <a:lstStyle/>
            <a:p>
              <a:endParaRPr lang="pt-BR"/>
            </a:p>
          </p:txBody>
        </p:sp>
        <p:sp>
          <p:nvSpPr>
            <p:cNvPr id="40100" name="Freeform 235"/>
            <p:cNvSpPr>
              <a:spLocks/>
            </p:cNvSpPr>
            <p:nvPr/>
          </p:nvSpPr>
          <p:spPr bwMode="auto">
            <a:xfrm>
              <a:off x="2477" y="1392"/>
              <a:ext cx="43" cy="114"/>
            </a:xfrm>
            <a:custGeom>
              <a:avLst/>
              <a:gdLst>
                <a:gd name="T0" fmla="*/ 43 w 43"/>
                <a:gd name="T1" fmla="*/ 0 h 114"/>
                <a:gd name="T2" fmla="*/ 40 w 43"/>
                <a:gd name="T3" fmla="*/ 7 h 114"/>
                <a:gd name="T4" fmla="*/ 36 w 43"/>
                <a:gd name="T5" fmla="*/ 19 h 114"/>
                <a:gd name="T6" fmla="*/ 30 w 43"/>
                <a:gd name="T7" fmla="*/ 36 h 114"/>
                <a:gd name="T8" fmla="*/ 23 w 43"/>
                <a:gd name="T9" fmla="*/ 53 h 114"/>
                <a:gd name="T10" fmla="*/ 17 w 43"/>
                <a:gd name="T11" fmla="*/ 72 h 114"/>
                <a:gd name="T12" fmla="*/ 10 w 43"/>
                <a:gd name="T13" fmla="*/ 89 h 114"/>
                <a:gd name="T14" fmla="*/ 4 w 43"/>
                <a:gd name="T15" fmla="*/ 104 h 114"/>
                <a:gd name="T16" fmla="*/ 0 w 43"/>
                <a:gd name="T17" fmla="*/ 114 h 114"/>
                <a:gd name="T18" fmla="*/ 8 w 43"/>
                <a:gd name="T19" fmla="*/ 108 h 114"/>
                <a:gd name="T20" fmla="*/ 15 w 43"/>
                <a:gd name="T21" fmla="*/ 97 h 114"/>
                <a:gd name="T22" fmla="*/ 22 w 43"/>
                <a:gd name="T23" fmla="*/ 82 h 114"/>
                <a:gd name="T24" fmla="*/ 29 w 43"/>
                <a:gd name="T25" fmla="*/ 66 h 114"/>
                <a:gd name="T26" fmla="*/ 34 w 43"/>
                <a:gd name="T27" fmla="*/ 48 h 114"/>
                <a:gd name="T28" fmla="*/ 38 w 43"/>
                <a:gd name="T29" fmla="*/ 31 h 114"/>
                <a:gd name="T30" fmla="*/ 41 w 43"/>
                <a:gd name="T31" fmla="*/ 14 h 114"/>
                <a:gd name="T32" fmla="*/ 43 w 43"/>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4"/>
                <a:gd name="T53" fmla="*/ 43 w 43"/>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4">
                  <a:moveTo>
                    <a:pt x="43" y="0"/>
                  </a:moveTo>
                  <a:lnTo>
                    <a:pt x="40" y="7"/>
                  </a:lnTo>
                  <a:lnTo>
                    <a:pt x="36" y="19"/>
                  </a:lnTo>
                  <a:lnTo>
                    <a:pt x="30" y="36"/>
                  </a:lnTo>
                  <a:lnTo>
                    <a:pt x="23" y="53"/>
                  </a:lnTo>
                  <a:lnTo>
                    <a:pt x="17" y="72"/>
                  </a:lnTo>
                  <a:lnTo>
                    <a:pt x="10" y="89"/>
                  </a:lnTo>
                  <a:lnTo>
                    <a:pt x="4" y="104"/>
                  </a:lnTo>
                  <a:lnTo>
                    <a:pt x="0" y="114"/>
                  </a:lnTo>
                  <a:lnTo>
                    <a:pt x="8" y="108"/>
                  </a:lnTo>
                  <a:lnTo>
                    <a:pt x="15" y="97"/>
                  </a:lnTo>
                  <a:lnTo>
                    <a:pt x="22" y="82"/>
                  </a:lnTo>
                  <a:lnTo>
                    <a:pt x="29" y="66"/>
                  </a:lnTo>
                  <a:lnTo>
                    <a:pt x="34" y="48"/>
                  </a:lnTo>
                  <a:lnTo>
                    <a:pt x="38" y="31"/>
                  </a:lnTo>
                  <a:lnTo>
                    <a:pt x="41" y="14"/>
                  </a:lnTo>
                  <a:lnTo>
                    <a:pt x="43" y="0"/>
                  </a:lnTo>
                  <a:close/>
                </a:path>
              </a:pathLst>
            </a:custGeom>
            <a:solidFill>
              <a:srgbClr val="000000"/>
            </a:solidFill>
            <a:ln w="9525">
              <a:noFill/>
              <a:round/>
              <a:headEnd/>
              <a:tailEnd/>
            </a:ln>
          </p:spPr>
          <p:txBody>
            <a:bodyPr/>
            <a:lstStyle/>
            <a:p>
              <a:endParaRPr lang="pt-BR"/>
            </a:p>
          </p:txBody>
        </p:sp>
        <p:sp>
          <p:nvSpPr>
            <p:cNvPr id="40101" name="Freeform 236"/>
            <p:cNvSpPr>
              <a:spLocks/>
            </p:cNvSpPr>
            <p:nvPr/>
          </p:nvSpPr>
          <p:spPr bwMode="auto">
            <a:xfrm>
              <a:off x="2503" y="1398"/>
              <a:ext cx="25" cy="123"/>
            </a:xfrm>
            <a:custGeom>
              <a:avLst/>
              <a:gdLst>
                <a:gd name="T0" fmla="*/ 25 w 25"/>
                <a:gd name="T1" fmla="*/ 0 h 123"/>
                <a:gd name="T2" fmla="*/ 24 w 25"/>
                <a:gd name="T3" fmla="*/ 7 h 123"/>
                <a:gd name="T4" fmla="*/ 22 w 25"/>
                <a:gd name="T5" fmla="*/ 20 h 123"/>
                <a:gd name="T6" fmla="*/ 19 w 25"/>
                <a:gd name="T7" fmla="*/ 36 h 123"/>
                <a:gd name="T8" fmla="*/ 16 w 25"/>
                <a:gd name="T9" fmla="*/ 55 h 123"/>
                <a:gd name="T10" fmla="*/ 12 w 25"/>
                <a:gd name="T11" fmla="*/ 75 h 123"/>
                <a:gd name="T12" fmla="*/ 8 w 25"/>
                <a:gd name="T13" fmla="*/ 94 h 123"/>
                <a:gd name="T14" fmla="*/ 4 w 25"/>
                <a:gd name="T15" fmla="*/ 110 h 123"/>
                <a:gd name="T16" fmla="*/ 0 w 25"/>
                <a:gd name="T17" fmla="*/ 123 h 123"/>
                <a:gd name="T18" fmla="*/ 6 w 25"/>
                <a:gd name="T19" fmla="*/ 113 h 123"/>
                <a:gd name="T20" fmla="*/ 11 w 25"/>
                <a:gd name="T21" fmla="*/ 99 h 123"/>
                <a:gd name="T22" fmla="*/ 16 w 25"/>
                <a:gd name="T23" fmla="*/ 83 h 123"/>
                <a:gd name="T24" fmla="*/ 19 w 25"/>
                <a:gd name="T25" fmla="*/ 66 h 123"/>
                <a:gd name="T26" fmla="*/ 22 w 25"/>
                <a:gd name="T27" fmla="*/ 48 h 123"/>
                <a:gd name="T28" fmla="*/ 25 w 25"/>
                <a:gd name="T29" fmla="*/ 30 h 123"/>
                <a:gd name="T30" fmla="*/ 25 w 25"/>
                <a:gd name="T31" fmla="*/ 14 h 123"/>
                <a:gd name="T32" fmla="*/ 25 w 25"/>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23"/>
                <a:gd name="T53" fmla="*/ 25 w 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23">
                  <a:moveTo>
                    <a:pt x="25" y="0"/>
                  </a:moveTo>
                  <a:lnTo>
                    <a:pt x="24" y="7"/>
                  </a:lnTo>
                  <a:lnTo>
                    <a:pt x="22" y="20"/>
                  </a:lnTo>
                  <a:lnTo>
                    <a:pt x="19" y="36"/>
                  </a:lnTo>
                  <a:lnTo>
                    <a:pt x="16" y="55"/>
                  </a:lnTo>
                  <a:lnTo>
                    <a:pt x="12" y="75"/>
                  </a:lnTo>
                  <a:lnTo>
                    <a:pt x="8" y="94"/>
                  </a:lnTo>
                  <a:lnTo>
                    <a:pt x="4" y="110"/>
                  </a:lnTo>
                  <a:lnTo>
                    <a:pt x="0" y="123"/>
                  </a:lnTo>
                  <a:lnTo>
                    <a:pt x="6" y="113"/>
                  </a:lnTo>
                  <a:lnTo>
                    <a:pt x="11" y="99"/>
                  </a:lnTo>
                  <a:lnTo>
                    <a:pt x="16" y="83"/>
                  </a:lnTo>
                  <a:lnTo>
                    <a:pt x="19" y="66"/>
                  </a:lnTo>
                  <a:lnTo>
                    <a:pt x="22" y="48"/>
                  </a:lnTo>
                  <a:lnTo>
                    <a:pt x="25" y="30"/>
                  </a:lnTo>
                  <a:lnTo>
                    <a:pt x="25" y="14"/>
                  </a:lnTo>
                  <a:lnTo>
                    <a:pt x="25" y="0"/>
                  </a:lnTo>
                  <a:close/>
                </a:path>
              </a:pathLst>
            </a:custGeom>
            <a:solidFill>
              <a:srgbClr val="000000"/>
            </a:solidFill>
            <a:ln w="9525">
              <a:noFill/>
              <a:round/>
              <a:headEnd/>
              <a:tailEnd/>
            </a:ln>
          </p:spPr>
          <p:txBody>
            <a:bodyPr/>
            <a:lstStyle/>
            <a:p>
              <a:endParaRPr lang="pt-BR"/>
            </a:p>
          </p:txBody>
        </p:sp>
        <p:sp>
          <p:nvSpPr>
            <p:cNvPr id="40102" name="Freeform 237"/>
            <p:cNvSpPr>
              <a:spLocks/>
            </p:cNvSpPr>
            <p:nvPr/>
          </p:nvSpPr>
          <p:spPr bwMode="auto">
            <a:xfrm>
              <a:off x="2537" y="1399"/>
              <a:ext cx="8" cy="117"/>
            </a:xfrm>
            <a:custGeom>
              <a:avLst/>
              <a:gdLst>
                <a:gd name="T0" fmla="*/ 7 w 8"/>
                <a:gd name="T1" fmla="*/ 0 h 117"/>
                <a:gd name="T2" fmla="*/ 4 w 8"/>
                <a:gd name="T3" fmla="*/ 21 h 117"/>
                <a:gd name="T4" fmla="*/ 1 w 8"/>
                <a:gd name="T5" fmla="*/ 54 h 117"/>
                <a:gd name="T6" fmla="*/ 0 w 8"/>
                <a:gd name="T7" fmla="*/ 91 h 117"/>
                <a:gd name="T8" fmla="*/ 2 w 8"/>
                <a:gd name="T9" fmla="*/ 117 h 117"/>
                <a:gd name="T10" fmla="*/ 6 w 8"/>
                <a:gd name="T11" fmla="*/ 90 h 117"/>
                <a:gd name="T12" fmla="*/ 8 w 8"/>
                <a:gd name="T13" fmla="*/ 59 h 117"/>
                <a:gd name="T14" fmla="*/ 8 w 8"/>
                <a:gd name="T15" fmla="*/ 27 h 117"/>
                <a:gd name="T16" fmla="*/ 7 w 8"/>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7"/>
                <a:gd name="T29" fmla="*/ 8 w 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7">
                  <a:moveTo>
                    <a:pt x="7" y="0"/>
                  </a:moveTo>
                  <a:lnTo>
                    <a:pt x="4" y="21"/>
                  </a:lnTo>
                  <a:lnTo>
                    <a:pt x="1" y="54"/>
                  </a:lnTo>
                  <a:lnTo>
                    <a:pt x="0" y="91"/>
                  </a:lnTo>
                  <a:lnTo>
                    <a:pt x="2" y="117"/>
                  </a:lnTo>
                  <a:lnTo>
                    <a:pt x="6" y="90"/>
                  </a:lnTo>
                  <a:lnTo>
                    <a:pt x="8" y="59"/>
                  </a:lnTo>
                  <a:lnTo>
                    <a:pt x="8" y="27"/>
                  </a:lnTo>
                  <a:lnTo>
                    <a:pt x="7" y="0"/>
                  </a:lnTo>
                  <a:close/>
                </a:path>
              </a:pathLst>
            </a:custGeom>
            <a:solidFill>
              <a:srgbClr val="000000"/>
            </a:solidFill>
            <a:ln w="9525">
              <a:noFill/>
              <a:round/>
              <a:headEnd/>
              <a:tailEnd/>
            </a:ln>
          </p:spPr>
          <p:txBody>
            <a:bodyPr/>
            <a:lstStyle/>
            <a:p>
              <a:endParaRPr lang="pt-BR"/>
            </a:p>
          </p:txBody>
        </p:sp>
        <p:sp>
          <p:nvSpPr>
            <p:cNvPr id="40103" name="Freeform 238"/>
            <p:cNvSpPr>
              <a:spLocks/>
            </p:cNvSpPr>
            <p:nvPr/>
          </p:nvSpPr>
          <p:spPr bwMode="auto">
            <a:xfrm>
              <a:off x="2559" y="1395"/>
              <a:ext cx="9" cy="112"/>
            </a:xfrm>
            <a:custGeom>
              <a:avLst/>
              <a:gdLst>
                <a:gd name="T0" fmla="*/ 1 w 9"/>
                <a:gd name="T1" fmla="*/ 0 h 112"/>
                <a:gd name="T2" fmla="*/ 7 w 9"/>
                <a:gd name="T3" fmla="*/ 22 h 112"/>
                <a:gd name="T4" fmla="*/ 9 w 9"/>
                <a:gd name="T5" fmla="*/ 52 h 112"/>
                <a:gd name="T6" fmla="*/ 8 w 9"/>
                <a:gd name="T7" fmla="*/ 84 h 112"/>
                <a:gd name="T8" fmla="*/ 0 w 9"/>
                <a:gd name="T9" fmla="*/ 112 h 112"/>
                <a:gd name="T10" fmla="*/ 2 w 9"/>
                <a:gd name="T11" fmla="*/ 87 h 112"/>
                <a:gd name="T12" fmla="*/ 3 w 9"/>
                <a:gd name="T13" fmla="*/ 57 h 112"/>
                <a:gd name="T14" fmla="*/ 3 w 9"/>
                <a:gd name="T15" fmla="*/ 27 h 112"/>
                <a:gd name="T16" fmla="*/ 1 w 9"/>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2"/>
                <a:gd name="T29" fmla="*/ 9 w 9"/>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2">
                  <a:moveTo>
                    <a:pt x="1" y="0"/>
                  </a:moveTo>
                  <a:lnTo>
                    <a:pt x="7" y="22"/>
                  </a:lnTo>
                  <a:lnTo>
                    <a:pt x="9" y="52"/>
                  </a:lnTo>
                  <a:lnTo>
                    <a:pt x="8" y="84"/>
                  </a:lnTo>
                  <a:lnTo>
                    <a:pt x="0" y="112"/>
                  </a:lnTo>
                  <a:lnTo>
                    <a:pt x="2" y="87"/>
                  </a:lnTo>
                  <a:lnTo>
                    <a:pt x="3" y="57"/>
                  </a:lnTo>
                  <a:lnTo>
                    <a:pt x="3" y="27"/>
                  </a:lnTo>
                  <a:lnTo>
                    <a:pt x="1" y="0"/>
                  </a:lnTo>
                  <a:close/>
                </a:path>
              </a:pathLst>
            </a:custGeom>
            <a:solidFill>
              <a:srgbClr val="000000"/>
            </a:solidFill>
            <a:ln w="9525">
              <a:noFill/>
              <a:round/>
              <a:headEnd/>
              <a:tailEnd/>
            </a:ln>
          </p:spPr>
          <p:txBody>
            <a:bodyPr/>
            <a:lstStyle/>
            <a:p>
              <a:endParaRPr lang="pt-BR"/>
            </a:p>
          </p:txBody>
        </p:sp>
        <p:sp>
          <p:nvSpPr>
            <p:cNvPr id="40104" name="Freeform 239"/>
            <p:cNvSpPr>
              <a:spLocks/>
            </p:cNvSpPr>
            <p:nvPr/>
          </p:nvSpPr>
          <p:spPr bwMode="auto">
            <a:xfrm>
              <a:off x="2710" y="1646"/>
              <a:ext cx="215" cy="98"/>
            </a:xfrm>
            <a:custGeom>
              <a:avLst/>
              <a:gdLst>
                <a:gd name="T0" fmla="*/ 0 w 215"/>
                <a:gd name="T1" fmla="*/ 0 h 98"/>
                <a:gd name="T2" fmla="*/ 8 w 215"/>
                <a:gd name="T3" fmla="*/ 18 h 98"/>
                <a:gd name="T4" fmla="*/ 19 w 215"/>
                <a:gd name="T5" fmla="*/ 34 h 98"/>
                <a:gd name="T6" fmla="*/ 32 w 215"/>
                <a:gd name="T7" fmla="*/ 48 h 98"/>
                <a:gd name="T8" fmla="*/ 46 w 215"/>
                <a:gd name="T9" fmla="*/ 60 h 98"/>
                <a:gd name="T10" fmla="*/ 62 w 215"/>
                <a:gd name="T11" fmla="*/ 69 h 98"/>
                <a:gd name="T12" fmla="*/ 79 w 215"/>
                <a:gd name="T13" fmla="*/ 77 h 98"/>
                <a:gd name="T14" fmla="*/ 96 w 215"/>
                <a:gd name="T15" fmla="*/ 82 h 98"/>
                <a:gd name="T16" fmla="*/ 113 w 215"/>
                <a:gd name="T17" fmla="*/ 86 h 98"/>
                <a:gd name="T18" fmla="*/ 130 w 215"/>
                <a:gd name="T19" fmla="*/ 88 h 98"/>
                <a:gd name="T20" fmla="*/ 147 w 215"/>
                <a:gd name="T21" fmla="*/ 88 h 98"/>
                <a:gd name="T22" fmla="*/ 162 w 215"/>
                <a:gd name="T23" fmla="*/ 86 h 98"/>
                <a:gd name="T24" fmla="*/ 176 w 215"/>
                <a:gd name="T25" fmla="*/ 83 h 98"/>
                <a:gd name="T26" fmla="*/ 189 w 215"/>
                <a:gd name="T27" fmla="*/ 78 h 98"/>
                <a:gd name="T28" fmla="*/ 200 w 215"/>
                <a:gd name="T29" fmla="*/ 72 h 98"/>
                <a:gd name="T30" fmla="*/ 208 w 215"/>
                <a:gd name="T31" fmla="*/ 64 h 98"/>
                <a:gd name="T32" fmla="*/ 213 w 215"/>
                <a:gd name="T33" fmla="*/ 55 h 98"/>
                <a:gd name="T34" fmla="*/ 215 w 215"/>
                <a:gd name="T35" fmla="*/ 66 h 98"/>
                <a:gd name="T36" fmla="*/ 211 w 215"/>
                <a:gd name="T37" fmla="*/ 76 h 98"/>
                <a:gd name="T38" fmla="*/ 202 w 215"/>
                <a:gd name="T39" fmla="*/ 84 h 98"/>
                <a:gd name="T40" fmla="*/ 191 w 215"/>
                <a:gd name="T41" fmla="*/ 90 h 98"/>
                <a:gd name="T42" fmla="*/ 176 w 215"/>
                <a:gd name="T43" fmla="*/ 94 h 98"/>
                <a:gd name="T44" fmla="*/ 159 w 215"/>
                <a:gd name="T45" fmla="*/ 97 h 98"/>
                <a:gd name="T46" fmla="*/ 140 w 215"/>
                <a:gd name="T47" fmla="*/ 98 h 98"/>
                <a:gd name="T48" fmla="*/ 120 w 215"/>
                <a:gd name="T49" fmla="*/ 96 h 98"/>
                <a:gd name="T50" fmla="*/ 100 w 215"/>
                <a:gd name="T51" fmla="*/ 93 h 98"/>
                <a:gd name="T52" fmla="*/ 80 w 215"/>
                <a:gd name="T53" fmla="*/ 87 h 98"/>
                <a:gd name="T54" fmla="*/ 61 w 215"/>
                <a:gd name="T55" fmla="*/ 78 h 98"/>
                <a:gd name="T56" fmla="*/ 43 w 215"/>
                <a:gd name="T57" fmla="*/ 68 h 98"/>
                <a:gd name="T58" fmla="*/ 27 w 215"/>
                <a:gd name="T59" fmla="*/ 55 h 98"/>
                <a:gd name="T60" fmla="*/ 15 w 215"/>
                <a:gd name="T61" fmla="*/ 39 h 98"/>
                <a:gd name="T62" fmla="*/ 5 w 215"/>
                <a:gd name="T63" fmla="*/ 21 h 98"/>
                <a:gd name="T64" fmla="*/ 0 w 215"/>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98"/>
                <a:gd name="T101" fmla="*/ 215 w 21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98">
                  <a:moveTo>
                    <a:pt x="0" y="0"/>
                  </a:moveTo>
                  <a:lnTo>
                    <a:pt x="8" y="18"/>
                  </a:lnTo>
                  <a:lnTo>
                    <a:pt x="19" y="34"/>
                  </a:lnTo>
                  <a:lnTo>
                    <a:pt x="32" y="48"/>
                  </a:lnTo>
                  <a:lnTo>
                    <a:pt x="46" y="60"/>
                  </a:lnTo>
                  <a:lnTo>
                    <a:pt x="62" y="69"/>
                  </a:lnTo>
                  <a:lnTo>
                    <a:pt x="79" y="77"/>
                  </a:lnTo>
                  <a:lnTo>
                    <a:pt x="96" y="82"/>
                  </a:lnTo>
                  <a:lnTo>
                    <a:pt x="113" y="86"/>
                  </a:lnTo>
                  <a:lnTo>
                    <a:pt x="130" y="88"/>
                  </a:lnTo>
                  <a:lnTo>
                    <a:pt x="147" y="88"/>
                  </a:lnTo>
                  <a:lnTo>
                    <a:pt x="162" y="86"/>
                  </a:lnTo>
                  <a:lnTo>
                    <a:pt x="176" y="83"/>
                  </a:lnTo>
                  <a:lnTo>
                    <a:pt x="189" y="78"/>
                  </a:lnTo>
                  <a:lnTo>
                    <a:pt x="200" y="72"/>
                  </a:lnTo>
                  <a:lnTo>
                    <a:pt x="208" y="64"/>
                  </a:lnTo>
                  <a:lnTo>
                    <a:pt x="213" y="55"/>
                  </a:lnTo>
                  <a:lnTo>
                    <a:pt x="215" y="66"/>
                  </a:lnTo>
                  <a:lnTo>
                    <a:pt x="211" y="76"/>
                  </a:lnTo>
                  <a:lnTo>
                    <a:pt x="202" y="84"/>
                  </a:lnTo>
                  <a:lnTo>
                    <a:pt x="191" y="90"/>
                  </a:lnTo>
                  <a:lnTo>
                    <a:pt x="176" y="94"/>
                  </a:lnTo>
                  <a:lnTo>
                    <a:pt x="159" y="97"/>
                  </a:lnTo>
                  <a:lnTo>
                    <a:pt x="140" y="98"/>
                  </a:lnTo>
                  <a:lnTo>
                    <a:pt x="120" y="96"/>
                  </a:lnTo>
                  <a:lnTo>
                    <a:pt x="100" y="93"/>
                  </a:lnTo>
                  <a:lnTo>
                    <a:pt x="80" y="87"/>
                  </a:lnTo>
                  <a:lnTo>
                    <a:pt x="61" y="78"/>
                  </a:lnTo>
                  <a:lnTo>
                    <a:pt x="43" y="68"/>
                  </a:lnTo>
                  <a:lnTo>
                    <a:pt x="27" y="55"/>
                  </a:lnTo>
                  <a:lnTo>
                    <a:pt x="15" y="39"/>
                  </a:lnTo>
                  <a:lnTo>
                    <a:pt x="5" y="21"/>
                  </a:lnTo>
                  <a:lnTo>
                    <a:pt x="0" y="0"/>
                  </a:lnTo>
                  <a:close/>
                </a:path>
              </a:pathLst>
            </a:custGeom>
            <a:solidFill>
              <a:srgbClr val="000000"/>
            </a:solidFill>
            <a:ln w="9525">
              <a:noFill/>
              <a:round/>
              <a:headEnd/>
              <a:tailEnd/>
            </a:ln>
          </p:spPr>
          <p:txBody>
            <a:bodyPr/>
            <a:lstStyle/>
            <a:p>
              <a:endParaRPr lang="pt-BR"/>
            </a:p>
          </p:txBody>
        </p:sp>
        <p:sp>
          <p:nvSpPr>
            <p:cNvPr id="40105" name="Freeform 240"/>
            <p:cNvSpPr>
              <a:spLocks/>
            </p:cNvSpPr>
            <p:nvPr/>
          </p:nvSpPr>
          <p:spPr bwMode="auto">
            <a:xfrm>
              <a:off x="2873" y="1641"/>
              <a:ext cx="26" cy="73"/>
            </a:xfrm>
            <a:custGeom>
              <a:avLst/>
              <a:gdLst>
                <a:gd name="T0" fmla="*/ 3 w 26"/>
                <a:gd name="T1" fmla="*/ 0 h 73"/>
                <a:gd name="T2" fmla="*/ 0 w 26"/>
                <a:gd name="T3" fmla="*/ 11 h 73"/>
                <a:gd name="T4" fmla="*/ 0 w 26"/>
                <a:gd name="T5" fmla="*/ 22 h 73"/>
                <a:gd name="T6" fmla="*/ 0 w 26"/>
                <a:gd name="T7" fmla="*/ 31 h 73"/>
                <a:gd name="T8" fmla="*/ 3 w 26"/>
                <a:gd name="T9" fmla="*/ 41 h 73"/>
                <a:gd name="T10" fmla="*/ 7 w 26"/>
                <a:gd name="T11" fmla="*/ 50 h 73"/>
                <a:gd name="T12" fmla="*/ 12 w 26"/>
                <a:gd name="T13" fmla="*/ 59 h 73"/>
                <a:gd name="T14" fmla="*/ 18 w 26"/>
                <a:gd name="T15" fmla="*/ 67 h 73"/>
                <a:gd name="T16" fmla="*/ 26 w 26"/>
                <a:gd name="T17" fmla="*/ 73 h 73"/>
                <a:gd name="T18" fmla="*/ 23 w 26"/>
                <a:gd name="T19" fmla="*/ 67 h 73"/>
                <a:gd name="T20" fmla="*/ 20 w 26"/>
                <a:gd name="T21" fmla="*/ 59 h 73"/>
                <a:gd name="T22" fmla="*/ 17 w 26"/>
                <a:gd name="T23" fmla="*/ 50 h 73"/>
                <a:gd name="T24" fmla="*/ 13 w 26"/>
                <a:gd name="T25" fmla="*/ 39 h 73"/>
                <a:gd name="T26" fmla="*/ 9 w 26"/>
                <a:gd name="T27" fmla="*/ 29 h 73"/>
                <a:gd name="T28" fmla="*/ 6 w 26"/>
                <a:gd name="T29" fmla="*/ 19 h 73"/>
                <a:gd name="T30" fmla="*/ 4 w 26"/>
                <a:gd name="T31" fmla="*/ 8 h 73"/>
                <a:gd name="T32" fmla="*/ 3 w 2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3"/>
                <a:gd name="T53" fmla="*/ 26 w 2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3">
                  <a:moveTo>
                    <a:pt x="3" y="0"/>
                  </a:moveTo>
                  <a:lnTo>
                    <a:pt x="0" y="11"/>
                  </a:lnTo>
                  <a:lnTo>
                    <a:pt x="0" y="22"/>
                  </a:lnTo>
                  <a:lnTo>
                    <a:pt x="0" y="31"/>
                  </a:lnTo>
                  <a:lnTo>
                    <a:pt x="3" y="41"/>
                  </a:lnTo>
                  <a:lnTo>
                    <a:pt x="7" y="50"/>
                  </a:lnTo>
                  <a:lnTo>
                    <a:pt x="12" y="59"/>
                  </a:lnTo>
                  <a:lnTo>
                    <a:pt x="18" y="67"/>
                  </a:lnTo>
                  <a:lnTo>
                    <a:pt x="26" y="73"/>
                  </a:lnTo>
                  <a:lnTo>
                    <a:pt x="23" y="67"/>
                  </a:lnTo>
                  <a:lnTo>
                    <a:pt x="20" y="59"/>
                  </a:lnTo>
                  <a:lnTo>
                    <a:pt x="17" y="50"/>
                  </a:lnTo>
                  <a:lnTo>
                    <a:pt x="13" y="39"/>
                  </a:lnTo>
                  <a:lnTo>
                    <a:pt x="9" y="29"/>
                  </a:lnTo>
                  <a:lnTo>
                    <a:pt x="6" y="19"/>
                  </a:lnTo>
                  <a:lnTo>
                    <a:pt x="4" y="8"/>
                  </a:lnTo>
                  <a:lnTo>
                    <a:pt x="3" y="0"/>
                  </a:lnTo>
                  <a:close/>
                </a:path>
              </a:pathLst>
            </a:custGeom>
            <a:solidFill>
              <a:srgbClr val="000000"/>
            </a:solidFill>
            <a:ln w="9525">
              <a:noFill/>
              <a:round/>
              <a:headEnd/>
              <a:tailEnd/>
            </a:ln>
          </p:spPr>
          <p:txBody>
            <a:bodyPr/>
            <a:lstStyle/>
            <a:p>
              <a:endParaRPr lang="pt-BR"/>
            </a:p>
          </p:txBody>
        </p:sp>
        <p:sp>
          <p:nvSpPr>
            <p:cNvPr id="40106" name="Freeform 241"/>
            <p:cNvSpPr>
              <a:spLocks/>
            </p:cNvSpPr>
            <p:nvPr/>
          </p:nvSpPr>
          <p:spPr bwMode="auto">
            <a:xfrm>
              <a:off x="2903" y="1630"/>
              <a:ext cx="162" cy="17"/>
            </a:xfrm>
            <a:custGeom>
              <a:avLst/>
              <a:gdLst>
                <a:gd name="T0" fmla="*/ 0 w 162"/>
                <a:gd name="T1" fmla="*/ 11 h 17"/>
                <a:gd name="T2" fmla="*/ 4 w 162"/>
                <a:gd name="T3" fmla="*/ 11 h 17"/>
                <a:gd name="T4" fmla="*/ 11 w 162"/>
                <a:gd name="T5" fmla="*/ 10 h 17"/>
                <a:gd name="T6" fmla="*/ 18 w 162"/>
                <a:gd name="T7" fmla="*/ 9 h 17"/>
                <a:gd name="T8" fmla="*/ 26 w 162"/>
                <a:gd name="T9" fmla="*/ 7 h 17"/>
                <a:gd name="T10" fmla="*/ 36 w 162"/>
                <a:gd name="T11" fmla="*/ 6 h 17"/>
                <a:gd name="T12" fmla="*/ 46 w 162"/>
                <a:gd name="T13" fmla="*/ 4 h 17"/>
                <a:gd name="T14" fmla="*/ 57 w 162"/>
                <a:gd name="T15" fmla="*/ 3 h 17"/>
                <a:gd name="T16" fmla="*/ 69 w 162"/>
                <a:gd name="T17" fmla="*/ 1 h 17"/>
                <a:gd name="T18" fmla="*/ 81 w 162"/>
                <a:gd name="T19" fmla="*/ 0 h 17"/>
                <a:gd name="T20" fmla="*/ 93 w 162"/>
                <a:gd name="T21" fmla="*/ 0 h 17"/>
                <a:gd name="T22" fmla="*/ 106 w 162"/>
                <a:gd name="T23" fmla="*/ 0 h 17"/>
                <a:gd name="T24" fmla="*/ 118 w 162"/>
                <a:gd name="T25" fmla="*/ 1 h 17"/>
                <a:gd name="T26" fmla="*/ 129 w 162"/>
                <a:gd name="T27" fmla="*/ 3 h 17"/>
                <a:gd name="T28" fmla="*/ 141 w 162"/>
                <a:gd name="T29" fmla="*/ 6 h 17"/>
                <a:gd name="T30" fmla="*/ 152 w 162"/>
                <a:gd name="T31" fmla="*/ 10 h 17"/>
                <a:gd name="T32" fmla="*/ 162 w 162"/>
                <a:gd name="T33" fmla="*/ 15 h 17"/>
                <a:gd name="T34" fmla="*/ 143 w 162"/>
                <a:gd name="T35" fmla="*/ 12 h 17"/>
                <a:gd name="T36" fmla="*/ 126 w 162"/>
                <a:gd name="T37" fmla="*/ 10 h 17"/>
                <a:gd name="T38" fmla="*/ 111 w 162"/>
                <a:gd name="T39" fmla="*/ 9 h 17"/>
                <a:gd name="T40" fmla="*/ 98 w 162"/>
                <a:gd name="T41" fmla="*/ 9 h 17"/>
                <a:gd name="T42" fmla="*/ 85 w 162"/>
                <a:gd name="T43" fmla="*/ 10 h 17"/>
                <a:gd name="T44" fmla="*/ 75 w 162"/>
                <a:gd name="T45" fmla="*/ 10 h 17"/>
                <a:gd name="T46" fmla="*/ 65 w 162"/>
                <a:gd name="T47" fmla="*/ 11 h 17"/>
                <a:gd name="T48" fmla="*/ 56 w 162"/>
                <a:gd name="T49" fmla="*/ 12 h 17"/>
                <a:gd name="T50" fmla="*/ 48 w 162"/>
                <a:gd name="T51" fmla="*/ 14 h 17"/>
                <a:gd name="T52" fmla="*/ 41 w 162"/>
                <a:gd name="T53" fmla="*/ 15 h 17"/>
                <a:gd name="T54" fmla="*/ 34 w 162"/>
                <a:gd name="T55" fmla="*/ 16 h 17"/>
                <a:gd name="T56" fmla="*/ 27 w 162"/>
                <a:gd name="T57" fmla="*/ 17 h 17"/>
                <a:gd name="T58" fmla="*/ 20 w 162"/>
                <a:gd name="T59" fmla="*/ 17 h 17"/>
                <a:gd name="T60" fmla="*/ 13 w 162"/>
                <a:gd name="T61" fmla="*/ 15 h 17"/>
                <a:gd name="T62" fmla="*/ 7 w 162"/>
                <a:gd name="T63" fmla="*/ 14 h 17"/>
                <a:gd name="T64" fmla="*/ 0 w 162"/>
                <a:gd name="T65" fmla="*/ 1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7"/>
                <a:gd name="T101" fmla="*/ 162 w 162"/>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7">
                  <a:moveTo>
                    <a:pt x="0" y="11"/>
                  </a:moveTo>
                  <a:lnTo>
                    <a:pt x="4" y="11"/>
                  </a:lnTo>
                  <a:lnTo>
                    <a:pt x="11" y="10"/>
                  </a:lnTo>
                  <a:lnTo>
                    <a:pt x="18" y="9"/>
                  </a:lnTo>
                  <a:lnTo>
                    <a:pt x="26" y="7"/>
                  </a:lnTo>
                  <a:lnTo>
                    <a:pt x="36" y="6"/>
                  </a:lnTo>
                  <a:lnTo>
                    <a:pt x="46" y="4"/>
                  </a:lnTo>
                  <a:lnTo>
                    <a:pt x="57" y="3"/>
                  </a:lnTo>
                  <a:lnTo>
                    <a:pt x="69" y="1"/>
                  </a:lnTo>
                  <a:lnTo>
                    <a:pt x="81" y="0"/>
                  </a:lnTo>
                  <a:lnTo>
                    <a:pt x="93" y="0"/>
                  </a:lnTo>
                  <a:lnTo>
                    <a:pt x="106" y="0"/>
                  </a:lnTo>
                  <a:lnTo>
                    <a:pt x="118" y="1"/>
                  </a:lnTo>
                  <a:lnTo>
                    <a:pt x="129" y="3"/>
                  </a:lnTo>
                  <a:lnTo>
                    <a:pt x="141" y="6"/>
                  </a:lnTo>
                  <a:lnTo>
                    <a:pt x="152" y="10"/>
                  </a:lnTo>
                  <a:lnTo>
                    <a:pt x="162" y="15"/>
                  </a:lnTo>
                  <a:lnTo>
                    <a:pt x="143" y="12"/>
                  </a:lnTo>
                  <a:lnTo>
                    <a:pt x="126" y="10"/>
                  </a:lnTo>
                  <a:lnTo>
                    <a:pt x="111" y="9"/>
                  </a:lnTo>
                  <a:lnTo>
                    <a:pt x="98" y="9"/>
                  </a:lnTo>
                  <a:lnTo>
                    <a:pt x="85" y="10"/>
                  </a:lnTo>
                  <a:lnTo>
                    <a:pt x="75" y="10"/>
                  </a:lnTo>
                  <a:lnTo>
                    <a:pt x="65" y="11"/>
                  </a:lnTo>
                  <a:lnTo>
                    <a:pt x="56" y="12"/>
                  </a:lnTo>
                  <a:lnTo>
                    <a:pt x="48" y="14"/>
                  </a:lnTo>
                  <a:lnTo>
                    <a:pt x="41" y="15"/>
                  </a:lnTo>
                  <a:lnTo>
                    <a:pt x="34" y="16"/>
                  </a:lnTo>
                  <a:lnTo>
                    <a:pt x="27" y="17"/>
                  </a:lnTo>
                  <a:lnTo>
                    <a:pt x="20" y="17"/>
                  </a:lnTo>
                  <a:lnTo>
                    <a:pt x="13" y="15"/>
                  </a:lnTo>
                  <a:lnTo>
                    <a:pt x="7" y="14"/>
                  </a:lnTo>
                  <a:lnTo>
                    <a:pt x="0" y="11"/>
                  </a:lnTo>
                  <a:close/>
                </a:path>
              </a:pathLst>
            </a:custGeom>
            <a:solidFill>
              <a:srgbClr val="000000"/>
            </a:solidFill>
            <a:ln w="9525">
              <a:noFill/>
              <a:round/>
              <a:headEnd/>
              <a:tailEnd/>
            </a:ln>
          </p:spPr>
          <p:txBody>
            <a:bodyPr/>
            <a:lstStyle/>
            <a:p>
              <a:endParaRPr lang="pt-BR"/>
            </a:p>
          </p:txBody>
        </p:sp>
      </p:grpSp>
      <p:grpSp>
        <p:nvGrpSpPr>
          <p:cNvPr id="7" name="Group 242"/>
          <p:cNvGrpSpPr>
            <a:grpSpLocks/>
          </p:cNvGrpSpPr>
          <p:nvPr/>
        </p:nvGrpSpPr>
        <p:grpSpPr bwMode="auto">
          <a:xfrm rot="-8321969">
            <a:off x="3586163" y="2135188"/>
            <a:ext cx="644525" cy="762000"/>
            <a:chOff x="2474" y="1008"/>
            <a:chExt cx="591" cy="736"/>
          </a:xfrm>
        </p:grpSpPr>
        <p:sp>
          <p:nvSpPr>
            <p:cNvPr id="40029" name="Freeform 243"/>
            <p:cNvSpPr>
              <a:spLocks/>
            </p:cNvSpPr>
            <p:nvPr/>
          </p:nvSpPr>
          <p:spPr bwMode="auto">
            <a:xfrm>
              <a:off x="2474" y="1345"/>
              <a:ext cx="103" cy="183"/>
            </a:xfrm>
            <a:custGeom>
              <a:avLst/>
              <a:gdLst>
                <a:gd name="T0" fmla="*/ 74 w 103"/>
                <a:gd name="T1" fmla="*/ 0 h 183"/>
                <a:gd name="T2" fmla="*/ 69 w 103"/>
                <a:gd name="T3" fmla="*/ 0 h 183"/>
                <a:gd name="T4" fmla="*/ 64 w 103"/>
                <a:gd name="T5" fmla="*/ 3 h 183"/>
                <a:gd name="T6" fmla="*/ 59 w 103"/>
                <a:gd name="T7" fmla="*/ 8 h 183"/>
                <a:gd name="T8" fmla="*/ 55 w 103"/>
                <a:gd name="T9" fmla="*/ 14 h 183"/>
                <a:gd name="T10" fmla="*/ 53 w 103"/>
                <a:gd name="T11" fmla="*/ 20 h 183"/>
                <a:gd name="T12" fmla="*/ 52 w 103"/>
                <a:gd name="T13" fmla="*/ 26 h 183"/>
                <a:gd name="T14" fmla="*/ 52 w 103"/>
                <a:gd name="T15" fmla="*/ 31 h 183"/>
                <a:gd name="T16" fmla="*/ 55 w 103"/>
                <a:gd name="T17" fmla="*/ 35 h 183"/>
                <a:gd name="T18" fmla="*/ 49 w 103"/>
                <a:gd name="T19" fmla="*/ 34 h 183"/>
                <a:gd name="T20" fmla="*/ 48 w 103"/>
                <a:gd name="T21" fmla="*/ 42 h 183"/>
                <a:gd name="T22" fmla="*/ 45 w 103"/>
                <a:gd name="T23" fmla="*/ 55 h 183"/>
                <a:gd name="T24" fmla="*/ 41 w 103"/>
                <a:gd name="T25" fmla="*/ 72 h 183"/>
                <a:gd name="T26" fmla="*/ 35 w 103"/>
                <a:gd name="T27" fmla="*/ 91 h 183"/>
                <a:gd name="T28" fmla="*/ 29 w 103"/>
                <a:gd name="T29" fmla="*/ 112 h 183"/>
                <a:gd name="T30" fmla="*/ 21 w 103"/>
                <a:gd name="T31" fmla="*/ 132 h 183"/>
                <a:gd name="T32" fmla="*/ 11 w 103"/>
                <a:gd name="T33" fmla="*/ 150 h 183"/>
                <a:gd name="T34" fmla="*/ 0 w 103"/>
                <a:gd name="T35" fmla="*/ 166 h 183"/>
                <a:gd name="T36" fmla="*/ 20 w 103"/>
                <a:gd name="T37" fmla="*/ 160 h 183"/>
                <a:gd name="T38" fmla="*/ 30 w 103"/>
                <a:gd name="T39" fmla="*/ 183 h 183"/>
                <a:gd name="T40" fmla="*/ 49 w 103"/>
                <a:gd name="T41" fmla="*/ 170 h 183"/>
                <a:gd name="T42" fmla="*/ 66 w 103"/>
                <a:gd name="T43" fmla="*/ 180 h 183"/>
                <a:gd name="T44" fmla="*/ 78 w 103"/>
                <a:gd name="T45" fmla="*/ 167 h 183"/>
                <a:gd name="T46" fmla="*/ 94 w 103"/>
                <a:gd name="T47" fmla="*/ 171 h 183"/>
                <a:gd name="T48" fmla="*/ 97 w 103"/>
                <a:gd name="T49" fmla="*/ 158 h 183"/>
                <a:gd name="T50" fmla="*/ 100 w 103"/>
                <a:gd name="T51" fmla="*/ 142 h 183"/>
                <a:gd name="T52" fmla="*/ 102 w 103"/>
                <a:gd name="T53" fmla="*/ 123 h 183"/>
                <a:gd name="T54" fmla="*/ 103 w 103"/>
                <a:gd name="T55" fmla="*/ 104 h 183"/>
                <a:gd name="T56" fmla="*/ 101 w 103"/>
                <a:gd name="T57" fmla="*/ 84 h 183"/>
                <a:gd name="T58" fmla="*/ 98 w 103"/>
                <a:gd name="T59" fmla="*/ 65 h 183"/>
                <a:gd name="T60" fmla="*/ 92 w 103"/>
                <a:gd name="T61" fmla="*/ 49 h 183"/>
                <a:gd name="T62" fmla="*/ 83 w 103"/>
                <a:gd name="T63" fmla="*/ 35 h 183"/>
                <a:gd name="T64" fmla="*/ 86 w 103"/>
                <a:gd name="T65" fmla="*/ 28 h 183"/>
                <a:gd name="T66" fmla="*/ 88 w 103"/>
                <a:gd name="T67" fmla="*/ 22 h 183"/>
                <a:gd name="T68" fmla="*/ 89 w 103"/>
                <a:gd name="T69" fmla="*/ 16 h 183"/>
                <a:gd name="T70" fmla="*/ 88 w 103"/>
                <a:gd name="T71" fmla="*/ 11 h 183"/>
                <a:gd name="T72" fmla="*/ 86 w 103"/>
                <a:gd name="T73" fmla="*/ 7 h 183"/>
                <a:gd name="T74" fmla="*/ 83 w 103"/>
                <a:gd name="T75" fmla="*/ 4 h 183"/>
                <a:gd name="T76" fmla="*/ 79 w 103"/>
                <a:gd name="T77" fmla="*/ 1 h 183"/>
                <a:gd name="T78" fmla="*/ 74 w 103"/>
                <a:gd name="T79" fmla="*/ 0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83"/>
                <a:gd name="T122" fmla="*/ 103 w 103"/>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83">
                  <a:moveTo>
                    <a:pt x="74" y="0"/>
                  </a:moveTo>
                  <a:lnTo>
                    <a:pt x="69" y="0"/>
                  </a:lnTo>
                  <a:lnTo>
                    <a:pt x="64" y="3"/>
                  </a:lnTo>
                  <a:lnTo>
                    <a:pt x="59" y="8"/>
                  </a:lnTo>
                  <a:lnTo>
                    <a:pt x="55" y="14"/>
                  </a:lnTo>
                  <a:lnTo>
                    <a:pt x="53" y="20"/>
                  </a:lnTo>
                  <a:lnTo>
                    <a:pt x="52" y="26"/>
                  </a:lnTo>
                  <a:lnTo>
                    <a:pt x="52" y="31"/>
                  </a:lnTo>
                  <a:lnTo>
                    <a:pt x="55" y="35"/>
                  </a:lnTo>
                  <a:lnTo>
                    <a:pt x="49" y="34"/>
                  </a:lnTo>
                  <a:lnTo>
                    <a:pt x="48" y="42"/>
                  </a:lnTo>
                  <a:lnTo>
                    <a:pt x="45" y="55"/>
                  </a:lnTo>
                  <a:lnTo>
                    <a:pt x="41" y="72"/>
                  </a:lnTo>
                  <a:lnTo>
                    <a:pt x="35" y="91"/>
                  </a:lnTo>
                  <a:lnTo>
                    <a:pt x="29" y="112"/>
                  </a:lnTo>
                  <a:lnTo>
                    <a:pt x="21" y="132"/>
                  </a:lnTo>
                  <a:lnTo>
                    <a:pt x="11" y="150"/>
                  </a:lnTo>
                  <a:lnTo>
                    <a:pt x="0" y="166"/>
                  </a:lnTo>
                  <a:lnTo>
                    <a:pt x="20" y="160"/>
                  </a:lnTo>
                  <a:lnTo>
                    <a:pt x="30" y="183"/>
                  </a:lnTo>
                  <a:lnTo>
                    <a:pt x="49" y="170"/>
                  </a:lnTo>
                  <a:lnTo>
                    <a:pt x="66" y="180"/>
                  </a:lnTo>
                  <a:lnTo>
                    <a:pt x="78" y="167"/>
                  </a:lnTo>
                  <a:lnTo>
                    <a:pt x="94" y="171"/>
                  </a:lnTo>
                  <a:lnTo>
                    <a:pt x="97" y="158"/>
                  </a:lnTo>
                  <a:lnTo>
                    <a:pt x="100" y="142"/>
                  </a:lnTo>
                  <a:lnTo>
                    <a:pt x="102" y="123"/>
                  </a:lnTo>
                  <a:lnTo>
                    <a:pt x="103" y="104"/>
                  </a:lnTo>
                  <a:lnTo>
                    <a:pt x="101" y="84"/>
                  </a:lnTo>
                  <a:lnTo>
                    <a:pt x="98" y="65"/>
                  </a:lnTo>
                  <a:lnTo>
                    <a:pt x="92" y="49"/>
                  </a:lnTo>
                  <a:lnTo>
                    <a:pt x="83" y="35"/>
                  </a:lnTo>
                  <a:lnTo>
                    <a:pt x="86" y="28"/>
                  </a:lnTo>
                  <a:lnTo>
                    <a:pt x="88" y="22"/>
                  </a:lnTo>
                  <a:lnTo>
                    <a:pt x="89" y="16"/>
                  </a:lnTo>
                  <a:lnTo>
                    <a:pt x="88" y="11"/>
                  </a:lnTo>
                  <a:lnTo>
                    <a:pt x="86" y="7"/>
                  </a:lnTo>
                  <a:lnTo>
                    <a:pt x="83" y="4"/>
                  </a:lnTo>
                  <a:lnTo>
                    <a:pt x="79" y="1"/>
                  </a:lnTo>
                  <a:lnTo>
                    <a:pt x="74" y="0"/>
                  </a:lnTo>
                  <a:close/>
                </a:path>
              </a:pathLst>
            </a:custGeom>
            <a:solidFill>
              <a:srgbClr val="FFCE44"/>
            </a:solidFill>
            <a:ln w="9525">
              <a:noFill/>
              <a:round/>
              <a:headEnd/>
              <a:tailEnd/>
            </a:ln>
          </p:spPr>
          <p:txBody>
            <a:bodyPr/>
            <a:lstStyle/>
            <a:p>
              <a:endParaRPr lang="pt-BR"/>
            </a:p>
          </p:txBody>
        </p:sp>
        <p:sp>
          <p:nvSpPr>
            <p:cNvPr id="40030" name="Freeform 244"/>
            <p:cNvSpPr>
              <a:spLocks/>
            </p:cNvSpPr>
            <p:nvPr/>
          </p:nvSpPr>
          <p:spPr bwMode="auto">
            <a:xfrm>
              <a:off x="2664" y="1280"/>
              <a:ext cx="325" cy="446"/>
            </a:xfrm>
            <a:custGeom>
              <a:avLst/>
              <a:gdLst>
                <a:gd name="T0" fmla="*/ 29 w 325"/>
                <a:gd name="T1" fmla="*/ 104 h 446"/>
                <a:gd name="T2" fmla="*/ 13 w 325"/>
                <a:gd name="T3" fmla="*/ 111 h 446"/>
                <a:gd name="T4" fmla="*/ 1 w 325"/>
                <a:gd name="T5" fmla="*/ 129 h 446"/>
                <a:gd name="T6" fmla="*/ 4 w 325"/>
                <a:gd name="T7" fmla="*/ 161 h 446"/>
                <a:gd name="T8" fmla="*/ 47 w 325"/>
                <a:gd name="T9" fmla="*/ 218 h 446"/>
                <a:gd name="T10" fmla="*/ 55 w 325"/>
                <a:gd name="T11" fmla="*/ 276 h 446"/>
                <a:gd name="T12" fmla="*/ 59 w 325"/>
                <a:gd name="T13" fmla="*/ 343 h 446"/>
                <a:gd name="T14" fmla="*/ 54 w 325"/>
                <a:gd name="T15" fmla="*/ 365 h 446"/>
                <a:gd name="T16" fmla="*/ 52 w 325"/>
                <a:gd name="T17" fmla="*/ 379 h 446"/>
                <a:gd name="T18" fmla="*/ 66 w 325"/>
                <a:gd name="T19" fmla="*/ 400 h 446"/>
                <a:gd name="T20" fmla="*/ 81 w 325"/>
                <a:gd name="T21" fmla="*/ 418 h 446"/>
                <a:gd name="T22" fmla="*/ 99 w 325"/>
                <a:gd name="T23" fmla="*/ 432 h 446"/>
                <a:gd name="T24" fmla="*/ 118 w 325"/>
                <a:gd name="T25" fmla="*/ 441 h 446"/>
                <a:gd name="T26" fmla="*/ 141 w 325"/>
                <a:gd name="T27" fmla="*/ 445 h 446"/>
                <a:gd name="T28" fmla="*/ 166 w 325"/>
                <a:gd name="T29" fmla="*/ 445 h 446"/>
                <a:gd name="T30" fmla="*/ 195 w 325"/>
                <a:gd name="T31" fmla="*/ 440 h 446"/>
                <a:gd name="T32" fmla="*/ 227 w 325"/>
                <a:gd name="T33" fmla="*/ 430 h 446"/>
                <a:gd name="T34" fmla="*/ 221 w 325"/>
                <a:gd name="T35" fmla="*/ 415 h 446"/>
                <a:gd name="T36" fmla="*/ 213 w 325"/>
                <a:gd name="T37" fmla="*/ 396 h 446"/>
                <a:gd name="T38" fmla="*/ 210 w 325"/>
                <a:gd name="T39" fmla="*/ 373 h 446"/>
                <a:gd name="T40" fmla="*/ 217 w 325"/>
                <a:gd name="T41" fmla="*/ 345 h 446"/>
                <a:gd name="T42" fmla="*/ 237 w 325"/>
                <a:gd name="T43" fmla="*/ 339 h 446"/>
                <a:gd name="T44" fmla="*/ 254 w 325"/>
                <a:gd name="T45" fmla="*/ 333 h 446"/>
                <a:gd name="T46" fmla="*/ 267 w 325"/>
                <a:gd name="T47" fmla="*/ 325 h 446"/>
                <a:gd name="T48" fmla="*/ 277 w 325"/>
                <a:gd name="T49" fmla="*/ 315 h 446"/>
                <a:gd name="T50" fmla="*/ 292 w 325"/>
                <a:gd name="T51" fmla="*/ 262 h 446"/>
                <a:gd name="T52" fmla="*/ 311 w 325"/>
                <a:gd name="T53" fmla="*/ 188 h 446"/>
                <a:gd name="T54" fmla="*/ 323 w 325"/>
                <a:gd name="T55" fmla="*/ 114 h 446"/>
                <a:gd name="T56" fmla="*/ 322 w 325"/>
                <a:gd name="T57" fmla="*/ 60 h 446"/>
                <a:gd name="T58" fmla="*/ 315 w 325"/>
                <a:gd name="T59" fmla="*/ 43 h 446"/>
                <a:gd name="T60" fmla="*/ 306 w 325"/>
                <a:gd name="T61" fmla="*/ 28 h 446"/>
                <a:gd name="T62" fmla="*/ 295 w 325"/>
                <a:gd name="T63" fmla="*/ 16 h 446"/>
                <a:gd name="T64" fmla="*/ 281 w 325"/>
                <a:gd name="T65" fmla="*/ 7 h 446"/>
                <a:gd name="T66" fmla="*/ 264 w 325"/>
                <a:gd name="T67" fmla="*/ 1 h 446"/>
                <a:gd name="T68" fmla="*/ 243 w 325"/>
                <a:gd name="T69" fmla="*/ 0 h 446"/>
                <a:gd name="T70" fmla="*/ 218 w 325"/>
                <a:gd name="T71" fmla="*/ 1 h 446"/>
                <a:gd name="T72" fmla="*/ 188 w 325"/>
                <a:gd name="T73" fmla="*/ 6 h 446"/>
                <a:gd name="T74" fmla="*/ 157 w 325"/>
                <a:gd name="T75" fmla="*/ 13 h 446"/>
                <a:gd name="T76" fmla="*/ 127 w 325"/>
                <a:gd name="T77" fmla="*/ 20 h 446"/>
                <a:gd name="T78" fmla="*/ 100 w 325"/>
                <a:gd name="T79" fmla="*/ 28 h 446"/>
                <a:gd name="T80" fmla="*/ 77 w 325"/>
                <a:gd name="T81" fmla="*/ 38 h 446"/>
                <a:gd name="T82" fmla="*/ 58 w 325"/>
                <a:gd name="T83" fmla="*/ 50 h 446"/>
                <a:gd name="T84" fmla="*/ 44 w 325"/>
                <a:gd name="T85" fmla="*/ 65 h 446"/>
                <a:gd name="T86" fmla="*/ 36 w 325"/>
                <a:gd name="T87" fmla="*/ 82 h 446"/>
                <a:gd name="T88" fmla="*/ 35 w 325"/>
                <a:gd name="T89" fmla="*/ 105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46"/>
                <a:gd name="T137" fmla="*/ 325 w 32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46">
                  <a:moveTo>
                    <a:pt x="35" y="105"/>
                  </a:moveTo>
                  <a:lnTo>
                    <a:pt x="29" y="104"/>
                  </a:lnTo>
                  <a:lnTo>
                    <a:pt x="21" y="106"/>
                  </a:lnTo>
                  <a:lnTo>
                    <a:pt x="13" y="111"/>
                  </a:lnTo>
                  <a:lnTo>
                    <a:pt x="6" y="119"/>
                  </a:lnTo>
                  <a:lnTo>
                    <a:pt x="1" y="129"/>
                  </a:lnTo>
                  <a:lnTo>
                    <a:pt x="0" y="144"/>
                  </a:lnTo>
                  <a:lnTo>
                    <a:pt x="4" y="161"/>
                  </a:lnTo>
                  <a:lnTo>
                    <a:pt x="14" y="182"/>
                  </a:lnTo>
                  <a:lnTo>
                    <a:pt x="47" y="218"/>
                  </a:lnTo>
                  <a:lnTo>
                    <a:pt x="49" y="236"/>
                  </a:lnTo>
                  <a:lnTo>
                    <a:pt x="55" y="276"/>
                  </a:lnTo>
                  <a:lnTo>
                    <a:pt x="59" y="318"/>
                  </a:lnTo>
                  <a:lnTo>
                    <a:pt x="59" y="343"/>
                  </a:lnTo>
                  <a:lnTo>
                    <a:pt x="57" y="354"/>
                  </a:lnTo>
                  <a:lnTo>
                    <a:pt x="54" y="365"/>
                  </a:lnTo>
                  <a:lnTo>
                    <a:pt x="53" y="375"/>
                  </a:lnTo>
                  <a:lnTo>
                    <a:pt x="52" y="379"/>
                  </a:lnTo>
                  <a:lnTo>
                    <a:pt x="59" y="390"/>
                  </a:lnTo>
                  <a:lnTo>
                    <a:pt x="66" y="400"/>
                  </a:lnTo>
                  <a:lnTo>
                    <a:pt x="73" y="410"/>
                  </a:lnTo>
                  <a:lnTo>
                    <a:pt x="81" y="418"/>
                  </a:lnTo>
                  <a:lnTo>
                    <a:pt x="90" y="426"/>
                  </a:lnTo>
                  <a:lnTo>
                    <a:pt x="99" y="432"/>
                  </a:lnTo>
                  <a:lnTo>
                    <a:pt x="108" y="437"/>
                  </a:lnTo>
                  <a:lnTo>
                    <a:pt x="118" y="441"/>
                  </a:lnTo>
                  <a:lnTo>
                    <a:pt x="129" y="444"/>
                  </a:lnTo>
                  <a:lnTo>
                    <a:pt x="141" y="445"/>
                  </a:lnTo>
                  <a:lnTo>
                    <a:pt x="153" y="446"/>
                  </a:lnTo>
                  <a:lnTo>
                    <a:pt x="166" y="445"/>
                  </a:lnTo>
                  <a:lnTo>
                    <a:pt x="180" y="444"/>
                  </a:lnTo>
                  <a:lnTo>
                    <a:pt x="195" y="440"/>
                  </a:lnTo>
                  <a:lnTo>
                    <a:pt x="210" y="436"/>
                  </a:lnTo>
                  <a:lnTo>
                    <a:pt x="227" y="430"/>
                  </a:lnTo>
                  <a:lnTo>
                    <a:pt x="225" y="423"/>
                  </a:lnTo>
                  <a:lnTo>
                    <a:pt x="221" y="415"/>
                  </a:lnTo>
                  <a:lnTo>
                    <a:pt x="217" y="406"/>
                  </a:lnTo>
                  <a:lnTo>
                    <a:pt x="213" y="396"/>
                  </a:lnTo>
                  <a:lnTo>
                    <a:pt x="210" y="385"/>
                  </a:lnTo>
                  <a:lnTo>
                    <a:pt x="210" y="373"/>
                  </a:lnTo>
                  <a:lnTo>
                    <a:pt x="212" y="360"/>
                  </a:lnTo>
                  <a:lnTo>
                    <a:pt x="217" y="345"/>
                  </a:lnTo>
                  <a:lnTo>
                    <a:pt x="227" y="342"/>
                  </a:lnTo>
                  <a:lnTo>
                    <a:pt x="237" y="339"/>
                  </a:lnTo>
                  <a:lnTo>
                    <a:pt x="246" y="337"/>
                  </a:lnTo>
                  <a:lnTo>
                    <a:pt x="254" y="333"/>
                  </a:lnTo>
                  <a:lnTo>
                    <a:pt x="261" y="329"/>
                  </a:lnTo>
                  <a:lnTo>
                    <a:pt x="267" y="325"/>
                  </a:lnTo>
                  <a:lnTo>
                    <a:pt x="273" y="320"/>
                  </a:lnTo>
                  <a:lnTo>
                    <a:pt x="277" y="315"/>
                  </a:lnTo>
                  <a:lnTo>
                    <a:pt x="284" y="293"/>
                  </a:lnTo>
                  <a:lnTo>
                    <a:pt x="292" y="262"/>
                  </a:lnTo>
                  <a:lnTo>
                    <a:pt x="301" y="227"/>
                  </a:lnTo>
                  <a:lnTo>
                    <a:pt x="311" y="188"/>
                  </a:lnTo>
                  <a:lnTo>
                    <a:pt x="318" y="150"/>
                  </a:lnTo>
                  <a:lnTo>
                    <a:pt x="323" y="114"/>
                  </a:lnTo>
                  <a:lnTo>
                    <a:pt x="325" y="83"/>
                  </a:lnTo>
                  <a:lnTo>
                    <a:pt x="322" y="60"/>
                  </a:lnTo>
                  <a:lnTo>
                    <a:pt x="318" y="51"/>
                  </a:lnTo>
                  <a:lnTo>
                    <a:pt x="315" y="43"/>
                  </a:lnTo>
                  <a:lnTo>
                    <a:pt x="311" y="35"/>
                  </a:lnTo>
                  <a:lnTo>
                    <a:pt x="306" y="28"/>
                  </a:lnTo>
                  <a:lnTo>
                    <a:pt x="301" y="21"/>
                  </a:lnTo>
                  <a:lnTo>
                    <a:pt x="295" y="16"/>
                  </a:lnTo>
                  <a:lnTo>
                    <a:pt x="289" y="11"/>
                  </a:lnTo>
                  <a:lnTo>
                    <a:pt x="281" y="7"/>
                  </a:lnTo>
                  <a:lnTo>
                    <a:pt x="273" y="4"/>
                  </a:lnTo>
                  <a:lnTo>
                    <a:pt x="264" y="1"/>
                  </a:lnTo>
                  <a:lnTo>
                    <a:pt x="254" y="0"/>
                  </a:lnTo>
                  <a:lnTo>
                    <a:pt x="243" y="0"/>
                  </a:lnTo>
                  <a:lnTo>
                    <a:pt x="231" y="0"/>
                  </a:lnTo>
                  <a:lnTo>
                    <a:pt x="218" y="1"/>
                  </a:lnTo>
                  <a:lnTo>
                    <a:pt x="204" y="3"/>
                  </a:lnTo>
                  <a:lnTo>
                    <a:pt x="188" y="6"/>
                  </a:lnTo>
                  <a:lnTo>
                    <a:pt x="172" y="9"/>
                  </a:lnTo>
                  <a:lnTo>
                    <a:pt x="157" y="13"/>
                  </a:lnTo>
                  <a:lnTo>
                    <a:pt x="142" y="17"/>
                  </a:lnTo>
                  <a:lnTo>
                    <a:pt x="127" y="20"/>
                  </a:lnTo>
                  <a:lnTo>
                    <a:pt x="113" y="24"/>
                  </a:lnTo>
                  <a:lnTo>
                    <a:pt x="100" y="28"/>
                  </a:lnTo>
                  <a:lnTo>
                    <a:pt x="88" y="33"/>
                  </a:lnTo>
                  <a:lnTo>
                    <a:pt x="77" y="38"/>
                  </a:lnTo>
                  <a:lnTo>
                    <a:pt x="66" y="44"/>
                  </a:lnTo>
                  <a:lnTo>
                    <a:pt x="58" y="50"/>
                  </a:lnTo>
                  <a:lnTo>
                    <a:pt x="50" y="57"/>
                  </a:lnTo>
                  <a:lnTo>
                    <a:pt x="44" y="65"/>
                  </a:lnTo>
                  <a:lnTo>
                    <a:pt x="39" y="73"/>
                  </a:lnTo>
                  <a:lnTo>
                    <a:pt x="36" y="82"/>
                  </a:lnTo>
                  <a:lnTo>
                    <a:pt x="35" y="93"/>
                  </a:lnTo>
                  <a:lnTo>
                    <a:pt x="35" y="105"/>
                  </a:lnTo>
                  <a:close/>
                </a:path>
              </a:pathLst>
            </a:custGeom>
            <a:solidFill>
              <a:srgbClr val="E5B59E"/>
            </a:solidFill>
            <a:ln w="9525">
              <a:noFill/>
              <a:round/>
              <a:headEnd/>
              <a:tailEnd/>
            </a:ln>
          </p:spPr>
          <p:txBody>
            <a:bodyPr/>
            <a:lstStyle/>
            <a:p>
              <a:endParaRPr lang="pt-BR"/>
            </a:p>
          </p:txBody>
        </p:sp>
        <p:sp>
          <p:nvSpPr>
            <p:cNvPr id="40031" name="Freeform 245"/>
            <p:cNvSpPr>
              <a:spLocks/>
            </p:cNvSpPr>
            <p:nvPr/>
          </p:nvSpPr>
          <p:spPr bwMode="auto">
            <a:xfrm>
              <a:off x="2593" y="1187"/>
              <a:ext cx="466" cy="449"/>
            </a:xfrm>
            <a:custGeom>
              <a:avLst/>
              <a:gdLst>
                <a:gd name="T0" fmla="*/ 47 w 466"/>
                <a:gd name="T1" fmla="*/ 117 h 449"/>
                <a:gd name="T2" fmla="*/ 33 w 466"/>
                <a:gd name="T3" fmla="*/ 148 h 449"/>
                <a:gd name="T4" fmla="*/ 23 w 466"/>
                <a:gd name="T5" fmla="*/ 189 h 449"/>
                <a:gd name="T6" fmla="*/ 20 w 466"/>
                <a:gd name="T7" fmla="*/ 235 h 449"/>
                <a:gd name="T8" fmla="*/ 26 w 466"/>
                <a:gd name="T9" fmla="*/ 279 h 449"/>
                <a:gd name="T10" fmla="*/ 24 w 466"/>
                <a:gd name="T11" fmla="*/ 330 h 449"/>
                <a:gd name="T12" fmla="*/ 17 w 466"/>
                <a:gd name="T13" fmla="*/ 381 h 449"/>
                <a:gd name="T14" fmla="*/ 5 w 466"/>
                <a:gd name="T15" fmla="*/ 423 h 449"/>
                <a:gd name="T16" fmla="*/ 28 w 466"/>
                <a:gd name="T17" fmla="*/ 432 h 449"/>
                <a:gd name="T18" fmla="*/ 91 w 466"/>
                <a:gd name="T19" fmla="*/ 436 h 449"/>
                <a:gd name="T20" fmla="*/ 147 w 466"/>
                <a:gd name="T21" fmla="*/ 433 h 449"/>
                <a:gd name="T22" fmla="*/ 192 w 466"/>
                <a:gd name="T23" fmla="*/ 431 h 449"/>
                <a:gd name="T24" fmla="*/ 170 w 466"/>
                <a:gd name="T25" fmla="*/ 401 h 449"/>
                <a:gd name="T26" fmla="*/ 145 w 466"/>
                <a:gd name="T27" fmla="*/ 363 h 449"/>
                <a:gd name="T28" fmla="*/ 126 w 466"/>
                <a:gd name="T29" fmla="*/ 325 h 449"/>
                <a:gd name="T30" fmla="*/ 114 w 466"/>
                <a:gd name="T31" fmla="*/ 302 h 449"/>
                <a:gd name="T32" fmla="*/ 95 w 466"/>
                <a:gd name="T33" fmla="*/ 288 h 449"/>
                <a:gd name="T34" fmla="*/ 76 w 466"/>
                <a:gd name="T35" fmla="*/ 269 h 449"/>
                <a:gd name="T36" fmla="*/ 63 w 466"/>
                <a:gd name="T37" fmla="*/ 243 h 449"/>
                <a:gd name="T38" fmla="*/ 62 w 466"/>
                <a:gd name="T39" fmla="*/ 217 h 449"/>
                <a:gd name="T40" fmla="*/ 68 w 466"/>
                <a:gd name="T41" fmla="*/ 201 h 449"/>
                <a:gd name="T42" fmla="*/ 80 w 466"/>
                <a:gd name="T43" fmla="*/ 193 h 449"/>
                <a:gd name="T44" fmla="*/ 96 w 466"/>
                <a:gd name="T45" fmla="*/ 194 h 449"/>
                <a:gd name="T46" fmla="*/ 119 w 466"/>
                <a:gd name="T47" fmla="*/ 178 h 449"/>
                <a:gd name="T48" fmla="*/ 188 w 466"/>
                <a:gd name="T49" fmla="*/ 166 h 449"/>
                <a:gd name="T50" fmla="*/ 235 w 466"/>
                <a:gd name="T51" fmla="*/ 162 h 449"/>
                <a:gd name="T52" fmla="*/ 297 w 466"/>
                <a:gd name="T53" fmla="*/ 154 h 449"/>
                <a:gd name="T54" fmla="*/ 348 w 466"/>
                <a:gd name="T55" fmla="*/ 153 h 449"/>
                <a:gd name="T56" fmla="*/ 397 w 466"/>
                <a:gd name="T57" fmla="*/ 166 h 449"/>
                <a:gd name="T58" fmla="*/ 398 w 466"/>
                <a:gd name="T59" fmla="*/ 204 h 449"/>
                <a:gd name="T60" fmla="*/ 395 w 466"/>
                <a:gd name="T61" fmla="*/ 277 h 449"/>
                <a:gd name="T62" fmla="*/ 379 w 466"/>
                <a:gd name="T63" fmla="*/ 358 h 449"/>
                <a:gd name="T64" fmla="*/ 343 w 466"/>
                <a:gd name="T65" fmla="*/ 417 h 449"/>
                <a:gd name="T66" fmla="*/ 421 w 466"/>
                <a:gd name="T67" fmla="*/ 421 h 449"/>
                <a:gd name="T68" fmla="*/ 458 w 466"/>
                <a:gd name="T69" fmla="*/ 413 h 449"/>
                <a:gd name="T70" fmla="*/ 443 w 466"/>
                <a:gd name="T71" fmla="*/ 356 h 449"/>
                <a:gd name="T72" fmla="*/ 431 w 466"/>
                <a:gd name="T73" fmla="*/ 290 h 449"/>
                <a:gd name="T74" fmla="*/ 428 w 466"/>
                <a:gd name="T75" fmla="*/ 225 h 449"/>
                <a:gd name="T76" fmla="*/ 438 w 466"/>
                <a:gd name="T77" fmla="*/ 174 h 449"/>
                <a:gd name="T78" fmla="*/ 440 w 466"/>
                <a:gd name="T79" fmla="*/ 134 h 449"/>
                <a:gd name="T80" fmla="*/ 435 w 466"/>
                <a:gd name="T81" fmla="*/ 102 h 449"/>
                <a:gd name="T82" fmla="*/ 425 w 466"/>
                <a:gd name="T83" fmla="*/ 78 h 449"/>
                <a:gd name="T84" fmla="*/ 416 w 466"/>
                <a:gd name="T85" fmla="*/ 63 h 449"/>
                <a:gd name="T86" fmla="*/ 409 w 466"/>
                <a:gd name="T87" fmla="*/ 51 h 449"/>
                <a:gd name="T88" fmla="*/ 399 w 466"/>
                <a:gd name="T89" fmla="*/ 38 h 449"/>
                <a:gd name="T90" fmla="*/ 385 w 466"/>
                <a:gd name="T91" fmla="*/ 24 h 449"/>
                <a:gd name="T92" fmla="*/ 364 w 466"/>
                <a:gd name="T93" fmla="*/ 12 h 449"/>
                <a:gd name="T94" fmla="*/ 337 w 466"/>
                <a:gd name="T95" fmla="*/ 3 h 449"/>
                <a:gd name="T96" fmla="*/ 300 w 466"/>
                <a:gd name="T97" fmla="*/ 0 h 449"/>
                <a:gd name="T98" fmla="*/ 252 w 466"/>
                <a:gd name="T99" fmla="*/ 3 h 449"/>
                <a:gd name="T100" fmla="*/ 211 w 466"/>
                <a:gd name="T101" fmla="*/ 10 h 449"/>
                <a:gd name="T102" fmla="*/ 187 w 466"/>
                <a:gd name="T103" fmla="*/ 15 h 449"/>
                <a:gd name="T104" fmla="*/ 164 w 466"/>
                <a:gd name="T105" fmla="*/ 23 h 449"/>
                <a:gd name="T106" fmla="*/ 144 w 466"/>
                <a:gd name="T107" fmla="*/ 33 h 449"/>
                <a:gd name="T108" fmla="*/ 124 w 466"/>
                <a:gd name="T109" fmla="*/ 45 h 449"/>
                <a:gd name="T110" fmla="*/ 104 w 466"/>
                <a:gd name="T111" fmla="*/ 60 h 449"/>
                <a:gd name="T112" fmla="*/ 84 w 466"/>
                <a:gd name="T113" fmla="*/ 76 h 449"/>
                <a:gd name="T114" fmla="*/ 64 w 466"/>
                <a:gd name="T115" fmla="*/ 97 h 4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449"/>
                <a:gd name="T176" fmla="*/ 466 w 466"/>
                <a:gd name="T177" fmla="*/ 449 h 4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449">
                  <a:moveTo>
                    <a:pt x="54" y="108"/>
                  </a:moveTo>
                  <a:lnTo>
                    <a:pt x="47" y="117"/>
                  </a:lnTo>
                  <a:lnTo>
                    <a:pt x="39" y="131"/>
                  </a:lnTo>
                  <a:lnTo>
                    <a:pt x="33" y="148"/>
                  </a:lnTo>
                  <a:lnTo>
                    <a:pt x="27" y="167"/>
                  </a:lnTo>
                  <a:lnTo>
                    <a:pt x="23" y="189"/>
                  </a:lnTo>
                  <a:lnTo>
                    <a:pt x="20" y="212"/>
                  </a:lnTo>
                  <a:lnTo>
                    <a:pt x="20" y="235"/>
                  </a:lnTo>
                  <a:lnTo>
                    <a:pt x="23" y="257"/>
                  </a:lnTo>
                  <a:lnTo>
                    <a:pt x="26" y="279"/>
                  </a:lnTo>
                  <a:lnTo>
                    <a:pt x="26" y="305"/>
                  </a:lnTo>
                  <a:lnTo>
                    <a:pt x="24" y="330"/>
                  </a:lnTo>
                  <a:lnTo>
                    <a:pt x="22" y="356"/>
                  </a:lnTo>
                  <a:lnTo>
                    <a:pt x="17" y="381"/>
                  </a:lnTo>
                  <a:lnTo>
                    <a:pt x="11" y="404"/>
                  </a:lnTo>
                  <a:lnTo>
                    <a:pt x="5" y="423"/>
                  </a:lnTo>
                  <a:lnTo>
                    <a:pt x="0" y="437"/>
                  </a:lnTo>
                  <a:lnTo>
                    <a:pt x="28" y="432"/>
                  </a:lnTo>
                  <a:lnTo>
                    <a:pt x="70" y="449"/>
                  </a:lnTo>
                  <a:lnTo>
                    <a:pt x="91" y="436"/>
                  </a:lnTo>
                  <a:lnTo>
                    <a:pt x="126" y="449"/>
                  </a:lnTo>
                  <a:lnTo>
                    <a:pt x="147" y="433"/>
                  </a:lnTo>
                  <a:lnTo>
                    <a:pt x="201" y="441"/>
                  </a:lnTo>
                  <a:lnTo>
                    <a:pt x="192" y="431"/>
                  </a:lnTo>
                  <a:lnTo>
                    <a:pt x="181" y="417"/>
                  </a:lnTo>
                  <a:lnTo>
                    <a:pt x="170" y="401"/>
                  </a:lnTo>
                  <a:lnTo>
                    <a:pt x="157" y="382"/>
                  </a:lnTo>
                  <a:lnTo>
                    <a:pt x="145" y="363"/>
                  </a:lnTo>
                  <a:lnTo>
                    <a:pt x="134" y="344"/>
                  </a:lnTo>
                  <a:lnTo>
                    <a:pt x="126" y="325"/>
                  </a:lnTo>
                  <a:lnTo>
                    <a:pt x="121" y="308"/>
                  </a:lnTo>
                  <a:lnTo>
                    <a:pt x="114" y="302"/>
                  </a:lnTo>
                  <a:lnTo>
                    <a:pt x="105" y="296"/>
                  </a:lnTo>
                  <a:lnTo>
                    <a:pt x="95" y="288"/>
                  </a:lnTo>
                  <a:lnTo>
                    <a:pt x="85" y="280"/>
                  </a:lnTo>
                  <a:lnTo>
                    <a:pt x="76" y="269"/>
                  </a:lnTo>
                  <a:lnTo>
                    <a:pt x="68" y="257"/>
                  </a:lnTo>
                  <a:lnTo>
                    <a:pt x="63" y="243"/>
                  </a:lnTo>
                  <a:lnTo>
                    <a:pt x="61" y="227"/>
                  </a:lnTo>
                  <a:lnTo>
                    <a:pt x="62" y="217"/>
                  </a:lnTo>
                  <a:lnTo>
                    <a:pt x="65" y="208"/>
                  </a:lnTo>
                  <a:lnTo>
                    <a:pt x="68" y="201"/>
                  </a:lnTo>
                  <a:lnTo>
                    <a:pt x="73" y="196"/>
                  </a:lnTo>
                  <a:lnTo>
                    <a:pt x="80" y="193"/>
                  </a:lnTo>
                  <a:lnTo>
                    <a:pt x="88" y="192"/>
                  </a:lnTo>
                  <a:lnTo>
                    <a:pt x="96" y="194"/>
                  </a:lnTo>
                  <a:lnTo>
                    <a:pt x="106" y="198"/>
                  </a:lnTo>
                  <a:lnTo>
                    <a:pt x="119" y="178"/>
                  </a:lnTo>
                  <a:lnTo>
                    <a:pt x="155" y="160"/>
                  </a:lnTo>
                  <a:lnTo>
                    <a:pt x="188" y="166"/>
                  </a:lnTo>
                  <a:lnTo>
                    <a:pt x="212" y="136"/>
                  </a:lnTo>
                  <a:lnTo>
                    <a:pt x="235" y="162"/>
                  </a:lnTo>
                  <a:lnTo>
                    <a:pt x="270" y="137"/>
                  </a:lnTo>
                  <a:lnTo>
                    <a:pt x="297" y="154"/>
                  </a:lnTo>
                  <a:lnTo>
                    <a:pt x="323" y="132"/>
                  </a:lnTo>
                  <a:lnTo>
                    <a:pt x="348" y="153"/>
                  </a:lnTo>
                  <a:lnTo>
                    <a:pt x="375" y="133"/>
                  </a:lnTo>
                  <a:lnTo>
                    <a:pt x="397" y="166"/>
                  </a:lnTo>
                  <a:lnTo>
                    <a:pt x="398" y="179"/>
                  </a:lnTo>
                  <a:lnTo>
                    <a:pt x="398" y="204"/>
                  </a:lnTo>
                  <a:lnTo>
                    <a:pt x="398" y="238"/>
                  </a:lnTo>
                  <a:lnTo>
                    <a:pt x="395" y="277"/>
                  </a:lnTo>
                  <a:lnTo>
                    <a:pt x="389" y="318"/>
                  </a:lnTo>
                  <a:lnTo>
                    <a:pt x="379" y="358"/>
                  </a:lnTo>
                  <a:lnTo>
                    <a:pt x="364" y="392"/>
                  </a:lnTo>
                  <a:lnTo>
                    <a:pt x="343" y="417"/>
                  </a:lnTo>
                  <a:lnTo>
                    <a:pt x="403" y="433"/>
                  </a:lnTo>
                  <a:lnTo>
                    <a:pt x="421" y="421"/>
                  </a:lnTo>
                  <a:lnTo>
                    <a:pt x="466" y="433"/>
                  </a:lnTo>
                  <a:lnTo>
                    <a:pt x="458" y="413"/>
                  </a:lnTo>
                  <a:lnTo>
                    <a:pt x="450" y="387"/>
                  </a:lnTo>
                  <a:lnTo>
                    <a:pt x="443" y="356"/>
                  </a:lnTo>
                  <a:lnTo>
                    <a:pt x="436" y="324"/>
                  </a:lnTo>
                  <a:lnTo>
                    <a:pt x="431" y="290"/>
                  </a:lnTo>
                  <a:lnTo>
                    <a:pt x="428" y="256"/>
                  </a:lnTo>
                  <a:lnTo>
                    <a:pt x="428" y="225"/>
                  </a:lnTo>
                  <a:lnTo>
                    <a:pt x="432" y="198"/>
                  </a:lnTo>
                  <a:lnTo>
                    <a:pt x="438" y="174"/>
                  </a:lnTo>
                  <a:lnTo>
                    <a:pt x="440" y="153"/>
                  </a:lnTo>
                  <a:lnTo>
                    <a:pt x="440" y="134"/>
                  </a:lnTo>
                  <a:lnTo>
                    <a:pt x="439" y="117"/>
                  </a:lnTo>
                  <a:lnTo>
                    <a:pt x="435" y="102"/>
                  </a:lnTo>
                  <a:lnTo>
                    <a:pt x="431" y="90"/>
                  </a:lnTo>
                  <a:lnTo>
                    <a:pt x="425" y="78"/>
                  </a:lnTo>
                  <a:lnTo>
                    <a:pt x="420" y="68"/>
                  </a:lnTo>
                  <a:lnTo>
                    <a:pt x="416" y="63"/>
                  </a:lnTo>
                  <a:lnTo>
                    <a:pt x="413" y="57"/>
                  </a:lnTo>
                  <a:lnTo>
                    <a:pt x="409" y="51"/>
                  </a:lnTo>
                  <a:lnTo>
                    <a:pt x="405" y="45"/>
                  </a:lnTo>
                  <a:lnTo>
                    <a:pt x="399" y="38"/>
                  </a:lnTo>
                  <a:lnTo>
                    <a:pt x="393" y="31"/>
                  </a:lnTo>
                  <a:lnTo>
                    <a:pt x="385" y="24"/>
                  </a:lnTo>
                  <a:lnTo>
                    <a:pt x="375" y="18"/>
                  </a:lnTo>
                  <a:lnTo>
                    <a:pt x="364" y="12"/>
                  </a:lnTo>
                  <a:lnTo>
                    <a:pt x="352" y="7"/>
                  </a:lnTo>
                  <a:lnTo>
                    <a:pt x="337" y="3"/>
                  </a:lnTo>
                  <a:lnTo>
                    <a:pt x="319" y="1"/>
                  </a:lnTo>
                  <a:lnTo>
                    <a:pt x="300" y="0"/>
                  </a:lnTo>
                  <a:lnTo>
                    <a:pt x="277" y="0"/>
                  </a:lnTo>
                  <a:lnTo>
                    <a:pt x="252" y="3"/>
                  </a:lnTo>
                  <a:lnTo>
                    <a:pt x="224" y="7"/>
                  </a:lnTo>
                  <a:lnTo>
                    <a:pt x="211" y="10"/>
                  </a:lnTo>
                  <a:lnTo>
                    <a:pt x="198" y="12"/>
                  </a:lnTo>
                  <a:lnTo>
                    <a:pt x="187" y="15"/>
                  </a:lnTo>
                  <a:lnTo>
                    <a:pt x="175" y="19"/>
                  </a:lnTo>
                  <a:lnTo>
                    <a:pt x="164" y="23"/>
                  </a:lnTo>
                  <a:lnTo>
                    <a:pt x="154" y="28"/>
                  </a:lnTo>
                  <a:lnTo>
                    <a:pt x="144" y="33"/>
                  </a:lnTo>
                  <a:lnTo>
                    <a:pt x="133" y="39"/>
                  </a:lnTo>
                  <a:lnTo>
                    <a:pt x="124" y="45"/>
                  </a:lnTo>
                  <a:lnTo>
                    <a:pt x="114" y="52"/>
                  </a:lnTo>
                  <a:lnTo>
                    <a:pt x="104" y="60"/>
                  </a:lnTo>
                  <a:lnTo>
                    <a:pt x="94" y="68"/>
                  </a:lnTo>
                  <a:lnTo>
                    <a:pt x="84" y="76"/>
                  </a:lnTo>
                  <a:lnTo>
                    <a:pt x="75" y="86"/>
                  </a:lnTo>
                  <a:lnTo>
                    <a:pt x="64" y="97"/>
                  </a:lnTo>
                  <a:lnTo>
                    <a:pt x="54" y="108"/>
                  </a:lnTo>
                  <a:close/>
                </a:path>
              </a:pathLst>
            </a:custGeom>
            <a:solidFill>
              <a:srgbClr val="512B19"/>
            </a:solidFill>
            <a:ln w="9525">
              <a:noFill/>
              <a:round/>
              <a:headEnd/>
              <a:tailEnd/>
            </a:ln>
          </p:spPr>
          <p:txBody>
            <a:bodyPr/>
            <a:lstStyle/>
            <a:p>
              <a:endParaRPr lang="pt-BR"/>
            </a:p>
          </p:txBody>
        </p:sp>
        <p:sp>
          <p:nvSpPr>
            <p:cNvPr id="40032" name="Freeform 246"/>
            <p:cNvSpPr>
              <a:spLocks/>
            </p:cNvSpPr>
            <p:nvPr/>
          </p:nvSpPr>
          <p:spPr bwMode="auto">
            <a:xfrm>
              <a:off x="2497" y="1016"/>
              <a:ext cx="555" cy="284"/>
            </a:xfrm>
            <a:custGeom>
              <a:avLst/>
              <a:gdLst>
                <a:gd name="T0" fmla="*/ 201 w 555"/>
                <a:gd name="T1" fmla="*/ 6 h 284"/>
                <a:gd name="T2" fmla="*/ 184 w 555"/>
                <a:gd name="T3" fmla="*/ 27 h 284"/>
                <a:gd name="T4" fmla="*/ 158 w 555"/>
                <a:gd name="T5" fmla="*/ 58 h 284"/>
                <a:gd name="T6" fmla="*/ 126 w 555"/>
                <a:gd name="T7" fmla="*/ 96 h 284"/>
                <a:gd name="T8" fmla="*/ 92 w 555"/>
                <a:gd name="T9" fmla="*/ 138 h 284"/>
                <a:gd name="T10" fmla="*/ 58 w 555"/>
                <a:gd name="T11" fmla="*/ 178 h 284"/>
                <a:gd name="T12" fmla="*/ 29 w 555"/>
                <a:gd name="T13" fmla="*/ 214 h 284"/>
                <a:gd name="T14" fmla="*/ 7 w 555"/>
                <a:gd name="T15" fmla="*/ 242 h 284"/>
                <a:gd name="T16" fmla="*/ 3 w 555"/>
                <a:gd name="T17" fmla="*/ 253 h 284"/>
                <a:gd name="T18" fmla="*/ 10 w 555"/>
                <a:gd name="T19" fmla="*/ 257 h 284"/>
                <a:gd name="T20" fmla="*/ 19 w 555"/>
                <a:gd name="T21" fmla="*/ 262 h 284"/>
                <a:gd name="T22" fmla="*/ 31 w 555"/>
                <a:gd name="T23" fmla="*/ 266 h 284"/>
                <a:gd name="T24" fmla="*/ 45 w 555"/>
                <a:gd name="T25" fmla="*/ 271 h 284"/>
                <a:gd name="T26" fmla="*/ 62 w 555"/>
                <a:gd name="T27" fmla="*/ 275 h 284"/>
                <a:gd name="T28" fmla="*/ 82 w 555"/>
                <a:gd name="T29" fmla="*/ 279 h 284"/>
                <a:gd name="T30" fmla="*/ 104 w 555"/>
                <a:gd name="T31" fmla="*/ 283 h 284"/>
                <a:gd name="T32" fmla="*/ 118 w 555"/>
                <a:gd name="T33" fmla="*/ 284 h 284"/>
                <a:gd name="T34" fmla="*/ 121 w 555"/>
                <a:gd name="T35" fmla="*/ 282 h 284"/>
                <a:gd name="T36" fmla="*/ 129 w 555"/>
                <a:gd name="T37" fmla="*/ 279 h 284"/>
                <a:gd name="T38" fmla="*/ 142 w 555"/>
                <a:gd name="T39" fmla="*/ 278 h 284"/>
                <a:gd name="T40" fmla="*/ 158 w 555"/>
                <a:gd name="T41" fmla="*/ 270 h 284"/>
                <a:gd name="T42" fmla="*/ 180 w 555"/>
                <a:gd name="T43" fmla="*/ 247 h 284"/>
                <a:gd name="T44" fmla="*/ 207 w 555"/>
                <a:gd name="T45" fmla="*/ 221 h 284"/>
                <a:gd name="T46" fmla="*/ 240 w 555"/>
                <a:gd name="T47" fmla="*/ 196 h 284"/>
                <a:gd name="T48" fmla="*/ 279 w 555"/>
                <a:gd name="T49" fmla="*/ 175 h 284"/>
                <a:gd name="T50" fmla="*/ 324 w 555"/>
                <a:gd name="T51" fmla="*/ 160 h 284"/>
                <a:gd name="T52" fmla="*/ 376 w 555"/>
                <a:gd name="T53" fmla="*/ 156 h 284"/>
                <a:gd name="T54" fmla="*/ 433 w 555"/>
                <a:gd name="T55" fmla="*/ 164 h 284"/>
                <a:gd name="T56" fmla="*/ 476 w 555"/>
                <a:gd name="T57" fmla="*/ 166 h 284"/>
                <a:gd name="T58" fmla="*/ 503 w 555"/>
                <a:gd name="T59" fmla="*/ 142 h 284"/>
                <a:gd name="T60" fmla="*/ 528 w 555"/>
                <a:gd name="T61" fmla="*/ 114 h 284"/>
                <a:gd name="T62" fmla="*/ 548 w 555"/>
                <a:gd name="T63" fmla="*/ 84 h 284"/>
                <a:gd name="T64" fmla="*/ 547 w 555"/>
                <a:gd name="T65" fmla="*/ 67 h 284"/>
                <a:gd name="T66" fmla="*/ 516 w 555"/>
                <a:gd name="T67" fmla="*/ 61 h 284"/>
                <a:gd name="T68" fmla="*/ 471 w 555"/>
                <a:gd name="T69" fmla="*/ 51 h 284"/>
                <a:gd name="T70" fmla="*/ 416 w 555"/>
                <a:gd name="T71" fmla="*/ 40 h 284"/>
                <a:gd name="T72" fmla="*/ 358 w 555"/>
                <a:gd name="T73" fmla="*/ 28 h 284"/>
                <a:gd name="T74" fmla="*/ 301 w 555"/>
                <a:gd name="T75" fmla="*/ 17 h 284"/>
                <a:gd name="T76" fmla="*/ 252 w 555"/>
                <a:gd name="T77" fmla="*/ 8 h 284"/>
                <a:gd name="T78" fmla="*/ 216 w 555"/>
                <a:gd name="T79" fmla="*/ 2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5"/>
                <a:gd name="T121" fmla="*/ 0 h 284"/>
                <a:gd name="T122" fmla="*/ 555 w 555"/>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5" h="284">
                  <a:moveTo>
                    <a:pt x="205" y="0"/>
                  </a:moveTo>
                  <a:lnTo>
                    <a:pt x="201" y="6"/>
                  </a:lnTo>
                  <a:lnTo>
                    <a:pt x="194" y="15"/>
                  </a:lnTo>
                  <a:lnTo>
                    <a:pt x="184" y="27"/>
                  </a:lnTo>
                  <a:lnTo>
                    <a:pt x="172" y="42"/>
                  </a:lnTo>
                  <a:lnTo>
                    <a:pt x="158" y="58"/>
                  </a:lnTo>
                  <a:lnTo>
                    <a:pt x="142" y="77"/>
                  </a:lnTo>
                  <a:lnTo>
                    <a:pt x="126" y="96"/>
                  </a:lnTo>
                  <a:lnTo>
                    <a:pt x="109" y="117"/>
                  </a:lnTo>
                  <a:lnTo>
                    <a:pt x="92" y="138"/>
                  </a:lnTo>
                  <a:lnTo>
                    <a:pt x="75" y="159"/>
                  </a:lnTo>
                  <a:lnTo>
                    <a:pt x="58" y="178"/>
                  </a:lnTo>
                  <a:lnTo>
                    <a:pt x="43" y="197"/>
                  </a:lnTo>
                  <a:lnTo>
                    <a:pt x="29" y="214"/>
                  </a:lnTo>
                  <a:lnTo>
                    <a:pt x="17" y="230"/>
                  </a:lnTo>
                  <a:lnTo>
                    <a:pt x="7" y="242"/>
                  </a:lnTo>
                  <a:lnTo>
                    <a:pt x="0" y="251"/>
                  </a:lnTo>
                  <a:lnTo>
                    <a:pt x="3" y="253"/>
                  </a:lnTo>
                  <a:lnTo>
                    <a:pt x="6" y="255"/>
                  </a:lnTo>
                  <a:lnTo>
                    <a:pt x="10" y="257"/>
                  </a:lnTo>
                  <a:lnTo>
                    <a:pt x="14" y="259"/>
                  </a:lnTo>
                  <a:lnTo>
                    <a:pt x="19" y="262"/>
                  </a:lnTo>
                  <a:lnTo>
                    <a:pt x="25" y="264"/>
                  </a:lnTo>
                  <a:lnTo>
                    <a:pt x="31" y="266"/>
                  </a:lnTo>
                  <a:lnTo>
                    <a:pt x="37" y="269"/>
                  </a:lnTo>
                  <a:lnTo>
                    <a:pt x="45" y="271"/>
                  </a:lnTo>
                  <a:lnTo>
                    <a:pt x="53" y="273"/>
                  </a:lnTo>
                  <a:lnTo>
                    <a:pt x="62" y="275"/>
                  </a:lnTo>
                  <a:lnTo>
                    <a:pt x="71" y="277"/>
                  </a:lnTo>
                  <a:lnTo>
                    <a:pt x="82" y="279"/>
                  </a:lnTo>
                  <a:lnTo>
                    <a:pt x="93" y="281"/>
                  </a:lnTo>
                  <a:lnTo>
                    <a:pt x="104" y="283"/>
                  </a:lnTo>
                  <a:lnTo>
                    <a:pt x="117" y="284"/>
                  </a:lnTo>
                  <a:lnTo>
                    <a:pt x="118" y="284"/>
                  </a:lnTo>
                  <a:lnTo>
                    <a:pt x="119" y="283"/>
                  </a:lnTo>
                  <a:lnTo>
                    <a:pt x="121" y="282"/>
                  </a:lnTo>
                  <a:lnTo>
                    <a:pt x="125" y="280"/>
                  </a:lnTo>
                  <a:lnTo>
                    <a:pt x="129" y="279"/>
                  </a:lnTo>
                  <a:lnTo>
                    <a:pt x="135" y="278"/>
                  </a:lnTo>
                  <a:lnTo>
                    <a:pt x="142" y="278"/>
                  </a:lnTo>
                  <a:lnTo>
                    <a:pt x="150" y="279"/>
                  </a:lnTo>
                  <a:lnTo>
                    <a:pt x="158" y="270"/>
                  </a:lnTo>
                  <a:lnTo>
                    <a:pt x="168" y="259"/>
                  </a:lnTo>
                  <a:lnTo>
                    <a:pt x="180" y="247"/>
                  </a:lnTo>
                  <a:lnTo>
                    <a:pt x="192" y="234"/>
                  </a:lnTo>
                  <a:lnTo>
                    <a:pt x="207" y="221"/>
                  </a:lnTo>
                  <a:lnTo>
                    <a:pt x="223" y="209"/>
                  </a:lnTo>
                  <a:lnTo>
                    <a:pt x="240" y="196"/>
                  </a:lnTo>
                  <a:lnTo>
                    <a:pt x="259" y="185"/>
                  </a:lnTo>
                  <a:lnTo>
                    <a:pt x="279" y="175"/>
                  </a:lnTo>
                  <a:lnTo>
                    <a:pt x="301" y="166"/>
                  </a:lnTo>
                  <a:lnTo>
                    <a:pt x="324" y="160"/>
                  </a:lnTo>
                  <a:lnTo>
                    <a:pt x="349" y="156"/>
                  </a:lnTo>
                  <a:lnTo>
                    <a:pt x="376" y="156"/>
                  </a:lnTo>
                  <a:lnTo>
                    <a:pt x="404" y="158"/>
                  </a:lnTo>
                  <a:lnTo>
                    <a:pt x="433" y="164"/>
                  </a:lnTo>
                  <a:lnTo>
                    <a:pt x="464" y="175"/>
                  </a:lnTo>
                  <a:lnTo>
                    <a:pt x="476" y="166"/>
                  </a:lnTo>
                  <a:lnTo>
                    <a:pt x="490" y="155"/>
                  </a:lnTo>
                  <a:lnTo>
                    <a:pt x="503" y="142"/>
                  </a:lnTo>
                  <a:lnTo>
                    <a:pt x="516" y="128"/>
                  </a:lnTo>
                  <a:lnTo>
                    <a:pt x="528" y="114"/>
                  </a:lnTo>
                  <a:lnTo>
                    <a:pt x="539" y="99"/>
                  </a:lnTo>
                  <a:lnTo>
                    <a:pt x="548" y="84"/>
                  </a:lnTo>
                  <a:lnTo>
                    <a:pt x="555" y="69"/>
                  </a:lnTo>
                  <a:lnTo>
                    <a:pt x="547" y="67"/>
                  </a:lnTo>
                  <a:lnTo>
                    <a:pt x="534" y="64"/>
                  </a:lnTo>
                  <a:lnTo>
                    <a:pt x="516" y="61"/>
                  </a:lnTo>
                  <a:lnTo>
                    <a:pt x="495" y="56"/>
                  </a:lnTo>
                  <a:lnTo>
                    <a:pt x="471" y="51"/>
                  </a:lnTo>
                  <a:lnTo>
                    <a:pt x="444" y="46"/>
                  </a:lnTo>
                  <a:lnTo>
                    <a:pt x="416" y="40"/>
                  </a:lnTo>
                  <a:lnTo>
                    <a:pt x="387" y="34"/>
                  </a:lnTo>
                  <a:lnTo>
                    <a:pt x="358" y="28"/>
                  </a:lnTo>
                  <a:lnTo>
                    <a:pt x="329" y="23"/>
                  </a:lnTo>
                  <a:lnTo>
                    <a:pt x="301" y="17"/>
                  </a:lnTo>
                  <a:lnTo>
                    <a:pt x="275" y="12"/>
                  </a:lnTo>
                  <a:lnTo>
                    <a:pt x="252" y="8"/>
                  </a:lnTo>
                  <a:lnTo>
                    <a:pt x="232" y="4"/>
                  </a:lnTo>
                  <a:lnTo>
                    <a:pt x="216" y="2"/>
                  </a:lnTo>
                  <a:lnTo>
                    <a:pt x="205" y="0"/>
                  </a:lnTo>
                  <a:close/>
                </a:path>
              </a:pathLst>
            </a:custGeom>
            <a:solidFill>
              <a:srgbClr val="3F9EFF"/>
            </a:solidFill>
            <a:ln w="9525">
              <a:noFill/>
              <a:round/>
              <a:headEnd/>
              <a:tailEnd/>
            </a:ln>
          </p:spPr>
          <p:txBody>
            <a:bodyPr/>
            <a:lstStyle/>
            <a:p>
              <a:endParaRPr lang="pt-BR"/>
            </a:p>
          </p:txBody>
        </p:sp>
        <p:sp>
          <p:nvSpPr>
            <p:cNvPr id="40033" name="Freeform 247"/>
            <p:cNvSpPr>
              <a:spLocks/>
            </p:cNvSpPr>
            <p:nvPr/>
          </p:nvSpPr>
          <p:spPr bwMode="auto">
            <a:xfrm>
              <a:off x="2946" y="1381"/>
              <a:ext cx="15" cy="34"/>
            </a:xfrm>
            <a:custGeom>
              <a:avLst/>
              <a:gdLst>
                <a:gd name="T0" fmla="*/ 8 w 15"/>
                <a:gd name="T1" fmla="*/ 0 h 34"/>
                <a:gd name="T2" fmla="*/ 12 w 15"/>
                <a:gd name="T3" fmla="*/ 5 h 34"/>
                <a:gd name="T4" fmla="*/ 15 w 15"/>
                <a:gd name="T5" fmla="*/ 17 h 34"/>
                <a:gd name="T6" fmla="*/ 14 w 15"/>
                <a:gd name="T7" fmla="*/ 29 h 34"/>
                <a:gd name="T8" fmla="*/ 8 w 15"/>
                <a:gd name="T9" fmla="*/ 34 h 34"/>
                <a:gd name="T10" fmla="*/ 3 w 15"/>
                <a:gd name="T11" fmla="*/ 28 h 34"/>
                <a:gd name="T12" fmla="*/ 0 w 15"/>
                <a:gd name="T13" fmla="*/ 17 h 34"/>
                <a:gd name="T14" fmla="*/ 2 w 15"/>
                <a:gd name="T15" fmla="*/ 5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2" y="5"/>
                  </a:lnTo>
                  <a:lnTo>
                    <a:pt x="15" y="17"/>
                  </a:lnTo>
                  <a:lnTo>
                    <a:pt x="14" y="29"/>
                  </a:lnTo>
                  <a:lnTo>
                    <a:pt x="8" y="34"/>
                  </a:lnTo>
                  <a:lnTo>
                    <a:pt x="3" y="28"/>
                  </a:lnTo>
                  <a:lnTo>
                    <a:pt x="0" y="17"/>
                  </a:lnTo>
                  <a:lnTo>
                    <a:pt x="2" y="5"/>
                  </a:lnTo>
                  <a:lnTo>
                    <a:pt x="8" y="0"/>
                  </a:lnTo>
                  <a:close/>
                </a:path>
              </a:pathLst>
            </a:custGeom>
            <a:solidFill>
              <a:srgbClr val="000000"/>
            </a:solidFill>
            <a:ln w="9525">
              <a:noFill/>
              <a:round/>
              <a:headEnd/>
              <a:tailEnd/>
            </a:ln>
          </p:spPr>
          <p:txBody>
            <a:bodyPr/>
            <a:lstStyle/>
            <a:p>
              <a:endParaRPr lang="pt-BR"/>
            </a:p>
          </p:txBody>
        </p:sp>
        <p:sp>
          <p:nvSpPr>
            <p:cNvPr id="40034" name="Freeform 248"/>
            <p:cNvSpPr>
              <a:spLocks/>
            </p:cNvSpPr>
            <p:nvPr/>
          </p:nvSpPr>
          <p:spPr bwMode="auto">
            <a:xfrm>
              <a:off x="2813" y="1392"/>
              <a:ext cx="15" cy="34"/>
            </a:xfrm>
            <a:custGeom>
              <a:avLst/>
              <a:gdLst>
                <a:gd name="T0" fmla="*/ 8 w 15"/>
                <a:gd name="T1" fmla="*/ 0 h 34"/>
                <a:gd name="T2" fmla="*/ 13 w 15"/>
                <a:gd name="T3" fmla="*/ 6 h 34"/>
                <a:gd name="T4" fmla="*/ 15 w 15"/>
                <a:gd name="T5" fmla="*/ 17 h 34"/>
                <a:gd name="T6" fmla="*/ 14 w 15"/>
                <a:gd name="T7" fmla="*/ 29 h 34"/>
                <a:gd name="T8" fmla="*/ 8 w 15"/>
                <a:gd name="T9" fmla="*/ 34 h 34"/>
                <a:gd name="T10" fmla="*/ 3 w 15"/>
                <a:gd name="T11" fmla="*/ 29 h 34"/>
                <a:gd name="T12" fmla="*/ 0 w 15"/>
                <a:gd name="T13" fmla="*/ 17 h 34"/>
                <a:gd name="T14" fmla="*/ 2 w 15"/>
                <a:gd name="T15" fmla="*/ 6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3" y="6"/>
                  </a:lnTo>
                  <a:lnTo>
                    <a:pt x="15" y="17"/>
                  </a:lnTo>
                  <a:lnTo>
                    <a:pt x="14" y="29"/>
                  </a:lnTo>
                  <a:lnTo>
                    <a:pt x="8" y="34"/>
                  </a:lnTo>
                  <a:lnTo>
                    <a:pt x="3" y="29"/>
                  </a:lnTo>
                  <a:lnTo>
                    <a:pt x="0" y="17"/>
                  </a:lnTo>
                  <a:lnTo>
                    <a:pt x="2" y="6"/>
                  </a:lnTo>
                  <a:lnTo>
                    <a:pt x="8" y="0"/>
                  </a:lnTo>
                  <a:close/>
                </a:path>
              </a:pathLst>
            </a:custGeom>
            <a:solidFill>
              <a:srgbClr val="000000"/>
            </a:solidFill>
            <a:ln w="9525">
              <a:noFill/>
              <a:round/>
              <a:headEnd/>
              <a:tailEnd/>
            </a:ln>
          </p:spPr>
          <p:txBody>
            <a:bodyPr/>
            <a:lstStyle/>
            <a:p>
              <a:endParaRPr lang="pt-BR"/>
            </a:p>
          </p:txBody>
        </p:sp>
        <p:sp>
          <p:nvSpPr>
            <p:cNvPr id="40035" name="Freeform 249"/>
            <p:cNvSpPr>
              <a:spLocks/>
            </p:cNvSpPr>
            <p:nvPr/>
          </p:nvSpPr>
          <p:spPr bwMode="auto">
            <a:xfrm>
              <a:off x="2773" y="1326"/>
              <a:ext cx="223" cy="304"/>
            </a:xfrm>
            <a:custGeom>
              <a:avLst/>
              <a:gdLst>
                <a:gd name="T0" fmla="*/ 0 w 223"/>
                <a:gd name="T1" fmla="*/ 247 h 304"/>
                <a:gd name="T2" fmla="*/ 2 w 223"/>
                <a:gd name="T3" fmla="*/ 250 h 304"/>
                <a:gd name="T4" fmla="*/ 5 w 223"/>
                <a:gd name="T5" fmla="*/ 255 h 304"/>
                <a:gd name="T6" fmla="*/ 10 w 223"/>
                <a:gd name="T7" fmla="*/ 260 h 304"/>
                <a:gd name="T8" fmla="*/ 17 w 223"/>
                <a:gd name="T9" fmla="*/ 266 h 304"/>
                <a:gd name="T10" fmla="*/ 25 w 223"/>
                <a:gd name="T11" fmla="*/ 273 h 304"/>
                <a:gd name="T12" fmla="*/ 34 w 223"/>
                <a:gd name="T13" fmla="*/ 279 h 304"/>
                <a:gd name="T14" fmla="*/ 44 w 223"/>
                <a:gd name="T15" fmla="*/ 285 h 304"/>
                <a:gd name="T16" fmla="*/ 55 w 223"/>
                <a:gd name="T17" fmla="*/ 292 h 304"/>
                <a:gd name="T18" fmla="*/ 67 w 223"/>
                <a:gd name="T19" fmla="*/ 297 h 304"/>
                <a:gd name="T20" fmla="*/ 79 w 223"/>
                <a:gd name="T21" fmla="*/ 301 h 304"/>
                <a:gd name="T22" fmla="*/ 92 w 223"/>
                <a:gd name="T23" fmla="*/ 303 h 304"/>
                <a:gd name="T24" fmla="*/ 105 w 223"/>
                <a:gd name="T25" fmla="*/ 304 h 304"/>
                <a:gd name="T26" fmla="*/ 119 w 223"/>
                <a:gd name="T27" fmla="*/ 303 h 304"/>
                <a:gd name="T28" fmla="*/ 132 w 223"/>
                <a:gd name="T29" fmla="*/ 300 h 304"/>
                <a:gd name="T30" fmla="*/ 146 w 223"/>
                <a:gd name="T31" fmla="*/ 294 h 304"/>
                <a:gd name="T32" fmla="*/ 160 w 223"/>
                <a:gd name="T33" fmla="*/ 285 h 304"/>
                <a:gd name="T34" fmla="*/ 182 w 223"/>
                <a:gd name="T35" fmla="*/ 259 h 304"/>
                <a:gd name="T36" fmla="*/ 199 w 223"/>
                <a:gd name="T37" fmla="*/ 226 h 304"/>
                <a:gd name="T38" fmla="*/ 211 w 223"/>
                <a:gd name="T39" fmla="*/ 187 h 304"/>
                <a:gd name="T40" fmla="*/ 219 w 223"/>
                <a:gd name="T41" fmla="*/ 144 h 304"/>
                <a:gd name="T42" fmla="*/ 223 w 223"/>
                <a:gd name="T43" fmla="*/ 102 h 304"/>
                <a:gd name="T44" fmla="*/ 223 w 223"/>
                <a:gd name="T45" fmla="*/ 61 h 304"/>
                <a:gd name="T46" fmla="*/ 220 w 223"/>
                <a:gd name="T47" fmla="*/ 27 h 304"/>
                <a:gd name="T48" fmla="*/ 214 w 223"/>
                <a:gd name="T49" fmla="*/ 0 h 304"/>
                <a:gd name="T50" fmla="*/ 215 w 223"/>
                <a:gd name="T51" fmla="*/ 16 h 304"/>
                <a:gd name="T52" fmla="*/ 215 w 223"/>
                <a:gd name="T53" fmla="*/ 46 h 304"/>
                <a:gd name="T54" fmla="*/ 214 w 223"/>
                <a:gd name="T55" fmla="*/ 85 h 304"/>
                <a:gd name="T56" fmla="*/ 210 w 223"/>
                <a:gd name="T57" fmla="*/ 130 h 304"/>
                <a:gd name="T58" fmla="*/ 204 w 223"/>
                <a:gd name="T59" fmla="*/ 175 h 304"/>
                <a:gd name="T60" fmla="*/ 192 w 223"/>
                <a:gd name="T61" fmla="*/ 218 h 304"/>
                <a:gd name="T62" fmla="*/ 176 w 223"/>
                <a:gd name="T63" fmla="*/ 253 h 304"/>
                <a:gd name="T64" fmla="*/ 153 w 223"/>
                <a:gd name="T65" fmla="*/ 277 h 304"/>
                <a:gd name="T66" fmla="*/ 139 w 223"/>
                <a:gd name="T67" fmla="*/ 285 h 304"/>
                <a:gd name="T68" fmla="*/ 126 w 223"/>
                <a:gd name="T69" fmla="*/ 290 h 304"/>
                <a:gd name="T70" fmla="*/ 113 w 223"/>
                <a:gd name="T71" fmla="*/ 293 h 304"/>
                <a:gd name="T72" fmla="*/ 101 w 223"/>
                <a:gd name="T73" fmla="*/ 295 h 304"/>
                <a:gd name="T74" fmla="*/ 89 w 223"/>
                <a:gd name="T75" fmla="*/ 295 h 304"/>
                <a:gd name="T76" fmla="*/ 78 w 223"/>
                <a:gd name="T77" fmla="*/ 293 h 304"/>
                <a:gd name="T78" fmla="*/ 67 w 223"/>
                <a:gd name="T79" fmla="*/ 291 h 304"/>
                <a:gd name="T80" fmla="*/ 56 w 223"/>
                <a:gd name="T81" fmla="*/ 287 h 304"/>
                <a:gd name="T82" fmla="*/ 47 w 223"/>
                <a:gd name="T83" fmla="*/ 282 h 304"/>
                <a:gd name="T84" fmla="*/ 37 w 223"/>
                <a:gd name="T85" fmla="*/ 277 h 304"/>
                <a:gd name="T86" fmla="*/ 29 w 223"/>
                <a:gd name="T87" fmla="*/ 272 h 304"/>
                <a:gd name="T88" fmla="*/ 21 w 223"/>
                <a:gd name="T89" fmla="*/ 266 h 304"/>
                <a:gd name="T90" fmla="*/ 14 w 223"/>
                <a:gd name="T91" fmla="*/ 261 h 304"/>
                <a:gd name="T92" fmla="*/ 9 w 223"/>
                <a:gd name="T93" fmla="*/ 256 h 304"/>
                <a:gd name="T94" fmla="*/ 4 w 223"/>
                <a:gd name="T95" fmla="*/ 251 h 304"/>
                <a:gd name="T96" fmla="*/ 0 w 223"/>
                <a:gd name="T97" fmla="*/ 247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304"/>
                <a:gd name="T149" fmla="*/ 223 w 223"/>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304">
                  <a:moveTo>
                    <a:pt x="0" y="247"/>
                  </a:moveTo>
                  <a:lnTo>
                    <a:pt x="2" y="250"/>
                  </a:lnTo>
                  <a:lnTo>
                    <a:pt x="5" y="255"/>
                  </a:lnTo>
                  <a:lnTo>
                    <a:pt x="10" y="260"/>
                  </a:lnTo>
                  <a:lnTo>
                    <a:pt x="17" y="266"/>
                  </a:lnTo>
                  <a:lnTo>
                    <a:pt x="25" y="273"/>
                  </a:lnTo>
                  <a:lnTo>
                    <a:pt x="34" y="279"/>
                  </a:lnTo>
                  <a:lnTo>
                    <a:pt x="44" y="285"/>
                  </a:lnTo>
                  <a:lnTo>
                    <a:pt x="55" y="292"/>
                  </a:lnTo>
                  <a:lnTo>
                    <a:pt x="67" y="297"/>
                  </a:lnTo>
                  <a:lnTo>
                    <a:pt x="79" y="301"/>
                  </a:lnTo>
                  <a:lnTo>
                    <a:pt x="92" y="303"/>
                  </a:lnTo>
                  <a:lnTo>
                    <a:pt x="105" y="304"/>
                  </a:lnTo>
                  <a:lnTo>
                    <a:pt x="119" y="303"/>
                  </a:lnTo>
                  <a:lnTo>
                    <a:pt x="132" y="300"/>
                  </a:lnTo>
                  <a:lnTo>
                    <a:pt x="146" y="294"/>
                  </a:lnTo>
                  <a:lnTo>
                    <a:pt x="160" y="285"/>
                  </a:lnTo>
                  <a:lnTo>
                    <a:pt x="182" y="259"/>
                  </a:lnTo>
                  <a:lnTo>
                    <a:pt x="199" y="226"/>
                  </a:lnTo>
                  <a:lnTo>
                    <a:pt x="211" y="187"/>
                  </a:lnTo>
                  <a:lnTo>
                    <a:pt x="219" y="144"/>
                  </a:lnTo>
                  <a:lnTo>
                    <a:pt x="223" y="102"/>
                  </a:lnTo>
                  <a:lnTo>
                    <a:pt x="223" y="61"/>
                  </a:lnTo>
                  <a:lnTo>
                    <a:pt x="220" y="27"/>
                  </a:lnTo>
                  <a:lnTo>
                    <a:pt x="214" y="0"/>
                  </a:lnTo>
                  <a:lnTo>
                    <a:pt x="215" y="16"/>
                  </a:lnTo>
                  <a:lnTo>
                    <a:pt x="215" y="46"/>
                  </a:lnTo>
                  <a:lnTo>
                    <a:pt x="214" y="85"/>
                  </a:lnTo>
                  <a:lnTo>
                    <a:pt x="210" y="130"/>
                  </a:lnTo>
                  <a:lnTo>
                    <a:pt x="204" y="175"/>
                  </a:lnTo>
                  <a:lnTo>
                    <a:pt x="192" y="218"/>
                  </a:lnTo>
                  <a:lnTo>
                    <a:pt x="176" y="253"/>
                  </a:lnTo>
                  <a:lnTo>
                    <a:pt x="153" y="277"/>
                  </a:lnTo>
                  <a:lnTo>
                    <a:pt x="139" y="285"/>
                  </a:lnTo>
                  <a:lnTo>
                    <a:pt x="126" y="290"/>
                  </a:lnTo>
                  <a:lnTo>
                    <a:pt x="113" y="293"/>
                  </a:lnTo>
                  <a:lnTo>
                    <a:pt x="101" y="295"/>
                  </a:lnTo>
                  <a:lnTo>
                    <a:pt x="89" y="295"/>
                  </a:lnTo>
                  <a:lnTo>
                    <a:pt x="78" y="293"/>
                  </a:lnTo>
                  <a:lnTo>
                    <a:pt x="67" y="291"/>
                  </a:lnTo>
                  <a:lnTo>
                    <a:pt x="56" y="287"/>
                  </a:lnTo>
                  <a:lnTo>
                    <a:pt x="47" y="282"/>
                  </a:lnTo>
                  <a:lnTo>
                    <a:pt x="37" y="277"/>
                  </a:lnTo>
                  <a:lnTo>
                    <a:pt x="29" y="272"/>
                  </a:lnTo>
                  <a:lnTo>
                    <a:pt x="21" y="266"/>
                  </a:lnTo>
                  <a:lnTo>
                    <a:pt x="14" y="261"/>
                  </a:lnTo>
                  <a:lnTo>
                    <a:pt x="9" y="256"/>
                  </a:lnTo>
                  <a:lnTo>
                    <a:pt x="4" y="251"/>
                  </a:lnTo>
                  <a:lnTo>
                    <a:pt x="0" y="247"/>
                  </a:lnTo>
                  <a:close/>
                </a:path>
              </a:pathLst>
            </a:custGeom>
            <a:solidFill>
              <a:srgbClr val="000000"/>
            </a:solidFill>
            <a:ln w="9525">
              <a:noFill/>
              <a:round/>
              <a:headEnd/>
              <a:tailEnd/>
            </a:ln>
          </p:spPr>
          <p:txBody>
            <a:bodyPr/>
            <a:lstStyle/>
            <a:p>
              <a:endParaRPr lang="pt-BR"/>
            </a:p>
          </p:txBody>
        </p:sp>
        <p:sp>
          <p:nvSpPr>
            <p:cNvPr id="40036" name="Freeform 250"/>
            <p:cNvSpPr>
              <a:spLocks/>
            </p:cNvSpPr>
            <p:nvPr/>
          </p:nvSpPr>
          <p:spPr bwMode="auto">
            <a:xfrm>
              <a:off x="2917" y="1350"/>
              <a:ext cx="67" cy="31"/>
            </a:xfrm>
            <a:custGeom>
              <a:avLst/>
              <a:gdLst>
                <a:gd name="T0" fmla="*/ 67 w 67"/>
                <a:gd name="T1" fmla="*/ 18 h 31"/>
                <a:gd name="T2" fmla="*/ 60 w 67"/>
                <a:gd name="T3" fmla="*/ 14 h 31"/>
                <a:gd name="T4" fmla="*/ 52 w 67"/>
                <a:gd name="T5" fmla="*/ 11 h 31"/>
                <a:gd name="T6" fmla="*/ 45 w 67"/>
                <a:gd name="T7" fmla="*/ 9 h 31"/>
                <a:gd name="T8" fmla="*/ 36 w 67"/>
                <a:gd name="T9" fmla="*/ 9 h 31"/>
                <a:gd name="T10" fmla="*/ 28 w 67"/>
                <a:gd name="T11" fmla="*/ 11 h 31"/>
                <a:gd name="T12" fmla="*/ 18 w 67"/>
                <a:gd name="T13" fmla="*/ 15 h 31"/>
                <a:gd name="T14" fmla="*/ 9 w 67"/>
                <a:gd name="T15" fmla="*/ 22 h 31"/>
                <a:gd name="T16" fmla="*/ 0 w 67"/>
                <a:gd name="T17" fmla="*/ 31 h 31"/>
                <a:gd name="T18" fmla="*/ 5 w 67"/>
                <a:gd name="T19" fmla="*/ 18 h 31"/>
                <a:gd name="T20" fmla="*/ 13 w 67"/>
                <a:gd name="T21" fmla="*/ 8 h 31"/>
                <a:gd name="T22" fmla="*/ 24 w 67"/>
                <a:gd name="T23" fmla="*/ 3 h 31"/>
                <a:gd name="T24" fmla="*/ 36 w 67"/>
                <a:gd name="T25" fmla="*/ 0 h 31"/>
                <a:gd name="T26" fmla="*/ 47 w 67"/>
                <a:gd name="T27" fmla="*/ 1 h 31"/>
                <a:gd name="T28" fmla="*/ 57 w 67"/>
                <a:gd name="T29" fmla="*/ 4 h 31"/>
                <a:gd name="T30" fmla="*/ 64 w 67"/>
                <a:gd name="T31" fmla="*/ 10 h 31"/>
                <a:gd name="T32" fmla="*/ 67 w 67"/>
                <a:gd name="T33" fmla="*/ 1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31"/>
                <a:gd name="T53" fmla="*/ 67 w 6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31">
                  <a:moveTo>
                    <a:pt x="67" y="18"/>
                  </a:moveTo>
                  <a:lnTo>
                    <a:pt x="60" y="14"/>
                  </a:lnTo>
                  <a:lnTo>
                    <a:pt x="52" y="11"/>
                  </a:lnTo>
                  <a:lnTo>
                    <a:pt x="45" y="9"/>
                  </a:lnTo>
                  <a:lnTo>
                    <a:pt x="36" y="9"/>
                  </a:lnTo>
                  <a:lnTo>
                    <a:pt x="28" y="11"/>
                  </a:lnTo>
                  <a:lnTo>
                    <a:pt x="18" y="15"/>
                  </a:lnTo>
                  <a:lnTo>
                    <a:pt x="9" y="22"/>
                  </a:lnTo>
                  <a:lnTo>
                    <a:pt x="0" y="31"/>
                  </a:lnTo>
                  <a:lnTo>
                    <a:pt x="5" y="18"/>
                  </a:lnTo>
                  <a:lnTo>
                    <a:pt x="13" y="8"/>
                  </a:lnTo>
                  <a:lnTo>
                    <a:pt x="24" y="3"/>
                  </a:lnTo>
                  <a:lnTo>
                    <a:pt x="36" y="0"/>
                  </a:lnTo>
                  <a:lnTo>
                    <a:pt x="47" y="1"/>
                  </a:lnTo>
                  <a:lnTo>
                    <a:pt x="57" y="4"/>
                  </a:lnTo>
                  <a:lnTo>
                    <a:pt x="64" y="10"/>
                  </a:lnTo>
                  <a:lnTo>
                    <a:pt x="67" y="18"/>
                  </a:lnTo>
                  <a:close/>
                </a:path>
              </a:pathLst>
            </a:custGeom>
            <a:solidFill>
              <a:srgbClr val="000000"/>
            </a:solidFill>
            <a:ln w="9525">
              <a:noFill/>
              <a:round/>
              <a:headEnd/>
              <a:tailEnd/>
            </a:ln>
          </p:spPr>
          <p:txBody>
            <a:bodyPr/>
            <a:lstStyle/>
            <a:p>
              <a:endParaRPr lang="pt-BR"/>
            </a:p>
          </p:txBody>
        </p:sp>
        <p:sp>
          <p:nvSpPr>
            <p:cNvPr id="40037" name="Freeform 251"/>
            <p:cNvSpPr>
              <a:spLocks/>
            </p:cNvSpPr>
            <p:nvPr/>
          </p:nvSpPr>
          <p:spPr bwMode="auto">
            <a:xfrm>
              <a:off x="2783" y="1360"/>
              <a:ext cx="75" cy="31"/>
            </a:xfrm>
            <a:custGeom>
              <a:avLst/>
              <a:gdLst>
                <a:gd name="T0" fmla="*/ 75 w 75"/>
                <a:gd name="T1" fmla="*/ 17 h 31"/>
                <a:gd name="T2" fmla="*/ 68 w 75"/>
                <a:gd name="T3" fmla="*/ 13 h 31"/>
                <a:gd name="T4" fmla="*/ 59 w 75"/>
                <a:gd name="T5" fmla="*/ 10 h 31"/>
                <a:gd name="T6" fmla="*/ 50 w 75"/>
                <a:gd name="T7" fmla="*/ 8 h 31"/>
                <a:gd name="T8" fmla="*/ 41 w 75"/>
                <a:gd name="T9" fmla="*/ 8 h 31"/>
                <a:gd name="T10" fmla="*/ 31 w 75"/>
                <a:gd name="T11" fmla="*/ 10 h 31"/>
                <a:gd name="T12" fmla="*/ 21 w 75"/>
                <a:gd name="T13" fmla="*/ 15 h 31"/>
                <a:gd name="T14" fmla="*/ 11 w 75"/>
                <a:gd name="T15" fmla="*/ 21 h 31"/>
                <a:gd name="T16" fmla="*/ 0 w 75"/>
                <a:gd name="T17" fmla="*/ 31 h 31"/>
                <a:gd name="T18" fmla="*/ 5 w 75"/>
                <a:gd name="T19" fmla="*/ 17 h 31"/>
                <a:gd name="T20" fmla="*/ 14 w 75"/>
                <a:gd name="T21" fmla="*/ 8 h 31"/>
                <a:gd name="T22" fmla="*/ 26 w 75"/>
                <a:gd name="T23" fmla="*/ 2 h 31"/>
                <a:gd name="T24" fmla="*/ 40 w 75"/>
                <a:gd name="T25" fmla="*/ 0 h 31"/>
                <a:gd name="T26" fmla="*/ 53 w 75"/>
                <a:gd name="T27" fmla="*/ 0 h 31"/>
                <a:gd name="T28" fmla="*/ 64 w 75"/>
                <a:gd name="T29" fmla="*/ 4 h 31"/>
                <a:gd name="T30" fmla="*/ 72 w 75"/>
                <a:gd name="T31" fmla="*/ 9 h 31"/>
                <a:gd name="T32" fmla="*/ 75 w 75"/>
                <a:gd name="T33" fmla="*/ 1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1"/>
                <a:gd name="T53" fmla="*/ 75 w 7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1">
                  <a:moveTo>
                    <a:pt x="75" y="17"/>
                  </a:moveTo>
                  <a:lnTo>
                    <a:pt x="68" y="13"/>
                  </a:lnTo>
                  <a:lnTo>
                    <a:pt x="59" y="10"/>
                  </a:lnTo>
                  <a:lnTo>
                    <a:pt x="50" y="8"/>
                  </a:lnTo>
                  <a:lnTo>
                    <a:pt x="41" y="8"/>
                  </a:lnTo>
                  <a:lnTo>
                    <a:pt x="31" y="10"/>
                  </a:lnTo>
                  <a:lnTo>
                    <a:pt x="21" y="15"/>
                  </a:lnTo>
                  <a:lnTo>
                    <a:pt x="11" y="21"/>
                  </a:lnTo>
                  <a:lnTo>
                    <a:pt x="0" y="31"/>
                  </a:lnTo>
                  <a:lnTo>
                    <a:pt x="5" y="17"/>
                  </a:lnTo>
                  <a:lnTo>
                    <a:pt x="14" y="8"/>
                  </a:lnTo>
                  <a:lnTo>
                    <a:pt x="26" y="2"/>
                  </a:lnTo>
                  <a:lnTo>
                    <a:pt x="40" y="0"/>
                  </a:lnTo>
                  <a:lnTo>
                    <a:pt x="53" y="0"/>
                  </a:lnTo>
                  <a:lnTo>
                    <a:pt x="64" y="4"/>
                  </a:lnTo>
                  <a:lnTo>
                    <a:pt x="72" y="9"/>
                  </a:lnTo>
                  <a:lnTo>
                    <a:pt x="75" y="17"/>
                  </a:lnTo>
                  <a:close/>
                </a:path>
              </a:pathLst>
            </a:custGeom>
            <a:solidFill>
              <a:srgbClr val="000000"/>
            </a:solidFill>
            <a:ln w="9525">
              <a:noFill/>
              <a:round/>
              <a:headEnd/>
              <a:tailEnd/>
            </a:ln>
          </p:spPr>
          <p:txBody>
            <a:bodyPr/>
            <a:lstStyle/>
            <a:p>
              <a:endParaRPr lang="pt-BR"/>
            </a:p>
          </p:txBody>
        </p:sp>
        <p:sp>
          <p:nvSpPr>
            <p:cNvPr id="40038" name="Freeform 252"/>
            <p:cNvSpPr>
              <a:spLocks/>
            </p:cNvSpPr>
            <p:nvPr/>
          </p:nvSpPr>
          <p:spPr bwMode="auto">
            <a:xfrm>
              <a:off x="2851" y="1513"/>
              <a:ext cx="82" cy="15"/>
            </a:xfrm>
            <a:custGeom>
              <a:avLst/>
              <a:gdLst>
                <a:gd name="T0" fmla="*/ 0 w 82"/>
                <a:gd name="T1" fmla="*/ 8 h 15"/>
                <a:gd name="T2" fmla="*/ 4 w 82"/>
                <a:gd name="T3" fmla="*/ 8 h 15"/>
                <a:gd name="T4" fmla="*/ 9 w 82"/>
                <a:gd name="T5" fmla="*/ 8 h 15"/>
                <a:gd name="T6" fmla="*/ 15 w 82"/>
                <a:gd name="T7" fmla="*/ 8 h 15"/>
                <a:gd name="T8" fmla="*/ 20 w 82"/>
                <a:gd name="T9" fmla="*/ 8 h 15"/>
                <a:gd name="T10" fmla="*/ 26 w 82"/>
                <a:gd name="T11" fmla="*/ 7 h 15"/>
                <a:gd name="T12" fmla="*/ 31 w 82"/>
                <a:gd name="T13" fmla="*/ 6 h 15"/>
                <a:gd name="T14" fmla="*/ 34 w 82"/>
                <a:gd name="T15" fmla="*/ 5 h 15"/>
                <a:gd name="T16" fmla="*/ 37 w 82"/>
                <a:gd name="T17" fmla="*/ 4 h 15"/>
                <a:gd name="T18" fmla="*/ 38 w 82"/>
                <a:gd name="T19" fmla="*/ 3 h 15"/>
                <a:gd name="T20" fmla="*/ 41 w 82"/>
                <a:gd name="T21" fmla="*/ 2 h 15"/>
                <a:gd name="T22" fmla="*/ 44 w 82"/>
                <a:gd name="T23" fmla="*/ 1 h 15"/>
                <a:gd name="T24" fmla="*/ 47 w 82"/>
                <a:gd name="T25" fmla="*/ 1 h 15"/>
                <a:gd name="T26" fmla="*/ 50 w 82"/>
                <a:gd name="T27" fmla="*/ 1 h 15"/>
                <a:gd name="T28" fmla="*/ 53 w 82"/>
                <a:gd name="T29" fmla="*/ 2 h 15"/>
                <a:gd name="T30" fmla="*/ 56 w 82"/>
                <a:gd name="T31" fmla="*/ 3 h 15"/>
                <a:gd name="T32" fmla="*/ 59 w 82"/>
                <a:gd name="T33" fmla="*/ 5 h 15"/>
                <a:gd name="T34" fmla="*/ 61 w 82"/>
                <a:gd name="T35" fmla="*/ 3 h 15"/>
                <a:gd name="T36" fmla="*/ 64 w 82"/>
                <a:gd name="T37" fmla="*/ 1 h 15"/>
                <a:gd name="T38" fmla="*/ 68 w 82"/>
                <a:gd name="T39" fmla="*/ 0 h 15"/>
                <a:gd name="T40" fmla="*/ 71 w 82"/>
                <a:gd name="T41" fmla="*/ 0 h 15"/>
                <a:gd name="T42" fmla="*/ 74 w 82"/>
                <a:gd name="T43" fmla="*/ 2 h 15"/>
                <a:gd name="T44" fmla="*/ 77 w 82"/>
                <a:gd name="T45" fmla="*/ 3 h 15"/>
                <a:gd name="T46" fmla="*/ 80 w 82"/>
                <a:gd name="T47" fmla="*/ 4 h 15"/>
                <a:gd name="T48" fmla="*/ 82 w 82"/>
                <a:gd name="T49" fmla="*/ 6 h 15"/>
                <a:gd name="T50" fmla="*/ 82 w 82"/>
                <a:gd name="T51" fmla="*/ 9 h 15"/>
                <a:gd name="T52" fmla="*/ 76 w 82"/>
                <a:gd name="T53" fmla="*/ 11 h 15"/>
                <a:gd name="T54" fmla="*/ 68 w 82"/>
                <a:gd name="T55" fmla="*/ 14 h 15"/>
                <a:gd name="T56" fmla="*/ 56 w 82"/>
                <a:gd name="T57" fmla="*/ 15 h 15"/>
                <a:gd name="T58" fmla="*/ 42 w 82"/>
                <a:gd name="T59" fmla="*/ 15 h 15"/>
                <a:gd name="T60" fmla="*/ 28 w 82"/>
                <a:gd name="T61" fmla="*/ 14 h 15"/>
                <a:gd name="T62" fmla="*/ 14 w 82"/>
                <a:gd name="T63" fmla="*/ 12 h 15"/>
                <a:gd name="T64" fmla="*/ 0 w 82"/>
                <a:gd name="T65" fmla="*/ 8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5"/>
                <a:gd name="T101" fmla="*/ 82 w 8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5">
                  <a:moveTo>
                    <a:pt x="0" y="8"/>
                  </a:moveTo>
                  <a:lnTo>
                    <a:pt x="4" y="8"/>
                  </a:lnTo>
                  <a:lnTo>
                    <a:pt x="9" y="8"/>
                  </a:lnTo>
                  <a:lnTo>
                    <a:pt x="15" y="8"/>
                  </a:lnTo>
                  <a:lnTo>
                    <a:pt x="20" y="8"/>
                  </a:lnTo>
                  <a:lnTo>
                    <a:pt x="26" y="7"/>
                  </a:lnTo>
                  <a:lnTo>
                    <a:pt x="31" y="6"/>
                  </a:lnTo>
                  <a:lnTo>
                    <a:pt x="34" y="5"/>
                  </a:lnTo>
                  <a:lnTo>
                    <a:pt x="37" y="4"/>
                  </a:lnTo>
                  <a:lnTo>
                    <a:pt x="38" y="3"/>
                  </a:lnTo>
                  <a:lnTo>
                    <a:pt x="41" y="2"/>
                  </a:lnTo>
                  <a:lnTo>
                    <a:pt x="44" y="1"/>
                  </a:lnTo>
                  <a:lnTo>
                    <a:pt x="47" y="1"/>
                  </a:lnTo>
                  <a:lnTo>
                    <a:pt x="50" y="1"/>
                  </a:lnTo>
                  <a:lnTo>
                    <a:pt x="53" y="2"/>
                  </a:lnTo>
                  <a:lnTo>
                    <a:pt x="56" y="3"/>
                  </a:lnTo>
                  <a:lnTo>
                    <a:pt x="59" y="5"/>
                  </a:lnTo>
                  <a:lnTo>
                    <a:pt x="61" y="3"/>
                  </a:lnTo>
                  <a:lnTo>
                    <a:pt x="64" y="1"/>
                  </a:lnTo>
                  <a:lnTo>
                    <a:pt x="68" y="0"/>
                  </a:lnTo>
                  <a:lnTo>
                    <a:pt x="71" y="0"/>
                  </a:lnTo>
                  <a:lnTo>
                    <a:pt x="74" y="2"/>
                  </a:lnTo>
                  <a:lnTo>
                    <a:pt x="77" y="3"/>
                  </a:lnTo>
                  <a:lnTo>
                    <a:pt x="80" y="4"/>
                  </a:lnTo>
                  <a:lnTo>
                    <a:pt x="82" y="6"/>
                  </a:lnTo>
                  <a:lnTo>
                    <a:pt x="82" y="9"/>
                  </a:lnTo>
                  <a:lnTo>
                    <a:pt x="76" y="11"/>
                  </a:lnTo>
                  <a:lnTo>
                    <a:pt x="68" y="14"/>
                  </a:lnTo>
                  <a:lnTo>
                    <a:pt x="56" y="15"/>
                  </a:lnTo>
                  <a:lnTo>
                    <a:pt x="42" y="15"/>
                  </a:lnTo>
                  <a:lnTo>
                    <a:pt x="28" y="14"/>
                  </a:lnTo>
                  <a:lnTo>
                    <a:pt x="14" y="12"/>
                  </a:lnTo>
                  <a:lnTo>
                    <a:pt x="0" y="8"/>
                  </a:lnTo>
                  <a:close/>
                </a:path>
              </a:pathLst>
            </a:custGeom>
            <a:solidFill>
              <a:srgbClr val="000000"/>
            </a:solidFill>
            <a:ln w="9525">
              <a:noFill/>
              <a:round/>
              <a:headEnd/>
              <a:tailEnd/>
            </a:ln>
          </p:spPr>
          <p:txBody>
            <a:bodyPr/>
            <a:lstStyle/>
            <a:p>
              <a:endParaRPr lang="pt-BR"/>
            </a:p>
          </p:txBody>
        </p:sp>
        <p:sp>
          <p:nvSpPr>
            <p:cNvPr id="40039" name="Freeform 253"/>
            <p:cNvSpPr>
              <a:spLocks/>
            </p:cNvSpPr>
            <p:nvPr/>
          </p:nvSpPr>
          <p:spPr bwMode="auto">
            <a:xfrm>
              <a:off x="2862" y="1531"/>
              <a:ext cx="60" cy="27"/>
            </a:xfrm>
            <a:custGeom>
              <a:avLst/>
              <a:gdLst>
                <a:gd name="T0" fmla="*/ 0 w 60"/>
                <a:gd name="T1" fmla="*/ 0 h 27"/>
                <a:gd name="T2" fmla="*/ 11 w 60"/>
                <a:gd name="T3" fmla="*/ 9 h 27"/>
                <a:gd name="T4" fmla="*/ 22 w 60"/>
                <a:gd name="T5" fmla="*/ 14 h 27"/>
                <a:gd name="T6" fmla="*/ 31 w 60"/>
                <a:gd name="T7" fmla="*/ 16 h 27"/>
                <a:gd name="T8" fmla="*/ 41 w 60"/>
                <a:gd name="T9" fmla="*/ 16 h 27"/>
                <a:gd name="T10" fmla="*/ 48 w 60"/>
                <a:gd name="T11" fmla="*/ 15 h 27"/>
                <a:gd name="T12" fmla="*/ 54 w 60"/>
                <a:gd name="T13" fmla="*/ 14 h 27"/>
                <a:gd name="T14" fmla="*/ 58 w 60"/>
                <a:gd name="T15" fmla="*/ 14 h 27"/>
                <a:gd name="T16" fmla="*/ 60 w 60"/>
                <a:gd name="T17" fmla="*/ 16 h 27"/>
                <a:gd name="T18" fmla="*/ 60 w 60"/>
                <a:gd name="T19" fmla="*/ 22 h 27"/>
                <a:gd name="T20" fmla="*/ 55 w 60"/>
                <a:gd name="T21" fmla="*/ 25 h 27"/>
                <a:gd name="T22" fmla="*/ 47 w 60"/>
                <a:gd name="T23" fmla="*/ 27 h 27"/>
                <a:gd name="T24" fmla="*/ 38 w 60"/>
                <a:gd name="T25" fmla="*/ 27 h 27"/>
                <a:gd name="T26" fmla="*/ 27 w 60"/>
                <a:gd name="T27" fmla="*/ 24 h 27"/>
                <a:gd name="T28" fmla="*/ 16 w 60"/>
                <a:gd name="T29" fmla="*/ 19 h 27"/>
                <a:gd name="T30" fmla="*/ 7 w 60"/>
                <a:gd name="T31" fmla="*/ 11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11" y="9"/>
                  </a:lnTo>
                  <a:lnTo>
                    <a:pt x="22" y="14"/>
                  </a:lnTo>
                  <a:lnTo>
                    <a:pt x="31" y="16"/>
                  </a:lnTo>
                  <a:lnTo>
                    <a:pt x="41" y="16"/>
                  </a:lnTo>
                  <a:lnTo>
                    <a:pt x="48" y="15"/>
                  </a:lnTo>
                  <a:lnTo>
                    <a:pt x="54" y="14"/>
                  </a:lnTo>
                  <a:lnTo>
                    <a:pt x="58" y="14"/>
                  </a:lnTo>
                  <a:lnTo>
                    <a:pt x="60" y="16"/>
                  </a:lnTo>
                  <a:lnTo>
                    <a:pt x="60" y="22"/>
                  </a:lnTo>
                  <a:lnTo>
                    <a:pt x="55" y="25"/>
                  </a:lnTo>
                  <a:lnTo>
                    <a:pt x="47" y="27"/>
                  </a:lnTo>
                  <a:lnTo>
                    <a:pt x="38" y="27"/>
                  </a:lnTo>
                  <a:lnTo>
                    <a:pt x="27" y="24"/>
                  </a:lnTo>
                  <a:lnTo>
                    <a:pt x="16" y="19"/>
                  </a:lnTo>
                  <a:lnTo>
                    <a:pt x="7" y="11"/>
                  </a:lnTo>
                  <a:lnTo>
                    <a:pt x="0" y="0"/>
                  </a:lnTo>
                  <a:close/>
                </a:path>
              </a:pathLst>
            </a:custGeom>
            <a:solidFill>
              <a:srgbClr val="000000"/>
            </a:solidFill>
            <a:ln w="9525">
              <a:noFill/>
              <a:round/>
              <a:headEnd/>
              <a:tailEnd/>
            </a:ln>
          </p:spPr>
          <p:txBody>
            <a:bodyPr/>
            <a:lstStyle/>
            <a:p>
              <a:endParaRPr lang="pt-BR"/>
            </a:p>
          </p:txBody>
        </p:sp>
        <p:sp>
          <p:nvSpPr>
            <p:cNvPr id="40040" name="Freeform 254"/>
            <p:cNvSpPr>
              <a:spLocks/>
            </p:cNvSpPr>
            <p:nvPr/>
          </p:nvSpPr>
          <p:spPr bwMode="auto">
            <a:xfrm>
              <a:off x="2887" y="1383"/>
              <a:ext cx="47" cy="109"/>
            </a:xfrm>
            <a:custGeom>
              <a:avLst/>
              <a:gdLst>
                <a:gd name="T0" fmla="*/ 8 w 47"/>
                <a:gd name="T1" fmla="*/ 0 h 109"/>
                <a:gd name="T2" fmla="*/ 8 w 47"/>
                <a:gd name="T3" fmla="*/ 8 h 109"/>
                <a:gd name="T4" fmla="*/ 9 w 47"/>
                <a:gd name="T5" fmla="*/ 19 h 109"/>
                <a:gd name="T6" fmla="*/ 12 w 47"/>
                <a:gd name="T7" fmla="*/ 31 h 109"/>
                <a:gd name="T8" fmla="*/ 16 w 47"/>
                <a:gd name="T9" fmla="*/ 45 h 109"/>
                <a:gd name="T10" fmla="*/ 20 w 47"/>
                <a:gd name="T11" fmla="*/ 58 h 109"/>
                <a:gd name="T12" fmla="*/ 25 w 47"/>
                <a:gd name="T13" fmla="*/ 70 h 109"/>
                <a:gd name="T14" fmla="*/ 31 w 47"/>
                <a:gd name="T15" fmla="*/ 81 h 109"/>
                <a:gd name="T16" fmla="*/ 37 w 47"/>
                <a:gd name="T17" fmla="*/ 90 h 109"/>
                <a:gd name="T18" fmla="*/ 38 w 47"/>
                <a:gd name="T19" fmla="*/ 94 h 109"/>
                <a:gd name="T20" fmla="*/ 36 w 47"/>
                <a:gd name="T21" fmla="*/ 97 h 109"/>
                <a:gd name="T22" fmla="*/ 32 w 47"/>
                <a:gd name="T23" fmla="*/ 100 h 109"/>
                <a:gd name="T24" fmla="*/ 27 w 47"/>
                <a:gd name="T25" fmla="*/ 102 h 109"/>
                <a:gd name="T26" fmla="*/ 20 w 47"/>
                <a:gd name="T27" fmla="*/ 103 h 109"/>
                <a:gd name="T28" fmla="*/ 13 w 47"/>
                <a:gd name="T29" fmla="*/ 103 h 109"/>
                <a:gd name="T30" fmla="*/ 6 w 47"/>
                <a:gd name="T31" fmla="*/ 103 h 109"/>
                <a:gd name="T32" fmla="*/ 0 w 47"/>
                <a:gd name="T33" fmla="*/ 101 h 109"/>
                <a:gd name="T34" fmla="*/ 5 w 47"/>
                <a:gd name="T35" fmla="*/ 105 h 109"/>
                <a:gd name="T36" fmla="*/ 12 w 47"/>
                <a:gd name="T37" fmla="*/ 107 h 109"/>
                <a:gd name="T38" fmla="*/ 21 w 47"/>
                <a:gd name="T39" fmla="*/ 109 h 109"/>
                <a:gd name="T40" fmla="*/ 29 w 47"/>
                <a:gd name="T41" fmla="*/ 108 h 109"/>
                <a:gd name="T42" fmla="*/ 37 w 47"/>
                <a:gd name="T43" fmla="*/ 106 h 109"/>
                <a:gd name="T44" fmla="*/ 43 w 47"/>
                <a:gd name="T45" fmla="*/ 102 h 109"/>
                <a:gd name="T46" fmla="*/ 47 w 47"/>
                <a:gd name="T47" fmla="*/ 98 h 109"/>
                <a:gd name="T48" fmla="*/ 47 w 47"/>
                <a:gd name="T49" fmla="*/ 92 h 109"/>
                <a:gd name="T50" fmla="*/ 44 w 47"/>
                <a:gd name="T51" fmla="*/ 87 h 109"/>
                <a:gd name="T52" fmla="*/ 40 w 47"/>
                <a:gd name="T53" fmla="*/ 79 h 109"/>
                <a:gd name="T54" fmla="*/ 35 w 47"/>
                <a:gd name="T55" fmla="*/ 69 h 109"/>
                <a:gd name="T56" fmla="*/ 28 w 47"/>
                <a:gd name="T57" fmla="*/ 58 h 109"/>
                <a:gd name="T58" fmla="*/ 22 w 47"/>
                <a:gd name="T59" fmla="*/ 45 h 109"/>
                <a:gd name="T60" fmla="*/ 16 w 47"/>
                <a:gd name="T61" fmla="*/ 31 h 109"/>
                <a:gd name="T62" fmla="*/ 11 w 47"/>
                <a:gd name="T63" fmla="*/ 16 h 109"/>
                <a:gd name="T64" fmla="*/ 8 w 47"/>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109"/>
                <a:gd name="T101" fmla="*/ 47 w 4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109">
                  <a:moveTo>
                    <a:pt x="8" y="0"/>
                  </a:moveTo>
                  <a:lnTo>
                    <a:pt x="8" y="8"/>
                  </a:lnTo>
                  <a:lnTo>
                    <a:pt x="9" y="19"/>
                  </a:lnTo>
                  <a:lnTo>
                    <a:pt x="12" y="31"/>
                  </a:lnTo>
                  <a:lnTo>
                    <a:pt x="16" y="45"/>
                  </a:lnTo>
                  <a:lnTo>
                    <a:pt x="20" y="58"/>
                  </a:lnTo>
                  <a:lnTo>
                    <a:pt x="25" y="70"/>
                  </a:lnTo>
                  <a:lnTo>
                    <a:pt x="31" y="81"/>
                  </a:lnTo>
                  <a:lnTo>
                    <a:pt x="37" y="90"/>
                  </a:lnTo>
                  <a:lnTo>
                    <a:pt x="38" y="94"/>
                  </a:lnTo>
                  <a:lnTo>
                    <a:pt x="36" y="97"/>
                  </a:lnTo>
                  <a:lnTo>
                    <a:pt x="32" y="100"/>
                  </a:lnTo>
                  <a:lnTo>
                    <a:pt x="27" y="102"/>
                  </a:lnTo>
                  <a:lnTo>
                    <a:pt x="20" y="103"/>
                  </a:lnTo>
                  <a:lnTo>
                    <a:pt x="13" y="103"/>
                  </a:lnTo>
                  <a:lnTo>
                    <a:pt x="6" y="103"/>
                  </a:lnTo>
                  <a:lnTo>
                    <a:pt x="0" y="101"/>
                  </a:lnTo>
                  <a:lnTo>
                    <a:pt x="5" y="105"/>
                  </a:lnTo>
                  <a:lnTo>
                    <a:pt x="12" y="107"/>
                  </a:lnTo>
                  <a:lnTo>
                    <a:pt x="21" y="109"/>
                  </a:lnTo>
                  <a:lnTo>
                    <a:pt x="29" y="108"/>
                  </a:lnTo>
                  <a:lnTo>
                    <a:pt x="37" y="106"/>
                  </a:lnTo>
                  <a:lnTo>
                    <a:pt x="43" y="102"/>
                  </a:lnTo>
                  <a:lnTo>
                    <a:pt x="47" y="98"/>
                  </a:lnTo>
                  <a:lnTo>
                    <a:pt x="47" y="92"/>
                  </a:lnTo>
                  <a:lnTo>
                    <a:pt x="44" y="87"/>
                  </a:lnTo>
                  <a:lnTo>
                    <a:pt x="40" y="79"/>
                  </a:lnTo>
                  <a:lnTo>
                    <a:pt x="35" y="69"/>
                  </a:lnTo>
                  <a:lnTo>
                    <a:pt x="28" y="58"/>
                  </a:lnTo>
                  <a:lnTo>
                    <a:pt x="22" y="45"/>
                  </a:lnTo>
                  <a:lnTo>
                    <a:pt x="16" y="31"/>
                  </a:lnTo>
                  <a:lnTo>
                    <a:pt x="11" y="16"/>
                  </a:lnTo>
                  <a:lnTo>
                    <a:pt x="8" y="0"/>
                  </a:lnTo>
                  <a:close/>
                </a:path>
              </a:pathLst>
            </a:custGeom>
            <a:solidFill>
              <a:srgbClr val="000000"/>
            </a:solidFill>
            <a:ln w="9525">
              <a:noFill/>
              <a:round/>
              <a:headEnd/>
              <a:tailEnd/>
            </a:ln>
          </p:spPr>
          <p:txBody>
            <a:bodyPr/>
            <a:lstStyle/>
            <a:p>
              <a:endParaRPr lang="pt-BR"/>
            </a:p>
          </p:txBody>
        </p:sp>
        <p:sp>
          <p:nvSpPr>
            <p:cNvPr id="40041" name="Freeform 255"/>
            <p:cNvSpPr>
              <a:spLocks/>
            </p:cNvSpPr>
            <p:nvPr/>
          </p:nvSpPr>
          <p:spPr bwMode="auto">
            <a:xfrm>
              <a:off x="2963" y="1204"/>
              <a:ext cx="70" cy="130"/>
            </a:xfrm>
            <a:custGeom>
              <a:avLst/>
              <a:gdLst>
                <a:gd name="T0" fmla="*/ 0 w 70"/>
                <a:gd name="T1" fmla="*/ 0 h 130"/>
                <a:gd name="T2" fmla="*/ 15 w 70"/>
                <a:gd name="T3" fmla="*/ 8 h 130"/>
                <a:gd name="T4" fmla="*/ 28 w 70"/>
                <a:gd name="T5" fmla="*/ 19 h 130"/>
                <a:gd name="T6" fmla="*/ 42 w 70"/>
                <a:gd name="T7" fmla="*/ 33 h 130"/>
                <a:gd name="T8" fmla="*/ 53 w 70"/>
                <a:gd name="T9" fmla="*/ 50 h 130"/>
                <a:gd name="T10" fmla="*/ 62 w 70"/>
                <a:gd name="T11" fmla="*/ 69 h 130"/>
                <a:gd name="T12" fmla="*/ 68 w 70"/>
                <a:gd name="T13" fmla="*/ 89 h 130"/>
                <a:gd name="T14" fmla="*/ 70 w 70"/>
                <a:gd name="T15" fmla="*/ 109 h 130"/>
                <a:gd name="T16" fmla="*/ 68 w 70"/>
                <a:gd name="T17" fmla="*/ 130 h 130"/>
                <a:gd name="T18" fmla="*/ 64 w 70"/>
                <a:gd name="T19" fmla="*/ 110 h 130"/>
                <a:gd name="T20" fmla="*/ 59 w 70"/>
                <a:gd name="T21" fmla="*/ 91 h 130"/>
                <a:gd name="T22" fmla="*/ 53 w 70"/>
                <a:gd name="T23" fmla="*/ 73 h 130"/>
                <a:gd name="T24" fmla="*/ 46 w 70"/>
                <a:gd name="T25" fmla="*/ 56 h 130"/>
                <a:gd name="T26" fmla="*/ 36 w 70"/>
                <a:gd name="T27" fmla="*/ 41 h 130"/>
                <a:gd name="T28" fmla="*/ 25 w 70"/>
                <a:gd name="T29" fmla="*/ 27 h 130"/>
                <a:gd name="T30" fmla="*/ 13 w 70"/>
                <a:gd name="T31" fmla="*/ 13 h 130"/>
                <a:gd name="T32" fmla="*/ 0 w 70"/>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0"/>
                <a:gd name="T53" fmla="*/ 70 w 7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0">
                  <a:moveTo>
                    <a:pt x="0" y="0"/>
                  </a:moveTo>
                  <a:lnTo>
                    <a:pt x="15" y="8"/>
                  </a:lnTo>
                  <a:lnTo>
                    <a:pt x="28" y="19"/>
                  </a:lnTo>
                  <a:lnTo>
                    <a:pt x="42" y="33"/>
                  </a:lnTo>
                  <a:lnTo>
                    <a:pt x="53" y="50"/>
                  </a:lnTo>
                  <a:lnTo>
                    <a:pt x="62" y="69"/>
                  </a:lnTo>
                  <a:lnTo>
                    <a:pt x="68" y="89"/>
                  </a:lnTo>
                  <a:lnTo>
                    <a:pt x="70" y="109"/>
                  </a:lnTo>
                  <a:lnTo>
                    <a:pt x="68" y="130"/>
                  </a:lnTo>
                  <a:lnTo>
                    <a:pt x="64" y="110"/>
                  </a:lnTo>
                  <a:lnTo>
                    <a:pt x="59" y="91"/>
                  </a:lnTo>
                  <a:lnTo>
                    <a:pt x="53" y="73"/>
                  </a:lnTo>
                  <a:lnTo>
                    <a:pt x="46" y="56"/>
                  </a:lnTo>
                  <a:lnTo>
                    <a:pt x="36" y="41"/>
                  </a:lnTo>
                  <a:lnTo>
                    <a:pt x="25" y="27"/>
                  </a:lnTo>
                  <a:lnTo>
                    <a:pt x="13" y="13"/>
                  </a:lnTo>
                  <a:lnTo>
                    <a:pt x="0" y="0"/>
                  </a:lnTo>
                  <a:close/>
                </a:path>
              </a:pathLst>
            </a:custGeom>
            <a:solidFill>
              <a:srgbClr val="000000"/>
            </a:solidFill>
            <a:ln w="9525">
              <a:noFill/>
              <a:round/>
              <a:headEnd/>
              <a:tailEnd/>
            </a:ln>
          </p:spPr>
          <p:txBody>
            <a:bodyPr/>
            <a:lstStyle/>
            <a:p>
              <a:endParaRPr lang="pt-BR"/>
            </a:p>
          </p:txBody>
        </p:sp>
        <p:sp>
          <p:nvSpPr>
            <p:cNvPr id="40042" name="Freeform 256"/>
            <p:cNvSpPr>
              <a:spLocks/>
            </p:cNvSpPr>
            <p:nvPr/>
          </p:nvSpPr>
          <p:spPr bwMode="auto">
            <a:xfrm>
              <a:off x="2933" y="1210"/>
              <a:ext cx="55" cy="110"/>
            </a:xfrm>
            <a:custGeom>
              <a:avLst/>
              <a:gdLst>
                <a:gd name="T0" fmla="*/ 0 w 55"/>
                <a:gd name="T1" fmla="*/ 0 h 110"/>
                <a:gd name="T2" fmla="*/ 9 w 55"/>
                <a:gd name="T3" fmla="*/ 6 h 110"/>
                <a:gd name="T4" fmla="*/ 19 w 55"/>
                <a:gd name="T5" fmla="*/ 14 h 110"/>
                <a:gd name="T6" fmla="*/ 30 w 55"/>
                <a:gd name="T7" fmla="*/ 26 h 110"/>
                <a:gd name="T8" fmla="*/ 39 w 55"/>
                <a:gd name="T9" fmla="*/ 40 h 110"/>
                <a:gd name="T10" fmla="*/ 47 w 55"/>
                <a:gd name="T11" fmla="*/ 56 h 110"/>
                <a:gd name="T12" fmla="*/ 53 w 55"/>
                <a:gd name="T13" fmla="*/ 74 h 110"/>
                <a:gd name="T14" fmla="*/ 55 w 55"/>
                <a:gd name="T15" fmla="*/ 92 h 110"/>
                <a:gd name="T16" fmla="*/ 54 w 55"/>
                <a:gd name="T17" fmla="*/ 110 h 110"/>
                <a:gd name="T18" fmla="*/ 52 w 55"/>
                <a:gd name="T19" fmla="*/ 97 h 110"/>
                <a:gd name="T20" fmla="*/ 48 w 55"/>
                <a:gd name="T21" fmla="*/ 82 h 110"/>
                <a:gd name="T22" fmla="*/ 42 w 55"/>
                <a:gd name="T23" fmla="*/ 67 h 110"/>
                <a:gd name="T24" fmla="*/ 35 w 55"/>
                <a:gd name="T25" fmla="*/ 52 h 110"/>
                <a:gd name="T26" fmla="*/ 27 w 55"/>
                <a:gd name="T27" fmla="*/ 37 h 110"/>
                <a:gd name="T28" fmla="*/ 18 w 55"/>
                <a:gd name="T29" fmla="*/ 23 h 110"/>
                <a:gd name="T30" fmla="*/ 9 w 55"/>
                <a:gd name="T31" fmla="*/ 11 h 110"/>
                <a:gd name="T32" fmla="*/ 0 w 55"/>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0"/>
                <a:gd name="T53" fmla="*/ 55 w 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0">
                  <a:moveTo>
                    <a:pt x="0" y="0"/>
                  </a:moveTo>
                  <a:lnTo>
                    <a:pt x="9" y="6"/>
                  </a:lnTo>
                  <a:lnTo>
                    <a:pt x="19" y="14"/>
                  </a:lnTo>
                  <a:lnTo>
                    <a:pt x="30" y="26"/>
                  </a:lnTo>
                  <a:lnTo>
                    <a:pt x="39" y="40"/>
                  </a:lnTo>
                  <a:lnTo>
                    <a:pt x="47" y="56"/>
                  </a:lnTo>
                  <a:lnTo>
                    <a:pt x="53" y="74"/>
                  </a:lnTo>
                  <a:lnTo>
                    <a:pt x="55" y="92"/>
                  </a:lnTo>
                  <a:lnTo>
                    <a:pt x="54" y="110"/>
                  </a:lnTo>
                  <a:lnTo>
                    <a:pt x="52" y="97"/>
                  </a:lnTo>
                  <a:lnTo>
                    <a:pt x="48" y="82"/>
                  </a:lnTo>
                  <a:lnTo>
                    <a:pt x="42" y="67"/>
                  </a:lnTo>
                  <a:lnTo>
                    <a:pt x="35" y="52"/>
                  </a:lnTo>
                  <a:lnTo>
                    <a:pt x="27" y="37"/>
                  </a:lnTo>
                  <a:lnTo>
                    <a:pt x="18" y="23"/>
                  </a:lnTo>
                  <a:lnTo>
                    <a:pt x="9" y="11"/>
                  </a:lnTo>
                  <a:lnTo>
                    <a:pt x="0" y="0"/>
                  </a:lnTo>
                  <a:close/>
                </a:path>
              </a:pathLst>
            </a:custGeom>
            <a:solidFill>
              <a:srgbClr val="000000"/>
            </a:solidFill>
            <a:ln w="9525">
              <a:noFill/>
              <a:round/>
              <a:headEnd/>
              <a:tailEnd/>
            </a:ln>
          </p:spPr>
          <p:txBody>
            <a:bodyPr/>
            <a:lstStyle/>
            <a:p>
              <a:endParaRPr lang="pt-BR"/>
            </a:p>
          </p:txBody>
        </p:sp>
        <p:sp>
          <p:nvSpPr>
            <p:cNvPr id="40043" name="Freeform 257"/>
            <p:cNvSpPr>
              <a:spLocks/>
            </p:cNvSpPr>
            <p:nvPr/>
          </p:nvSpPr>
          <p:spPr bwMode="auto">
            <a:xfrm>
              <a:off x="2887" y="1218"/>
              <a:ext cx="50" cy="113"/>
            </a:xfrm>
            <a:custGeom>
              <a:avLst/>
              <a:gdLst>
                <a:gd name="T0" fmla="*/ 0 w 50"/>
                <a:gd name="T1" fmla="*/ 0 h 113"/>
                <a:gd name="T2" fmla="*/ 10 w 50"/>
                <a:gd name="T3" fmla="*/ 7 h 113"/>
                <a:gd name="T4" fmla="*/ 20 w 50"/>
                <a:gd name="T5" fmla="*/ 18 h 113"/>
                <a:gd name="T6" fmla="*/ 28 w 50"/>
                <a:gd name="T7" fmla="*/ 33 h 113"/>
                <a:gd name="T8" fmla="*/ 36 w 50"/>
                <a:gd name="T9" fmla="*/ 48 h 113"/>
                <a:gd name="T10" fmla="*/ 41 w 50"/>
                <a:gd name="T11" fmla="*/ 66 h 113"/>
                <a:gd name="T12" fmla="*/ 44 w 50"/>
                <a:gd name="T13" fmla="*/ 82 h 113"/>
                <a:gd name="T14" fmla="*/ 45 w 50"/>
                <a:gd name="T15" fmla="*/ 98 h 113"/>
                <a:gd name="T16" fmla="*/ 43 w 50"/>
                <a:gd name="T17" fmla="*/ 113 h 113"/>
                <a:gd name="T18" fmla="*/ 47 w 50"/>
                <a:gd name="T19" fmla="*/ 103 h 113"/>
                <a:gd name="T20" fmla="*/ 50 w 50"/>
                <a:gd name="T21" fmla="*/ 90 h 113"/>
                <a:gd name="T22" fmla="*/ 50 w 50"/>
                <a:gd name="T23" fmla="*/ 74 h 113"/>
                <a:gd name="T24" fmla="*/ 47 w 50"/>
                <a:gd name="T25" fmla="*/ 56 h 113"/>
                <a:gd name="T26" fmla="*/ 41 w 50"/>
                <a:gd name="T27" fmla="*/ 40 h 113"/>
                <a:gd name="T28" fmla="*/ 32 w 50"/>
                <a:gd name="T29" fmla="*/ 23 h 113"/>
                <a:gd name="T30" fmla="*/ 18 w 50"/>
                <a:gd name="T31" fmla="*/ 10 h 113"/>
                <a:gd name="T32" fmla="*/ 0 w 50"/>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3"/>
                <a:gd name="T53" fmla="*/ 50 w 50"/>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3">
                  <a:moveTo>
                    <a:pt x="0" y="0"/>
                  </a:moveTo>
                  <a:lnTo>
                    <a:pt x="10" y="7"/>
                  </a:lnTo>
                  <a:lnTo>
                    <a:pt x="20" y="18"/>
                  </a:lnTo>
                  <a:lnTo>
                    <a:pt x="28" y="33"/>
                  </a:lnTo>
                  <a:lnTo>
                    <a:pt x="36" y="48"/>
                  </a:lnTo>
                  <a:lnTo>
                    <a:pt x="41" y="66"/>
                  </a:lnTo>
                  <a:lnTo>
                    <a:pt x="44" y="82"/>
                  </a:lnTo>
                  <a:lnTo>
                    <a:pt x="45" y="98"/>
                  </a:lnTo>
                  <a:lnTo>
                    <a:pt x="43" y="113"/>
                  </a:lnTo>
                  <a:lnTo>
                    <a:pt x="47" y="103"/>
                  </a:lnTo>
                  <a:lnTo>
                    <a:pt x="50" y="90"/>
                  </a:lnTo>
                  <a:lnTo>
                    <a:pt x="50" y="74"/>
                  </a:lnTo>
                  <a:lnTo>
                    <a:pt x="47" y="56"/>
                  </a:lnTo>
                  <a:lnTo>
                    <a:pt x="41" y="40"/>
                  </a:lnTo>
                  <a:lnTo>
                    <a:pt x="32" y="23"/>
                  </a:lnTo>
                  <a:lnTo>
                    <a:pt x="18" y="10"/>
                  </a:lnTo>
                  <a:lnTo>
                    <a:pt x="0" y="0"/>
                  </a:lnTo>
                  <a:close/>
                </a:path>
              </a:pathLst>
            </a:custGeom>
            <a:solidFill>
              <a:srgbClr val="000000"/>
            </a:solidFill>
            <a:ln w="9525">
              <a:noFill/>
              <a:round/>
              <a:headEnd/>
              <a:tailEnd/>
            </a:ln>
          </p:spPr>
          <p:txBody>
            <a:bodyPr/>
            <a:lstStyle/>
            <a:p>
              <a:endParaRPr lang="pt-BR"/>
            </a:p>
          </p:txBody>
        </p:sp>
        <p:sp>
          <p:nvSpPr>
            <p:cNvPr id="40044" name="Freeform 258"/>
            <p:cNvSpPr>
              <a:spLocks/>
            </p:cNvSpPr>
            <p:nvPr/>
          </p:nvSpPr>
          <p:spPr bwMode="auto">
            <a:xfrm>
              <a:off x="2838" y="1230"/>
              <a:ext cx="71" cy="88"/>
            </a:xfrm>
            <a:custGeom>
              <a:avLst/>
              <a:gdLst>
                <a:gd name="T0" fmla="*/ 0 w 71"/>
                <a:gd name="T1" fmla="*/ 0 h 88"/>
                <a:gd name="T2" fmla="*/ 6 w 71"/>
                <a:gd name="T3" fmla="*/ 4 h 88"/>
                <a:gd name="T4" fmla="*/ 16 w 71"/>
                <a:gd name="T5" fmla="*/ 9 h 88"/>
                <a:gd name="T6" fmla="*/ 28 w 71"/>
                <a:gd name="T7" fmla="*/ 17 h 88"/>
                <a:gd name="T8" fmla="*/ 40 w 71"/>
                <a:gd name="T9" fmla="*/ 25 h 88"/>
                <a:gd name="T10" fmla="*/ 52 w 71"/>
                <a:gd name="T11" fmla="*/ 37 h 88"/>
                <a:gd name="T12" fmla="*/ 62 w 71"/>
                <a:gd name="T13" fmla="*/ 51 h 88"/>
                <a:gd name="T14" fmla="*/ 69 w 71"/>
                <a:gd name="T15" fmla="*/ 68 h 88"/>
                <a:gd name="T16" fmla="*/ 71 w 71"/>
                <a:gd name="T17" fmla="*/ 88 h 88"/>
                <a:gd name="T18" fmla="*/ 65 w 71"/>
                <a:gd name="T19" fmla="*/ 71 h 88"/>
                <a:gd name="T20" fmla="*/ 57 w 71"/>
                <a:gd name="T21" fmla="*/ 57 h 88"/>
                <a:gd name="T22" fmla="*/ 47 w 71"/>
                <a:gd name="T23" fmla="*/ 44 h 88"/>
                <a:gd name="T24" fmla="*/ 37 w 71"/>
                <a:gd name="T25" fmla="*/ 33 h 88"/>
                <a:gd name="T26" fmla="*/ 27 w 71"/>
                <a:gd name="T27" fmla="*/ 24 h 88"/>
                <a:gd name="T28" fmla="*/ 17 w 71"/>
                <a:gd name="T29" fmla="*/ 15 h 88"/>
                <a:gd name="T30" fmla="*/ 8 w 71"/>
                <a:gd name="T31" fmla="*/ 7 h 88"/>
                <a:gd name="T32" fmla="*/ 0 w 7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8"/>
                <a:gd name="T53" fmla="*/ 71 w 7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8">
                  <a:moveTo>
                    <a:pt x="0" y="0"/>
                  </a:moveTo>
                  <a:lnTo>
                    <a:pt x="6" y="4"/>
                  </a:lnTo>
                  <a:lnTo>
                    <a:pt x="16" y="9"/>
                  </a:lnTo>
                  <a:lnTo>
                    <a:pt x="28" y="17"/>
                  </a:lnTo>
                  <a:lnTo>
                    <a:pt x="40" y="25"/>
                  </a:lnTo>
                  <a:lnTo>
                    <a:pt x="52" y="37"/>
                  </a:lnTo>
                  <a:lnTo>
                    <a:pt x="62" y="51"/>
                  </a:lnTo>
                  <a:lnTo>
                    <a:pt x="69" y="68"/>
                  </a:lnTo>
                  <a:lnTo>
                    <a:pt x="71" y="88"/>
                  </a:lnTo>
                  <a:lnTo>
                    <a:pt x="65" y="71"/>
                  </a:lnTo>
                  <a:lnTo>
                    <a:pt x="57" y="57"/>
                  </a:lnTo>
                  <a:lnTo>
                    <a:pt x="47" y="44"/>
                  </a:lnTo>
                  <a:lnTo>
                    <a:pt x="37" y="33"/>
                  </a:lnTo>
                  <a:lnTo>
                    <a:pt x="27" y="24"/>
                  </a:lnTo>
                  <a:lnTo>
                    <a:pt x="17" y="15"/>
                  </a:lnTo>
                  <a:lnTo>
                    <a:pt x="8" y="7"/>
                  </a:lnTo>
                  <a:lnTo>
                    <a:pt x="0" y="0"/>
                  </a:lnTo>
                  <a:close/>
                </a:path>
              </a:pathLst>
            </a:custGeom>
            <a:solidFill>
              <a:srgbClr val="000000"/>
            </a:solidFill>
            <a:ln w="9525">
              <a:noFill/>
              <a:round/>
              <a:headEnd/>
              <a:tailEnd/>
            </a:ln>
          </p:spPr>
          <p:txBody>
            <a:bodyPr/>
            <a:lstStyle/>
            <a:p>
              <a:endParaRPr lang="pt-BR"/>
            </a:p>
          </p:txBody>
        </p:sp>
        <p:sp>
          <p:nvSpPr>
            <p:cNvPr id="40045" name="Freeform 259"/>
            <p:cNvSpPr>
              <a:spLocks/>
            </p:cNvSpPr>
            <p:nvPr/>
          </p:nvSpPr>
          <p:spPr bwMode="auto">
            <a:xfrm>
              <a:off x="2819" y="1237"/>
              <a:ext cx="8" cy="104"/>
            </a:xfrm>
            <a:custGeom>
              <a:avLst/>
              <a:gdLst>
                <a:gd name="T0" fmla="*/ 8 w 8"/>
                <a:gd name="T1" fmla="*/ 0 h 104"/>
                <a:gd name="T2" fmla="*/ 8 w 8"/>
                <a:gd name="T3" fmla="*/ 21 h 104"/>
                <a:gd name="T4" fmla="*/ 8 w 8"/>
                <a:gd name="T5" fmla="*/ 51 h 104"/>
                <a:gd name="T6" fmla="*/ 8 w 8"/>
                <a:gd name="T7" fmla="*/ 82 h 104"/>
                <a:gd name="T8" fmla="*/ 5 w 8"/>
                <a:gd name="T9" fmla="*/ 104 h 104"/>
                <a:gd name="T10" fmla="*/ 1 w 8"/>
                <a:gd name="T11" fmla="*/ 83 h 104"/>
                <a:gd name="T12" fmla="*/ 0 w 8"/>
                <a:gd name="T13" fmla="*/ 55 h 104"/>
                <a:gd name="T14" fmla="*/ 2 w 8"/>
                <a:gd name="T15" fmla="*/ 25 h 104"/>
                <a:gd name="T16" fmla="*/ 8 w 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4"/>
                <a:gd name="T29" fmla="*/ 8 w 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4">
                  <a:moveTo>
                    <a:pt x="8" y="0"/>
                  </a:moveTo>
                  <a:lnTo>
                    <a:pt x="8" y="21"/>
                  </a:lnTo>
                  <a:lnTo>
                    <a:pt x="8" y="51"/>
                  </a:lnTo>
                  <a:lnTo>
                    <a:pt x="8" y="82"/>
                  </a:lnTo>
                  <a:lnTo>
                    <a:pt x="5" y="104"/>
                  </a:lnTo>
                  <a:lnTo>
                    <a:pt x="1" y="83"/>
                  </a:lnTo>
                  <a:lnTo>
                    <a:pt x="0" y="55"/>
                  </a:lnTo>
                  <a:lnTo>
                    <a:pt x="2" y="25"/>
                  </a:lnTo>
                  <a:lnTo>
                    <a:pt x="8" y="0"/>
                  </a:lnTo>
                  <a:close/>
                </a:path>
              </a:pathLst>
            </a:custGeom>
            <a:solidFill>
              <a:srgbClr val="000000"/>
            </a:solidFill>
            <a:ln w="9525">
              <a:noFill/>
              <a:round/>
              <a:headEnd/>
              <a:tailEnd/>
            </a:ln>
          </p:spPr>
          <p:txBody>
            <a:bodyPr/>
            <a:lstStyle/>
            <a:p>
              <a:endParaRPr lang="pt-BR"/>
            </a:p>
          </p:txBody>
        </p:sp>
        <p:sp>
          <p:nvSpPr>
            <p:cNvPr id="40046" name="Freeform 260"/>
            <p:cNvSpPr>
              <a:spLocks/>
            </p:cNvSpPr>
            <p:nvPr/>
          </p:nvSpPr>
          <p:spPr bwMode="auto">
            <a:xfrm>
              <a:off x="2765" y="1232"/>
              <a:ext cx="29" cy="107"/>
            </a:xfrm>
            <a:custGeom>
              <a:avLst/>
              <a:gdLst>
                <a:gd name="T0" fmla="*/ 29 w 29"/>
                <a:gd name="T1" fmla="*/ 0 h 107"/>
                <a:gd name="T2" fmla="*/ 24 w 29"/>
                <a:gd name="T3" fmla="*/ 8 h 107"/>
                <a:gd name="T4" fmla="*/ 20 w 29"/>
                <a:gd name="T5" fmla="*/ 20 h 107"/>
                <a:gd name="T6" fmla="*/ 16 w 29"/>
                <a:gd name="T7" fmla="*/ 34 h 107"/>
                <a:gd name="T8" fmla="*/ 13 w 29"/>
                <a:gd name="T9" fmla="*/ 50 h 107"/>
                <a:gd name="T10" fmla="*/ 11 w 29"/>
                <a:gd name="T11" fmla="*/ 66 h 107"/>
                <a:gd name="T12" fmla="*/ 10 w 29"/>
                <a:gd name="T13" fmla="*/ 81 h 107"/>
                <a:gd name="T14" fmla="*/ 10 w 29"/>
                <a:gd name="T15" fmla="*/ 95 h 107"/>
                <a:gd name="T16" fmla="*/ 13 w 29"/>
                <a:gd name="T17" fmla="*/ 107 h 107"/>
                <a:gd name="T18" fmla="*/ 7 w 29"/>
                <a:gd name="T19" fmla="*/ 102 h 107"/>
                <a:gd name="T20" fmla="*/ 3 w 29"/>
                <a:gd name="T21" fmla="*/ 92 h 107"/>
                <a:gd name="T22" fmla="*/ 0 w 29"/>
                <a:gd name="T23" fmla="*/ 79 h 107"/>
                <a:gd name="T24" fmla="*/ 0 w 29"/>
                <a:gd name="T25" fmla="*/ 64 h 107"/>
                <a:gd name="T26" fmla="*/ 3 w 29"/>
                <a:gd name="T27" fmla="*/ 47 h 107"/>
                <a:gd name="T28" fmla="*/ 8 w 29"/>
                <a:gd name="T29" fmla="*/ 30 h 107"/>
                <a:gd name="T30" fmla="*/ 17 w 29"/>
                <a:gd name="T31" fmla="*/ 14 h 107"/>
                <a:gd name="T32" fmla="*/ 29 w 2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29" y="0"/>
                  </a:moveTo>
                  <a:lnTo>
                    <a:pt x="24" y="8"/>
                  </a:lnTo>
                  <a:lnTo>
                    <a:pt x="20" y="20"/>
                  </a:lnTo>
                  <a:lnTo>
                    <a:pt x="16" y="34"/>
                  </a:lnTo>
                  <a:lnTo>
                    <a:pt x="13" y="50"/>
                  </a:lnTo>
                  <a:lnTo>
                    <a:pt x="11" y="66"/>
                  </a:lnTo>
                  <a:lnTo>
                    <a:pt x="10" y="81"/>
                  </a:lnTo>
                  <a:lnTo>
                    <a:pt x="10" y="95"/>
                  </a:lnTo>
                  <a:lnTo>
                    <a:pt x="13" y="107"/>
                  </a:lnTo>
                  <a:lnTo>
                    <a:pt x="7" y="102"/>
                  </a:lnTo>
                  <a:lnTo>
                    <a:pt x="3" y="92"/>
                  </a:lnTo>
                  <a:lnTo>
                    <a:pt x="0" y="79"/>
                  </a:lnTo>
                  <a:lnTo>
                    <a:pt x="0" y="64"/>
                  </a:lnTo>
                  <a:lnTo>
                    <a:pt x="3" y="47"/>
                  </a:lnTo>
                  <a:lnTo>
                    <a:pt x="8" y="30"/>
                  </a:lnTo>
                  <a:lnTo>
                    <a:pt x="17" y="14"/>
                  </a:lnTo>
                  <a:lnTo>
                    <a:pt x="29" y="0"/>
                  </a:lnTo>
                  <a:close/>
                </a:path>
              </a:pathLst>
            </a:custGeom>
            <a:solidFill>
              <a:srgbClr val="000000"/>
            </a:solidFill>
            <a:ln w="9525">
              <a:noFill/>
              <a:round/>
              <a:headEnd/>
              <a:tailEnd/>
            </a:ln>
          </p:spPr>
          <p:txBody>
            <a:bodyPr/>
            <a:lstStyle/>
            <a:p>
              <a:endParaRPr lang="pt-BR"/>
            </a:p>
          </p:txBody>
        </p:sp>
        <p:sp>
          <p:nvSpPr>
            <p:cNvPr id="40047" name="Freeform 261"/>
            <p:cNvSpPr>
              <a:spLocks/>
            </p:cNvSpPr>
            <p:nvPr/>
          </p:nvSpPr>
          <p:spPr bwMode="auto">
            <a:xfrm>
              <a:off x="2703" y="1260"/>
              <a:ext cx="49" cy="116"/>
            </a:xfrm>
            <a:custGeom>
              <a:avLst/>
              <a:gdLst>
                <a:gd name="T0" fmla="*/ 49 w 49"/>
                <a:gd name="T1" fmla="*/ 0 h 116"/>
                <a:gd name="T2" fmla="*/ 48 w 49"/>
                <a:gd name="T3" fmla="*/ 13 h 116"/>
                <a:gd name="T4" fmla="*/ 45 w 49"/>
                <a:gd name="T5" fmla="*/ 28 h 116"/>
                <a:gd name="T6" fmla="*/ 42 w 49"/>
                <a:gd name="T7" fmla="*/ 44 h 116"/>
                <a:gd name="T8" fmla="*/ 37 w 49"/>
                <a:gd name="T9" fmla="*/ 60 h 116"/>
                <a:gd name="T10" fmla="*/ 30 w 49"/>
                <a:gd name="T11" fmla="*/ 77 h 116"/>
                <a:gd name="T12" fmla="*/ 22 w 49"/>
                <a:gd name="T13" fmla="*/ 93 h 116"/>
                <a:gd name="T14" fmla="*/ 12 w 49"/>
                <a:gd name="T15" fmla="*/ 106 h 116"/>
                <a:gd name="T16" fmla="*/ 0 w 49"/>
                <a:gd name="T17" fmla="*/ 116 h 116"/>
                <a:gd name="T18" fmla="*/ 4 w 49"/>
                <a:gd name="T19" fmla="*/ 104 h 116"/>
                <a:gd name="T20" fmla="*/ 11 w 49"/>
                <a:gd name="T21" fmla="*/ 90 h 116"/>
                <a:gd name="T22" fmla="*/ 18 w 49"/>
                <a:gd name="T23" fmla="*/ 75 h 116"/>
                <a:gd name="T24" fmla="*/ 26 w 49"/>
                <a:gd name="T25" fmla="*/ 59 h 116"/>
                <a:gd name="T26" fmla="*/ 33 w 49"/>
                <a:gd name="T27" fmla="*/ 43 h 116"/>
                <a:gd name="T28" fmla="*/ 40 w 49"/>
                <a:gd name="T29" fmla="*/ 27 h 116"/>
                <a:gd name="T30" fmla="*/ 45 w 49"/>
                <a:gd name="T31" fmla="*/ 13 h 116"/>
                <a:gd name="T32" fmla="*/ 49 w 4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6"/>
                <a:gd name="T53" fmla="*/ 49 w 4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6">
                  <a:moveTo>
                    <a:pt x="49" y="0"/>
                  </a:moveTo>
                  <a:lnTo>
                    <a:pt x="48" y="13"/>
                  </a:lnTo>
                  <a:lnTo>
                    <a:pt x="45" y="28"/>
                  </a:lnTo>
                  <a:lnTo>
                    <a:pt x="42" y="44"/>
                  </a:lnTo>
                  <a:lnTo>
                    <a:pt x="37" y="60"/>
                  </a:lnTo>
                  <a:lnTo>
                    <a:pt x="30" y="77"/>
                  </a:lnTo>
                  <a:lnTo>
                    <a:pt x="22" y="93"/>
                  </a:lnTo>
                  <a:lnTo>
                    <a:pt x="12" y="106"/>
                  </a:lnTo>
                  <a:lnTo>
                    <a:pt x="0" y="116"/>
                  </a:lnTo>
                  <a:lnTo>
                    <a:pt x="4" y="104"/>
                  </a:lnTo>
                  <a:lnTo>
                    <a:pt x="11" y="90"/>
                  </a:lnTo>
                  <a:lnTo>
                    <a:pt x="18" y="75"/>
                  </a:lnTo>
                  <a:lnTo>
                    <a:pt x="26" y="59"/>
                  </a:lnTo>
                  <a:lnTo>
                    <a:pt x="33" y="43"/>
                  </a:lnTo>
                  <a:lnTo>
                    <a:pt x="40" y="27"/>
                  </a:lnTo>
                  <a:lnTo>
                    <a:pt x="45" y="13"/>
                  </a:lnTo>
                  <a:lnTo>
                    <a:pt x="49" y="0"/>
                  </a:lnTo>
                  <a:close/>
                </a:path>
              </a:pathLst>
            </a:custGeom>
            <a:solidFill>
              <a:srgbClr val="000000"/>
            </a:solidFill>
            <a:ln w="9525">
              <a:noFill/>
              <a:round/>
              <a:headEnd/>
              <a:tailEnd/>
            </a:ln>
          </p:spPr>
          <p:txBody>
            <a:bodyPr/>
            <a:lstStyle/>
            <a:p>
              <a:endParaRPr lang="pt-BR"/>
            </a:p>
          </p:txBody>
        </p:sp>
        <p:sp>
          <p:nvSpPr>
            <p:cNvPr id="40048" name="Freeform 262"/>
            <p:cNvSpPr>
              <a:spLocks/>
            </p:cNvSpPr>
            <p:nvPr/>
          </p:nvSpPr>
          <p:spPr bwMode="auto">
            <a:xfrm>
              <a:off x="2647" y="1375"/>
              <a:ext cx="61" cy="106"/>
            </a:xfrm>
            <a:custGeom>
              <a:avLst/>
              <a:gdLst>
                <a:gd name="T0" fmla="*/ 61 w 61"/>
                <a:gd name="T1" fmla="*/ 17 h 106"/>
                <a:gd name="T2" fmla="*/ 57 w 61"/>
                <a:gd name="T3" fmla="*/ 12 h 106"/>
                <a:gd name="T4" fmla="*/ 52 w 61"/>
                <a:gd name="T5" fmla="*/ 7 h 106"/>
                <a:gd name="T6" fmla="*/ 45 w 61"/>
                <a:gd name="T7" fmla="*/ 3 h 106"/>
                <a:gd name="T8" fmla="*/ 38 w 61"/>
                <a:gd name="T9" fmla="*/ 1 h 106"/>
                <a:gd name="T10" fmla="*/ 30 w 61"/>
                <a:gd name="T11" fmla="*/ 0 h 106"/>
                <a:gd name="T12" fmla="*/ 22 w 61"/>
                <a:gd name="T13" fmla="*/ 1 h 106"/>
                <a:gd name="T14" fmla="*/ 15 w 61"/>
                <a:gd name="T15" fmla="*/ 4 h 106"/>
                <a:gd name="T16" fmla="*/ 7 w 61"/>
                <a:gd name="T17" fmla="*/ 10 h 106"/>
                <a:gd name="T18" fmla="*/ 2 w 61"/>
                <a:gd name="T19" fmla="*/ 19 h 106"/>
                <a:gd name="T20" fmla="*/ 0 w 61"/>
                <a:gd name="T21" fmla="*/ 30 h 106"/>
                <a:gd name="T22" fmla="*/ 1 w 61"/>
                <a:gd name="T23" fmla="*/ 43 h 106"/>
                <a:gd name="T24" fmla="*/ 6 w 61"/>
                <a:gd name="T25" fmla="*/ 57 h 106"/>
                <a:gd name="T26" fmla="*/ 13 w 61"/>
                <a:gd name="T27" fmla="*/ 72 h 106"/>
                <a:gd name="T28" fmla="*/ 23 w 61"/>
                <a:gd name="T29" fmla="*/ 85 h 106"/>
                <a:gd name="T30" fmla="*/ 36 w 61"/>
                <a:gd name="T31" fmla="*/ 96 h 106"/>
                <a:gd name="T32" fmla="*/ 50 w 61"/>
                <a:gd name="T33" fmla="*/ 106 h 106"/>
                <a:gd name="T34" fmla="*/ 41 w 61"/>
                <a:gd name="T35" fmla="*/ 97 h 106"/>
                <a:gd name="T36" fmla="*/ 32 w 61"/>
                <a:gd name="T37" fmla="*/ 87 h 106"/>
                <a:gd name="T38" fmla="*/ 24 w 61"/>
                <a:gd name="T39" fmla="*/ 76 h 106"/>
                <a:gd name="T40" fmla="*/ 17 w 61"/>
                <a:gd name="T41" fmla="*/ 64 h 106"/>
                <a:gd name="T42" fmla="*/ 12 w 61"/>
                <a:gd name="T43" fmla="*/ 52 h 106"/>
                <a:gd name="T44" fmla="*/ 11 w 61"/>
                <a:gd name="T45" fmla="*/ 40 h 106"/>
                <a:gd name="T46" fmla="*/ 12 w 61"/>
                <a:gd name="T47" fmla="*/ 29 h 106"/>
                <a:gd name="T48" fmla="*/ 18 w 61"/>
                <a:gd name="T49" fmla="*/ 19 h 106"/>
                <a:gd name="T50" fmla="*/ 22 w 61"/>
                <a:gd name="T51" fmla="*/ 14 h 106"/>
                <a:gd name="T52" fmla="*/ 27 w 61"/>
                <a:gd name="T53" fmla="*/ 11 h 106"/>
                <a:gd name="T54" fmla="*/ 33 w 61"/>
                <a:gd name="T55" fmla="*/ 9 h 106"/>
                <a:gd name="T56" fmla="*/ 39 w 61"/>
                <a:gd name="T57" fmla="*/ 9 h 106"/>
                <a:gd name="T58" fmla="*/ 45 w 61"/>
                <a:gd name="T59" fmla="*/ 11 h 106"/>
                <a:gd name="T60" fmla="*/ 50 w 61"/>
                <a:gd name="T61" fmla="*/ 12 h 106"/>
                <a:gd name="T62" fmla="*/ 56 w 61"/>
                <a:gd name="T63" fmla="*/ 15 h 106"/>
                <a:gd name="T64" fmla="*/ 61 w 61"/>
                <a:gd name="T65" fmla="*/ 1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06"/>
                <a:gd name="T101" fmla="*/ 61 w 6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06">
                  <a:moveTo>
                    <a:pt x="61" y="17"/>
                  </a:moveTo>
                  <a:lnTo>
                    <a:pt x="57" y="12"/>
                  </a:lnTo>
                  <a:lnTo>
                    <a:pt x="52" y="7"/>
                  </a:lnTo>
                  <a:lnTo>
                    <a:pt x="45" y="3"/>
                  </a:lnTo>
                  <a:lnTo>
                    <a:pt x="38" y="1"/>
                  </a:lnTo>
                  <a:lnTo>
                    <a:pt x="30" y="0"/>
                  </a:lnTo>
                  <a:lnTo>
                    <a:pt x="22" y="1"/>
                  </a:lnTo>
                  <a:lnTo>
                    <a:pt x="15" y="4"/>
                  </a:lnTo>
                  <a:lnTo>
                    <a:pt x="7" y="10"/>
                  </a:lnTo>
                  <a:lnTo>
                    <a:pt x="2" y="19"/>
                  </a:lnTo>
                  <a:lnTo>
                    <a:pt x="0" y="30"/>
                  </a:lnTo>
                  <a:lnTo>
                    <a:pt x="1" y="43"/>
                  </a:lnTo>
                  <a:lnTo>
                    <a:pt x="6" y="57"/>
                  </a:lnTo>
                  <a:lnTo>
                    <a:pt x="13" y="72"/>
                  </a:lnTo>
                  <a:lnTo>
                    <a:pt x="23" y="85"/>
                  </a:lnTo>
                  <a:lnTo>
                    <a:pt x="36" y="96"/>
                  </a:lnTo>
                  <a:lnTo>
                    <a:pt x="50" y="106"/>
                  </a:lnTo>
                  <a:lnTo>
                    <a:pt x="41" y="97"/>
                  </a:lnTo>
                  <a:lnTo>
                    <a:pt x="32" y="87"/>
                  </a:lnTo>
                  <a:lnTo>
                    <a:pt x="24" y="76"/>
                  </a:lnTo>
                  <a:lnTo>
                    <a:pt x="17" y="64"/>
                  </a:lnTo>
                  <a:lnTo>
                    <a:pt x="12" y="52"/>
                  </a:lnTo>
                  <a:lnTo>
                    <a:pt x="11" y="40"/>
                  </a:lnTo>
                  <a:lnTo>
                    <a:pt x="12" y="29"/>
                  </a:lnTo>
                  <a:lnTo>
                    <a:pt x="18" y="19"/>
                  </a:lnTo>
                  <a:lnTo>
                    <a:pt x="22" y="14"/>
                  </a:lnTo>
                  <a:lnTo>
                    <a:pt x="27" y="11"/>
                  </a:lnTo>
                  <a:lnTo>
                    <a:pt x="33" y="9"/>
                  </a:lnTo>
                  <a:lnTo>
                    <a:pt x="39" y="9"/>
                  </a:lnTo>
                  <a:lnTo>
                    <a:pt x="45" y="11"/>
                  </a:lnTo>
                  <a:lnTo>
                    <a:pt x="50" y="12"/>
                  </a:lnTo>
                  <a:lnTo>
                    <a:pt x="56" y="15"/>
                  </a:lnTo>
                  <a:lnTo>
                    <a:pt x="61" y="17"/>
                  </a:lnTo>
                  <a:close/>
                </a:path>
              </a:pathLst>
            </a:custGeom>
            <a:solidFill>
              <a:srgbClr val="000000"/>
            </a:solidFill>
            <a:ln w="9525">
              <a:noFill/>
              <a:round/>
              <a:headEnd/>
              <a:tailEnd/>
            </a:ln>
          </p:spPr>
          <p:txBody>
            <a:bodyPr/>
            <a:lstStyle/>
            <a:p>
              <a:endParaRPr lang="pt-BR"/>
            </a:p>
          </p:txBody>
        </p:sp>
        <p:sp>
          <p:nvSpPr>
            <p:cNvPr id="40049" name="Freeform 263"/>
            <p:cNvSpPr>
              <a:spLocks/>
            </p:cNvSpPr>
            <p:nvPr/>
          </p:nvSpPr>
          <p:spPr bwMode="auto">
            <a:xfrm>
              <a:off x="2714" y="1495"/>
              <a:ext cx="63" cy="123"/>
            </a:xfrm>
            <a:custGeom>
              <a:avLst/>
              <a:gdLst>
                <a:gd name="T0" fmla="*/ 0 w 63"/>
                <a:gd name="T1" fmla="*/ 0 h 123"/>
                <a:gd name="T2" fmla="*/ 5 w 63"/>
                <a:gd name="T3" fmla="*/ 15 h 123"/>
                <a:gd name="T4" fmla="*/ 12 w 63"/>
                <a:gd name="T5" fmla="*/ 32 h 123"/>
                <a:gd name="T6" fmla="*/ 20 w 63"/>
                <a:gd name="T7" fmla="*/ 50 h 123"/>
                <a:gd name="T8" fmla="*/ 28 w 63"/>
                <a:gd name="T9" fmla="*/ 69 h 123"/>
                <a:gd name="T10" fmla="*/ 37 w 63"/>
                <a:gd name="T11" fmla="*/ 86 h 123"/>
                <a:gd name="T12" fmla="*/ 46 w 63"/>
                <a:gd name="T13" fmla="*/ 101 h 123"/>
                <a:gd name="T14" fmla="*/ 55 w 63"/>
                <a:gd name="T15" fmla="*/ 114 h 123"/>
                <a:gd name="T16" fmla="*/ 63 w 63"/>
                <a:gd name="T17" fmla="*/ 123 h 123"/>
                <a:gd name="T18" fmla="*/ 54 w 63"/>
                <a:gd name="T19" fmla="*/ 120 h 123"/>
                <a:gd name="T20" fmla="*/ 44 w 63"/>
                <a:gd name="T21" fmla="*/ 111 h 123"/>
                <a:gd name="T22" fmla="*/ 34 w 63"/>
                <a:gd name="T23" fmla="*/ 97 h 123"/>
                <a:gd name="T24" fmla="*/ 24 w 63"/>
                <a:gd name="T25" fmla="*/ 80 h 123"/>
                <a:gd name="T26" fmla="*/ 15 w 63"/>
                <a:gd name="T27" fmla="*/ 60 h 123"/>
                <a:gd name="T28" fmla="*/ 8 w 63"/>
                <a:gd name="T29" fmla="*/ 40 h 123"/>
                <a:gd name="T30" fmla="*/ 3 w 63"/>
                <a:gd name="T31" fmla="*/ 20 h 123"/>
                <a:gd name="T32" fmla="*/ 0 w 6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3"/>
                <a:gd name="T53" fmla="*/ 63 w 6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3">
                  <a:moveTo>
                    <a:pt x="0" y="0"/>
                  </a:moveTo>
                  <a:lnTo>
                    <a:pt x="5" y="15"/>
                  </a:lnTo>
                  <a:lnTo>
                    <a:pt x="12" y="32"/>
                  </a:lnTo>
                  <a:lnTo>
                    <a:pt x="20" y="50"/>
                  </a:lnTo>
                  <a:lnTo>
                    <a:pt x="28" y="69"/>
                  </a:lnTo>
                  <a:lnTo>
                    <a:pt x="37" y="86"/>
                  </a:lnTo>
                  <a:lnTo>
                    <a:pt x="46" y="101"/>
                  </a:lnTo>
                  <a:lnTo>
                    <a:pt x="55" y="114"/>
                  </a:lnTo>
                  <a:lnTo>
                    <a:pt x="63" y="123"/>
                  </a:lnTo>
                  <a:lnTo>
                    <a:pt x="54" y="120"/>
                  </a:lnTo>
                  <a:lnTo>
                    <a:pt x="44" y="111"/>
                  </a:lnTo>
                  <a:lnTo>
                    <a:pt x="34" y="97"/>
                  </a:lnTo>
                  <a:lnTo>
                    <a:pt x="24" y="80"/>
                  </a:lnTo>
                  <a:lnTo>
                    <a:pt x="15" y="60"/>
                  </a:lnTo>
                  <a:lnTo>
                    <a:pt x="8" y="40"/>
                  </a:lnTo>
                  <a:lnTo>
                    <a:pt x="3" y="20"/>
                  </a:lnTo>
                  <a:lnTo>
                    <a:pt x="0" y="0"/>
                  </a:lnTo>
                  <a:close/>
                </a:path>
              </a:pathLst>
            </a:custGeom>
            <a:solidFill>
              <a:srgbClr val="000000"/>
            </a:solidFill>
            <a:ln w="9525">
              <a:noFill/>
              <a:round/>
              <a:headEnd/>
              <a:tailEnd/>
            </a:ln>
          </p:spPr>
          <p:txBody>
            <a:bodyPr/>
            <a:lstStyle/>
            <a:p>
              <a:endParaRPr lang="pt-BR"/>
            </a:p>
          </p:txBody>
        </p:sp>
        <p:sp>
          <p:nvSpPr>
            <p:cNvPr id="40050" name="Freeform 264"/>
            <p:cNvSpPr>
              <a:spLocks/>
            </p:cNvSpPr>
            <p:nvPr/>
          </p:nvSpPr>
          <p:spPr bwMode="auto">
            <a:xfrm>
              <a:off x="2677" y="1487"/>
              <a:ext cx="38" cy="139"/>
            </a:xfrm>
            <a:custGeom>
              <a:avLst/>
              <a:gdLst>
                <a:gd name="T0" fmla="*/ 0 w 38"/>
                <a:gd name="T1" fmla="*/ 0 h 139"/>
                <a:gd name="T2" fmla="*/ 1 w 38"/>
                <a:gd name="T3" fmla="*/ 9 h 139"/>
                <a:gd name="T4" fmla="*/ 4 w 38"/>
                <a:gd name="T5" fmla="*/ 24 h 139"/>
                <a:gd name="T6" fmla="*/ 8 w 38"/>
                <a:gd name="T7" fmla="*/ 43 h 139"/>
                <a:gd name="T8" fmla="*/ 12 w 38"/>
                <a:gd name="T9" fmla="*/ 64 h 139"/>
                <a:gd name="T10" fmla="*/ 18 w 38"/>
                <a:gd name="T11" fmla="*/ 86 h 139"/>
                <a:gd name="T12" fmla="*/ 25 w 38"/>
                <a:gd name="T13" fmla="*/ 107 h 139"/>
                <a:gd name="T14" fmla="*/ 31 w 38"/>
                <a:gd name="T15" fmla="*/ 126 h 139"/>
                <a:gd name="T16" fmla="*/ 38 w 38"/>
                <a:gd name="T17" fmla="*/ 139 h 139"/>
                <a:gd name="T18" fmla="*/ 38 w 38"/>
                <a:gd name="T19" fmla="*/ 128 h 139"/>
                <a:gd name="T20" fmla="*/ 35 w 38"/>
                <a:gd name="T21" fmla="*/ 112 h 139"/>
                <a:gd name="T22" fmla="*/ 31 w 38"/>
                <a:gd name="T23" fmla="*/ 94 h 139"/>
                <a:gd name="T24" fmla="*/ 26 w 38"/>
                <a:gd name="T25" fmla="*/ 74 h 139"/>
                <a:gd name="T26" fmla="*/ 19 w 38"/>
                <a:gd name="T27" fmla="*/ 53 h 139"/>
                <a:gd name="T28" fmla="*/ 13 w 38"/>
                <a:gd name="T29" fmla="*/ 33 h 139"/>
                <a:gd name="T30" fmla="*/ 7 w 38"/>
                <a:gd name="T31" fmla="*/ 15 h 139"/>
                <a:gd name="T32" fmla="*/ 0 w 3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39"/>
                <a:gd name="T53" fmla="*/ 38 w 3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39">
                  <a:moveTo>
                    <a:pt x="0" y="0"/>
                  </a:moveTo>
                  <a:lnTo>
                    <a:pt x="1" y="9"/>
                  </a:lnTo>
                  <a:lnTo>
                    <a:pt x="4" y="24"/>
                  </a:lnTo>
                  <a:lnTo>
                    <a:pt x="8" y="43"/>
                  </a:lnTo>
                  <a:lnTo>
                    <a:pt x="12" y="64"/>
                  </a:lnTo>
                  <a:lnTo>
                    <a:pt x="18" y="86"/>
                  </a:lnTo>
                  <a:lnTo>
                    <a:pt x="25" y="107"/>
                  </a:lnTo>
                  <a:lnTo>
                    <a:pt x="31" y="126"/>
                  </a:lnTo>
                  <a:lnTo>
                    <a:pt x="38" y="139"/>
                  </a:lnTo>
                  <a:lnTo>
                    <a:pt x="38" y="128"/>
                  </a:lnTo>
                  <a:lnTo>
                    <a:pt x="35" y="112"/>
                  </a:lnTo>
                  <a:lnTo>
                    <a:pt x="31" y="94"/>
                  </a:lnTo>
                  <a:lnTo>
                    <a:pt x="26" y="74"/>
                  </a:lnTo>
                  <a:lnTo>
                    <a:pt x="19" y="53"/>
                  </a:lnTo>
                  <a:lnTo>
                    <a:pt x="13" y="33"/>
                  </a:lnTo>
                  <a:lnTo>
                    <a:pt x="7" y="15"/>
                  </a:lnTo>
                  <a:lnTo>
                    <a:pt x="0" y="0"/>
                  </a:lnTo>
                  <a:close/>
                </a:path>
              </a:pathLst>
            </a:custGeom>
            <a:solidFill>
              <a:srgbClr val="000000"/>
            </a:solidFill>
            <a:ln w="9525">
              <a:noFill/>
              <a:round/>
              <a:headEnd/>
              <a:tailEnd/>
            </a:ln>
          </p:spPr>
          <p:txBody>
            <a:bodyPr/>
            <a:lstStyle/>
            <a:p>
              <a:endParaRPr lang="pt-BR"/>
            </a:p>
          </p:txBody>
        </p:sp>
        <p:sp>
          <p:nvSpPr>
            <p:cNvPr id="40051" name="Freeform 265"/>
            <p:cNvSpPr>
              <a:spLocks/>
            </p:cNvSpPr>
            <p:nvPr/>
          </p:nvSpPr>
          <p:spPr bwMode="auto">
            <a:xfrm>
              <a:off x="2638" y="1436"/>
              <a:ext cx="21" cy="193"/>
            </a:xfrm>
            <a:custGeom>
              <a:avLst/>
              <a:gdLst>
                <a:gd name="T0" fmla="*/ 1 w 21"/>
                <a:gd name="T1" fmla="*/ 0 h 193"/>
                <a:gd name="T2" fmla="*/ 0 w 21"/>
                <a:gd name="T3" fmla="*/ 12 h 193"/>
                <a:gd name="T4" fmla="*/ 0 w 21"/>
                <a:gd name="T5" fmla="*/ 33 h 193"/>
                <a:gd name="T6" fmla="*/ 1 w 21"/>
                <a:gd name="T7" fmla="*/ 58 h 193"/>
                <a:gd name="T8" fmla="*/ 2 w 21"/>
                <a:gd name="T9" fmla="*/ 88 h 193"/>
                <a:gd name="T10" fmla="*/ 5 w 21"/>
                <a:gd name="T11" fmla="*/ 118 h 193"/>
                <a:gd name="T12" fmla="*/ 9 w 21"/>
                <a:gd name="T13" fmla="*/ 147 h 193"/>
                <a:gd name="T14" fmla="*/ 14 w 21"/>
                <a:gd name="T15" fmla="*/ 173 h 193"/>
                <a:gd name="T16" fmla="*/ 21 w 21"/>
                <a:gd name="T17" fmla="*/ 193 h 193"/>
                <a:gd name="T18" fmla="*/ 21 w 21"/>
                <a:gd name="T19" fmla="*/ 178 h 193"/>
                <a:gd name="T20" fmla="*/ 21 w 21"/>
                <a:gd name="T21" fmla="*/ 156 h 193"/>
                <a:gd name="T22" fmla="*/ 19 w 21"/>
                <a:gd name="T23" fmla="*/ 129 h 193"/>
                <a:gd name="T24" fmla="*/ 16 w 21"/>
                <a:gd name="T25" fmla="*/ 100 h 193"/>
                <a:gd name="T26" fmla="*/ 12 w 21"/>
                <a:gd name="T27" fmla="*/ 70 h 193"/>
                <a:gd name="T28" fmla="*/ 9 w 21"/>
                <a:gd name="T29" fmla="*/ 42 h 193"/>
                <a:gd name="T30" fmla="*/ 5 w 21"/>
                <a:gd name="T31" fmla="*/ 18 h 193"/>
                <a:gd name="T32" fmla="*/ 1 w 2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3"/>
                <a:gd name="T53" fmla="*/ 21 w 21"/>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3">
                  <a:moveTo>
                    <a:pt x="1" y="0"/>
                  </a:moveTo>
                  <a:lnTo>
                    <a:pt x="0" y="12"/>
                  </a:lnTo>
                  <a:lnTo>
                    <a:pt x="0" y="33"/>
                  </a:lnTo>
                  <a:lnTo>
                    <a:pt x="1" y="58"/>
                  </a:lnTo>
                  <a:lnTo>
                    <a:pt x="2" y="88"/>
                  </a:lnTo>
                  <a:lnTo>
                    <a:pt x="5" y="118"/>
                  </a:lnTo>
                  <a:lnTo>
                    <a:pt x="9" y="147"/>
                  </a:lnTo>
                  <a:lnTo>
                    <a:pt x="14" y="173"/>
                  </a:lnTo>
                  <a:lnTo>
                    <a:pt x="21" y="193"/>
                  </a:lnTo>
                  <a:lnTo>
                    <a:pt x="21" y="178"/>
                  </a:lnTo>
                  <a:lnTo>
                    <a:pt x="21" y="156"/>
                  </a:lnTo>
                  <a:lnTo>
                    <a:pt x="19" y="129"/>
                  </a:lnTo>
                  <a:lnTo>
                    <a:pt x="16" y="100"/>
                  </a:lnTo>
                  <a:lnTo>
                    <a:pt x="12" y="70"/>
                  </a:lnTo>
                  <a:lnTo>
                    <a:pt x="9" y="42"/>
                  </a:lnTo>
                  <a:lnTo>
                    <a:pt x="5" y="18"/>
                  </a:lnTo>
                  <a:lnTo>
                    <a:pt x="1" y="0"/>
                  </a:lnTo>
                  <a:close/>
                </a:path>
              </a:pathLst>
            </a:custGeom>
            <a:solidFill>
              <a:srgbClr val="000000"/>
            </a:solidFill>
            <a:ln w="9525">
              <a:noFill/>
              <a:round/>
              <a:headEnd/>
              <a:tailEnd/>
            </a:ln>
          </p:spPr>
          <p:txBody>
            <a:bodyPr/>
            <a:lstStyle/>
            <a:p>
              <a:endParaRPr lang="pt-BR"/>
            </a:p>
          </p:txBody>
        </p:sp>
        <p:sp>
          <p:nvSpPr>
            <p:cNvPr id="40052" name="Freeform 266"/>
            <p:cNvSpPr>
              <a:spLocks/>
            </p:cNvSpPr>
            <p:nvPr/>
          </p:nvSpPr>
          <p:spPr bwMode="auto">
            <a:xfrm>
              <a:off x="2590" y="1320"/>
              <a:ext cx="37" cy="307"/>
            </a:xfrm>
            <a:custGeom>
              <a:avLst/>
              <a:gdLst>
                <a:gd name="T0" fmla="*/ 37 w 37"/>
                <a:gd name="T1" fmla="*/ 0 h 307"/>
                <a:gd name="T2" fmla="*/ 32 w 37"/>
                <a:gd name="T3" fmla="*/ 13 h 307"/>
                <a:gd name="T4" fmla="*/ 27 w 37"/>
                <a:gd name="T5" fmla="*/ 26 h 307"/>
                <a:gd name="T6" fmla="*/ 22 w 37"/>
                <a:gd name="T7" fmla="*/ 42 h 307"/>
                <a:gd name="T8" fmla="*/ 18 w 37"/>
                <a:gd name="T9" fmla="*/ 60 h 307"/>
                <a:gd name="T10" fmla="*/ 14 w 37"/>
                <a:gd name="T11" fmla="*/ 80 h 307"/>
                <a:gd name="T12" fmla="*/ 13 w 37"/>
                <a:gd name="T13" fmla="*/ 101 h 307"/>
                <a:gd name="T14" fmla="*/ 14 w 37"/>
                <a:gd name="T15" fmla="*/ 123 h 307"/>
                <a:gd name="T16" fmla="*/ 17 w 37"/>
                <a:gd name="T17" fmla="*/ 146 h 307"/>
                <a:gd name="T18" fmla="*/ 21 w 37"/>
                <a:gd name="T19" fmla="*/ 169 h 307"/>
                <a:gd name="T20" fmla="*/ 23 w 37"/>
                <a:gd name="T21" fmla="*/ 193 h 307"/>
                <a:gd name="T22" fmla="*/ 25 w 37"/>
                <a:gd name="T23" fmla="*/ 216 h 307"/>
                <a:gd name="T24" fmla="*/ 23 w 37"/>
                <a:gd name="T25" fmla="*/ 239 h 307"/>
                <a:gd name="T26" fmla="*/ 21 w 37"/>
                <a:gd name="T27" fmla="*/ 260 h 307"/>
                <a:gd name="T28" fmla="*/ 16 w 37"/>
                <a:gd name="T29" fmla="*/ 279 h 307"/>
                <a:gd name="T30" fmla="*/ 10 w 37"/>
                <a:gd name="T31" fmla="*/ 295 h 307"/>
                <a:gd name="T32" fmla="*/ 2 w 37"/>
                <a:gd name="T33" fmla="*/ 307 h 307"/>
                <a:gd name="T34" fmla="*/ 9 w 37"/>
                <a:gd name="T35" fmla="*/ 276 h 307"/>
                <a:gd name="T36" fmla="*/ 12 w 37"/>
                <a:gd name="T37" fmla="*/ 236 h 307"/>
                <a:gd name="T38" fmla="*/ 11 w 37"/>
                <a:gd name="T39" fmla="*/ 193 h 307"/>
                <a:gd name="T40" fmla="*/ 4 w 37"/>
                <a:gd name="T41" fmla="*/ 153 h 307"/>
                <a:gd name="T42" fmla="*/ 1 w 37"/>
                <a:gd name="T43" fmla="*/ 136 h 307"/>
                <a:gd name="T44" fmla="*/ 0 w 37"/>
                <a:gd name="T45" fmla="*/ 117 h 307"/>
                <a:gd name="T46" fmla="*/ 1 w 37"/>
                <a:gd name="T47" fmla="*/ 95 h 307"/>
                <a:gd name="T48" fmla="*/ 4 w 37"/>
                <a:gd name="T49" fmla="*/ 72 h 307"/>
                <a:gd name="T50" fmla="*/ 10 w 37"/>
                <a:gd name="T51" fmla="*/ 50 h 307"/>
                <a:gd name="T52" fmla="*/ 16 w 37"/>
                <a:gd name="T53" fmla="*/ 30 h 307"/>
                <a:gd name="T54" fmla="*/ 26 w 37"/>
                <a:gd name="T55" fmla="*/ 13 h 307"/>
                <a:gd name="T56" fmla="*/ 37 w 37"/>
                <a:gd name="T57" fmla="*/ 0 h 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07"/>
                <a:gd name="T89" fmla="*/ 37 w 37"/>
                <a:gd name="T90" fmla="*/ 307 h 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07">
                  <a:moveTo>
                    <a:pt x="37" y="0"/>
                  </a:moveTo>
                  <a:lnTo>
                    <a:pt x="32" y="13"/>
                  </a:lnTo>
                  <a:lnTo>
                    <a:pt x="27" y="26"/>
                  </a:lnTo>
                  <a:lnTo>
                    <a:pt x="22" y="42"/>
                  </a:lnTo>
                  <a:lnTo>
                    <a:pt x="18" y="60"/>
                  </a:lnTo>
                  <a:lnTo>
                    <a:pt x="14" y="80"/>
                  </a:lnTo>
                  <a:lnTo>
                    <a:pt x="13" y="101"/>
                  </a:lnTo>
                  <a:lnTo>
                    <a:pt x="14" y="123"/>
                  </a:lnTo>
                  <a:lnTo>
                    <a:pt x="17" y="146"/>
                  </a:lnTo>
                  <a:lnTo>
                    <a:pt x="21" y="169"/>
                  </a:lnTo>
                  <a:lnTo>
                    <a:pt x="23" y="193"/>
                  </a:lnTo>
                  <a:lnTo>
                    <a:pt x="25" y="216"/>
                  </a:lnTo>
                  <a:lnTo>
                    <a:pt x="23" y="239"/>
                  </a:lnTo>
                  <a:lnTo>
                    <a:pt x="21" y="260"/>
                  </a:lnTo>
                  <a:lnTo>
                    <a:pt x="16" y="279"/>
                  </a:lnTo>
                  <a:lnTo>
                    <a:pt x="10" y="295"/>
                  </a:lnTo>
                  <a:lnTo>
                    <a:pt x="2" y="307"/>
                  </a:lnTo>
                  <a:lnTo>
                    <a:pt x="9" y="276"/>
                  </a:lnTo>
                  <a:lnTo>
                    <a:pt x="12" y="236"/>
                  </a:lnTo>
                  <a:lnTo>
                    <a:pt x="11" y="193"/>
                  </a:lnTo>
                  <a:lnTo>
                    <a:pt x="4" y="153"/>
                  </a:lnTo>
                  <a:lnTo>
                    <a:pt x="1" y="136"/>
                  </a:lnTo>
                  <a:lnTo>
                    <a:pt x="0" y="117"/>
                  </a:lnTo>
                  <a:lnTo>
                    <a:pt x="1" y="95"/>
                  </a:lnTo>
                  <a:lnTo>
                    <a:pt x="4" y="72"/>
                  </a:lnTo>
                  <a:lnTo>
                    <a:pt x="10" y="50"/>
                  </a:lnTo>
                  <a:lnTo>
                    <a:pt x="16" y="30"/>
                  </a:lnTo>
                  <a:lnTo>
                    <a:pt x="26" y="13"/>
                  </a:lnTo>
                  <a:lnTo>
                    <a:pt x="37" y="0"/>
                  </a:lnTo>
                  <a:close/>
                </a:path>
              </a:pathLst>
            </a:custGeom>
            <a:solidFill>
              <a:srgbClr val="000000"/>
            </a:solidFill>
            <a:ln w="9525">
              <a:noFill/>
              <a:round/>
              <a:headEnd/>
              <a:tailEnd/>
            </a:ln>
          </p:spPr>
          <p:txBody>
            <a:bodyPr/>
            <a:lstStyle/>
            <a:p>
              <a:endParaRPr lang="pt-BR"/>
            </a:p>
          </p:txBody>
        </p:sp>
        <p:sp>
          <p:nvSpPr>
            <p:cNvPr id="40053" name="Freeform 267"/>
            <p:cNvSpPr>
              <a:spLocks/>
            </p:cNvSpPr>
            <p:nvPr/>
          </p:nvSpPr>
          <p:spPr bwMode="auto">
            <a:xfrm>
              <a:off x="3006" y="1474"/>
              <a:ext cx="35" cy="139"/>
            </a:xfrm>
            <a:custGeom>
              <a:avLst/>
              <a:gdLst>
                <a:gd name="T0" fmla="*/ 3 w 35"/>
                <a:gd name="T1" fmla="*/ 0 h 139"/>
                <a:gd name="T2" fmla="*/ 3 w 35"/>
                <a:gd name="T3" fmla="*/ 11 h 139"/>
                <a:gd name="T4" fmla="*/ 5 w 35"/>
                <a:gd name="T5" fmla="*/ 27 h 139"/>
                <a:gd name="T6" fmla="*/ 8 w 35"/>
                <a:gd name="T7" fmla="*/ 47 h 139"/>
                <a:gd name="T8" fmla="*/ 13 w 35"/>
                <a:gd name="T9" fmla="*/ 69 h 139"/>
                <a:gd name="T10" fmla="*/ 18 w 35"/>
                <a:gd name="T11" fmla="*/ 91 h 139"/>
                <a:gd name="T12" fmla="*/ 24 w 35"/>
                <a:gd name="T13" fmla="*/ 111 h 139"/>
                <a:gd name="T14" fmla="*/ 30 w 35"/>
                <a:gd name="T15" fmla="*/ 128 h 139"/>
                <a:gd name="T16" fmla="*/ 35 w 35"/>
                <a:gd name="T17" fmla="*/ 139 h 139"/>
                <a:gd name="T18" fmla="*/ 29 w 35"/>
                <a:gd name="T19" fmla="*/ 134 h 139"/>
                <a:gd name="T20" fmla="*/ 22 w 35"/>
                <a:gd name="T21" fmla="*/ 124 h 139"/>
                <a:gd name="T22" fmla="*/ 15 w 35"/>
                <a:gd name="T23" fmla="*/ 107 h 139"/>
                <a:gd name="T24" fmla="*/ 9 w 35"/>
                <a:gd name="T25" fmla="*/ 87 h 139"/>
                <a:gd name="T26" fmla="*/ 4 w 35"/>
                <a:gd name="T27" fmla="*/ 65 h 139"/>
                <a:gd name="T28" fmla="*/ 1 w 35"/>
                <a:gd name="T29" fmla="*/ 42 h 139"/>
                <a:gd name="T30" fmla="*/ 0 w 35"/>
                <a:gd name="T31" fmla="*/ 20 h 139"/>
                <a:gd name="T32" fmla="*/ 3 w 35"/>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39"/>
                <a:gd name="T53" fmla="*/ 35 w 3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39">
                  <a:moveTo>
                    <a:pt x="3" y="0"/>
                  </a:moveTo>
                  <a:lnTo>
                    <a:pt x="3" y="11"/>
                  </a:lnTo>
                  <a:lnTo>
                    <a:pt x="5" y="27"/>
                  </a:lnTo>
                  <a:lnTo>
                    <a:pt x="8" y="47"/>
                  </a:lnTo>
                  <a:lnTo>
                    <a:pt x="13" y="69"/>
                  </a:lnTo>
                  <a:lnTo>
                    <a:pt x="18" y="91"/>
                  </a:lnTo>
                  <a:lnTo>
                    <a:pt x="24" y="111"/>
                  </a:lnTo>
                  <a:lnTo>
                    <a:pt x="30" y="128"/>
                  </a:lnTo>
                  <a:lnTo>
                    <a:pt x="35" y="139"/>
                  </a:lnTo>
                  <a:lnTo>
                    <a:pt x="29" y="134"/>
                  </a:lnTo>
                  <a:lnTo>
                    <a:pt x="22" y="124"/>
                  </a:lnTo>
                  <a:lnTo>
                    <a:pt x="15" y="107"/>
                  </a:lnTo>
                  <a:lnTo>
                    <a:pt x="9" y="87"/>
                  </a:lnTo>
                  <a:lnTo>
                    <a:pt x="4" y="65"/>
                  </a:lnTo>
                  <a:lnTo>
                    <a:pt x="1" y="42"/>
                  </a:lnTo>
                  <a:lnTo>
                    <a:pt x="0" y="20"/>
                  </a:lnTo>
                  <a:lnTo>
                    <a:pt x="3" y="0"/>
                  </a:lnTo>
                  <a:close/>
                </a:path>
              </a:pathLst>
            </a:custGeom>
            <a:solidFill>
              <a:srgbClr val="000000"/>
            </a:solidFill>
            <a:ln w="9525">
              <a:noFill/>
              <a:round/>
              <a:headEnd/>
              <a:tailEnd/>
            </a:ln>
          </p:spPr>
          <p:txBody>
            <a:bodyPr/>
            <a:lstStyle/>
            <a:p>
              <a:endParaRPr lang="pt-BR"/>
            </a:p>
          </p:txBody>
        </p:sp>
        <p:sp>
          <p:nvSpPr>
            <p:cNvPr id="40054" name="Freeform 268"/>
            <p:cNvSpPr>
              <a:spLocks/>
            </p:cNvSpPr>
            <p:nvPr/>
          </p:nvSpPr>
          <p:spPr bwMode="auto">
            <a:xfrm>
              <a:off x="2979" y="1561"/>
              <a:ext cx="12" cy="52"/>
            </a:xfrm>
            <a:custGeom>
              <a:avLst/>
              <a:gdLst>
                <a:gd name="T0" fmla="*/ 2 w 12"/>
                <a:gd name="T1" fmla="*/ 0 h 52"/>
                <a:gd name="T2" fmla="*/ 4 w 12"/>
                <a:gd name="T3" fmla="*/ 11 h 52"/>
                <a:gd name="T4" fmla="*/ 6 w 12"/>
                <a:gd name="T5" fmla="*/ 26 h 52"/>
                <a:gd name="T6" fmla="*/ 9 w 12"/>
                <a:gd name="T7" fmla="*/ 41 h 52"/>
                <a:gd name="T8" fmla="*/ 12 w 12"/>
                <a:gd name="T9" fmla="*/ 52 h 52"/>
                <a:gd name="T10" fmla="*/ 3 w 12"/>
                <a:gd name="T11" fmla="*/ 46 h 52"/>
                <a:gd name="T12" fmla="*/ 0 w 12"/>
                <a:gd name="T13" fmla="*/ 36 h 52"/>
                <a:gd name="T14" fmla="*/ 0 w 12"/>
                <a:gd name="T15" fmla="*/ 20 h 52"/>
                <a:gd name="T16" fmla="*/ 2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2" y="0"/>
                  </a:moveTo>
                  <a:lnTo>
                    <a:pt x="4" y="11"/>
                  </a:lnTo>
                  <a:lnTo>
                    <a:pt x="6" y="26"/>
                  </a:lnTo>
                  <a:lnTo>
                    <a:pt x="9" y="41"/>
                  </a:lnTo>
                  <a:lnTo>
                    <a:pt x="12" y="52"/>
                  </a:lnTo>
                  <a:lnTo>
                    <a:pt x="3" y="46"/>
                  </a:lnTo>
                  <a:lnTo>
                    <a:pt x="0" y="36"/>
                  </a:lnTo>
                  <a:lnTo>
                    <a:pt x="0" y="20"/>
                  </a:lnTo>
                  <a:lnTo>
                    <a:pt x="2" y="0"/>
                  </a:lnTo>
                  <a:close/>
                </a:path>
              </a:pathLst>
            </a:custGeom>
            <a:solidFill>
              <a:srgbClr val="000000"/>
            </a:solidFill>
            <a:ln w="9525">
              <a:noFill/>
              <a:round/>
              <a:headEnd/>
              <a:tailEnd/>
            </a:ln>
          </p:spPr>
          <p:txBody>
            <a:bodyPr/>
            <a:lstStyle/>
            <a:p>
              <a:endParaRPr lang="pt-BR"/>
            </a:p>
          </p:txBody>
        </p:sp>
        <p:sp>
          <p:nvSpPr>
            <p:cNvPr id="40055" name="Freeform 269"/>
            <p:cNvSpPr>
              <a:spLocks/>
            </p:cNvSpPr>
            <p:nvPr/>
          </p:nvSpPr>
          <p:spPr bwMode="auto">
            <a:xfrm>
              <a:off x="2647" y="1184"/>
              <a:ext cx="310" cy="111"/>
            </a:xfrm>
            <a:custGeom>
              <a:avLst/>
              <a:gdLst>
                <a:gd name="T0" fmla="*/ 310 w 310"/>
                <a:gd name="T1" fmla="*/ 14 h 111"/>
                <a:gd name="T2" fmla="*/ 301 w 310"/>
                <a:gd name="T3" fmla="*/ 11 h 111"/>
                <a:gd name="T4" fmla="*/ 290 w 310"/>
                <a:gd name="T5" fmla="*/ 8 h 111"/>
                <a:gd name="T6" fmla="*/ 276 w 310"/>
                <a:gd name="T7" fmla="*/ 5 h 111"/>
                <a:gd name="T8" fmla="*/ 260 w 310"/>
                <a:gd name="T9" fmla="*/ 3 h 111"/>
                <a:gd name="T10" fmla="*/ 241 w 310"/>
                <a:gd name="T11" fmla="*/ 0 h 111"/>
                <a:gd name="T12" fmla="*/ 222 w 310"/>
                <a:gd name="T13" fmla="*/ 0 h 111"/>
                <a:gd name="T14" fmla="*/ 200 w 310"/>
                <a:gd name="T15" fmla="*/ 0 h 111"/>
                <a:gd name="T16" fmla="*/ 178 w 310"/>
                <a:gd name="T17" fmla="*/ 2 h 111"/>
                <a:gd name="T18" fmla="*/ 155 w 310"/>
                <a:gd name="T19" fmla="*/ 6 h 111"/>
                <a:gd name="T20" fmla="*/ 131 w 310"/>
                <a:gd name="T21" fmla="*/ 11 h 111"/>
                <a:gd name="T22" fmla="*/ 108 w 310"/>
                <a:gd name="T23" fmla="*/ 20 h 111"/>
                <a:gd name="T24" fmla="*/ 84 w 310"/>
                <a:gd name="T25" fmla="*/ 32 h 111"/>
                <a:gd name="T26" fmla="*/ 62 w 310"/>
                <a:gd name="T27" fmla="*/ 46 h 111"/>
                <a:gd name="T28" fmla="*/ 40 w 310"/>
                <a:gd name="T29" fmla="*/ 64 h 111"/>
                <a:gd name="T30" fmla="*/ 19 w 310"/>
                <a:gd name="T31" fmla="*/ 85 h 111"/>
                <a:gd name="T32" fmla="*/ 0 w 310"/>
                <a:gd name="T33" fmla="*/ 111 h 111"/>
                <a:gd name="T34" fmla="*/ 9 w 310"/>
                <a:gd name="T35" fmla="*/ 104 h 111"/>
                <a:gd name="T36" fmla="*/ 19 w 310"/>
                <a:gd name="T37" fmla="*/ 95 h 111"/>
                <a:gd name="T38" fmla="*/ 29 w 310"/>
                <a:gd name="T39" fmla="*/ 86 h 111"/>
                <a:gd name="T40" fmla="*/ 40 w 310"/>
                <a:gd name="T41" fmla="*/ 76 h 111"/>
                <a:gd name="T42" fmla="*/ 53 w 310"/>
                <a:gd name="T43" fmla="*/ 66 h 111"/>
                <a:gd name="T44" fmla="*/ 66 w 310"/>
                <a:gd name="T45" fmla="*/ 56 h 111"/>
                <a:gd name="T46" fmla="*/ 81 w 310"/>
                <a:gd name="T47" fmla="*/ 47 h 111"/>
                <a:gd name="T48" fmla="*/ 97 w 310"/>
                <a:gd name="T49" fmla="*/ 38 h 111"/>
                <a:gd name="T50" fmla="*/ 116 w 310"/>
                <a:gd name="T51" fmla="*/ 30 h 111"/>
                <a:gd name="T52" fmla="*/ 136 w 310"/>
                <a:gd name="T53" fmla="*/ 22 h 111"/>
                <a:gd name="T54" fmla="*/ 158 w 310"/>
                <a:gd name="T55" fmla="*/ 17 h 111"/>
                <a:gd name="T56" fmla="*/ 183 w 310"/>
                <a:gd name="T57" fmla="*/ 12 h 111"/>
                <a:gd name="T58" fmla="*/ 211 w 310"/>
                <a:gd name="T59" fmla="*/ 9 h 111"/>
                <a:gd name="T60" fmla="*/ 241 w 310"/>
                <a:gd name="T61" fmla="*/ 9 h 111"/>
                <a:gd name="T62" fmla="*/ 273 w 310"/>
                <a:gd name="T63" fmla="*/ 10 h 111"/>
                <a:gd name="T64" fmla="*/ 310 w 310"/>
                <a:gd name="T65" fmla="*/ 14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
                <a:gd name="T100" fmla="*/ 0 h 111"/>
                <a:gd name="T101" fmla="*/ 310 w 31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 h="111">
                  <a:moveTo>
                    <a:pt x="310" y="14"/>
                  </a:moveTo>
                  <a:lnTo>
                    <a:pt x="301" y="11"/>
                  </a:lnTo>
                  <a:lnTo>
                    <a:pt x="290" y="8"/>
                  </a:lnTo>
                  <a:lnTo>
                    <a:pt x="276" y="5"/>
                  </a:lnTo>
                  <a:lnTo>
                    <a:pt x="260" y="3"/>
                  </a:lnTo>
                  <a:lnTo>
                    <a:pt x="241" y="0"/>
                  </a:lnTo>
                  <a:lnTo>
                    <a:pt x="222" y="0"/>
                  </a:lnTo>
                  <a:lnTo>
                    <a:pt x="200" y="0"/>
                  </a:lnTo>
                  <a:lnTo>
                    <a:pt x="178" y="2"/>
                  </a:lnTo>
                  <a:lnTo>
                    <a:pt x="155" y="6"/>
                  </a:lnTo>
                  <a:lnTo>
                    <a:pt x="131" y="11"/>
                  </a:lnTo>
                  <a:lnTo>
                    <a:pt x="108" y="20"/>
                  </a:lnTo>
                  <a:lnTo>
                    <a:pt x="84" y="32"/>
                  </a:lnTo>
                  <a:lnTo>
                    <a:pt x="62" y="46"/>
                  </a:lnTo>
                  <a:lnTo>
                    <a:pt x="40" y="64"/>
                  </a:lnTo>
                  <a:lnTo>
                    <a:pt x="19" y="85"/>
                  </a:lnTo>
                  <a:lnTo>
                    <a:pt x="0" y="111"/>
                  </a:lnTo>
                  <a:lnTo>
                    <a:pt x="9" y="104"/>
                  </a:lnTo>
                  <a:lnTo>
                    <a:pt x="19" y="95"/>
                  </a:lnTo>
                  <a:lnTo>
                    <a:pt x="29" y="86"/>
                  </a:lnTo>
                  <a:lnTo>
                    <a:pt x="40" y="76"/>
                  </a:lnTo>
                  <a:lnTo>
                    <a:pt x="53" y="66"/>
                  </a:lnTo>
                  <a:lnTo>
                    <a:pt x="66" y="56"/>
                  </a:lnTo>
                  <a:lnTo>
                    <a:pt x="81" y="47"/>
                  </a:lnTo>
                  <a:lnTo>
                    <a:pt x="97" y="38"/>
                  </a:lnTo>
                  <a:lnTo>
                    <a:pt x="116" y="30"/>
                  </a:lnTo>
                  <a:lnTo>
                    <a:pt x="136" y="22"/>
                  </a:lnTo>
                  <a:lnTo>
                    <a:pt x="158" y="17"/>
                  </a:lnTo>
                  <a:lnTo>
                    <a:pt x="183" y="12"/>
                  </a:lnTo>
                  <a:lnTo>
                    <a:pt x="211" y="9"/>
                  </a:lnTo>
                  <a:lnTo>
                    <a:pt x="241" y="9"/>
                  </a:lnTo>
                  <a:lnTo>
                    <a:pt x="273" y="10"/>
                  </a:lnTo>
                  <a:lnTo>
                    <a:pt x="310" y="14"/>
                  </a:lnTo>
                  <a:close/>
                </a:path>
              </a:pathLst>
            </a:custGeom>
            <a:solidFill>
              <a:srgbClr val="000000"/>
            </a:solidFill>
            <a:ln w="9525">
              <a:noFill/>
              <a:round/>
              <a:headEnd/>
              <a:tailEnd/>
            </a:ln>
          </p:spPr>
          <p:txBody>
            <a:bodyPr/>
            <a:lstStyle/>
            <a:p>
              <a:endParaRPr lang="pt-BR"/>
            </a:p>
          </p:txBody>
        </p:sp>
        <p:sp>
          <p:nvSpPr>
            <p:cNvPr id="40056" name="Freeform 270"/>
            <p:cNvSpPr>
              <a:spLocks/>
            </p:cNvSpPr>
            <p:nvPr/>
          </p:nvSpPr>
          <p:spPr bwMode="auto">
            <a:xfrm>
              <a:off x="2638" y="1111"/>
              <a:ext cx="311" cy="140"/>
            </a:xfrm>
            <a:custGeom>
              <a:avLst/>
              <a:gdLst>
                <a:gd name="T0" fmla="*/ 311 w 311"/>
                <a:gd name="T1" fmla="*/ 64 h 140"/>
                <a:gd name="T2" fmla="*/ 309 w 311"/>
                <a:gd name="T3" fmla="*/ 53 h 140"/>
                <a:gd name="T4" fmla="*/ 304 w 311"/>
                <a:gd name="T5" fmla="*/ 43 h 140"/>
                <a:gd name="T6" fmla="*/ 295 w 311"/>
                <a:gd name="T7" fmla="*/ 33 h 140"/>
                <a:gd name="T8" fmla="*/ 284 w 311"/>
                <a:gd name="T9" fmla="*/ 23 h 140"/>
                <a:gd name="T10" fmla="*/ 270 w 311"/>
                <a:gd name="T11" fmla="*/ 15 h 140"/>
                <a:gd name="T12" fmla="*/ 255 w 311"/>
                <a:gd name="T13" fmla="*/ 8 h 140"/>
                <a:gd name="T14" fmla="*/ 238 w 311"/>
                <a:gd name="T15" fmla="*/ 4 h 140"/>
                <a:gd name="T16" fmla="*/ 220 w 311"/>
                <a:gd name="T17" fmla="*/ 1 h 140"/>
                <a:gd name="T18" fmla="*/ 209 w 311"/>
                <a:gd name="T19" fmla="*/ 0 h 140"/>
                <a:gd name="T20" fmla="*/ 198 w 311"/>
                <a:gd name="T21" fmla="*/ 0 h 140"/>
                <a:gd name="T22" fmla="*/ 185 w 311"/>
                <a:gd name="T23" fmla="*/ 1 h 140"/>
                <a:gd name="T24" fmla="*/ 170 w 311"/>
                <a:gd name="T25" fmla="*/ 3 h 140"/>
                <a:gd name="T26" fmla="*/ 155 w 311"/>
                <a:gd name="T27" fmla="*/ 5 h 140"/>
                <a:gd name="T28" fmla="*/ 138 w 311"/>
                <a:gd name="T29" fmla="*/ 8 h 140"/>
                <a:gd name="T30" fmla="*/ 122 w 311"/>
                <a:gd name="T31" fmla="*/ 13 h 140"/>
                <a:gd name="T32" fmla="*/ 106 w 311"/>
                <a:gd name="T33" fmla="*/ 19 h 140"/>
                <a:gd name="T34" fmla="*/ 89 w 311"/>
                <a:gd name="T35" fmla="*/ 27 h 140"/>
                <a:gd name="T36" fmla="*/ 73 w 311"/>
                <a:gd name="T37" fmla="*/ 37 h 140"/>
                <a:gd name="T38" fmla="*/ 58 w 311"/>
                <a:gd name="T39" fmla="*/ 48 h 140"/>
                <a:gd name="T40" fmla="*/ 43 w 311"/>
                <a:gd name="T41" fmla="*/ 62 h 140"/>
                <a:gd name="T42" fmla="*/ 30 w 311"/>
                <a:gd name="T43" fmla="*/ 77 h 140"/>
                <a:gd name="T44" fmla="*/ 18 w 311"/>
                <a:gd name="T45" fmla="*/ 96 h 140"/>
                <a:gd name="T46" fmla="*/ 8 w 311"/>
                <a:gd name="T47" fmla="*/ 117 h 140"/>
                <a:gd name="T48" fmla="*/ 0 w 311"/>
                <a:gd name="T49" fmla="*/ 140 h 140"/>
                <a:gd name="T50" fmla="*/ 5 w 311"/>
                <a:gd name="T51" fmla="*/ 129 h 140"/>
                <a:gd name="T52" fmla="*/ 12 w 311"/>
                <a:gd name="T53" fmla="*/ 118 h 140"/>
                <a:gd name="T54" fmla="*/ 20 w 311"/>
                <a:gd name="T55" fmla="*/ 106 h 140"/>
                <a:gd name="T56" fmla="*/ 28 w 311"/>
                <a:gd name="T57" fmla="*/ 94 h 140"/>
                <a:gd name="T58" fmla="*/ 38 w 311"/>
                <a:gd name="T59" fmla="*/ 83 h 140"/>
                <a:gd name="T60" fmla="*/ 49 w 311"/>
                <a:gd name="T61" fmla="*/ 72 h 140"/>
                <a:gd name="T62" fmla="*/ 60 w 311"/>
                <a:gd name="T63" fmla="*/ 61 h 140"/>
                <a:gd name="T64" fmla="*/ 72 w 311"/>
                <a:gd name="T65" fmla="*/ 50 h 140"/>
                <a:gd name="T66" fmla="*/ 86 w 311"/>
                <a:gd name="T67" fmla="*/ 41 h 140"/>
                <a:gd name="T68" fmla="*/ 101 w 311"/>
                <a:gd name="T69" fmla="*/ 33 h 140"/>
                <a:gd name="T70" fmla="*/ 117 w 311"/>
                <a:gd name="T71" fmla="*/ 25 h 140"/>
                <a:gd name="T72" fmla="*/ 134 w 311"/>
                <a:gd name="T73" fmla="*/ 19 h 140"/>
                <a:gd name="T74" fmla="*/ 153 w 311"/>
                <a:gd name="T75" fmla="*/ 15 h 140"/>
                <a:gd name="T76" fmla="*/ 173 w 311"/>
                <a:gd name="T77" fmla="*/ 12 h 140"/>
                <a:gd name="T78" fmla="*/ 194 w 311"/>
                <a:gd name="T79" fmla="*/ 11 h 140"/>
                <a:gd name="T80" fmla="*/ 217 w 311"/>
                <a:gd name="T81" fmla="*/ 12 h 140"/>
                <a:gd name="T82" fmla="*/ 224 w 311"/>
                <a:gd name="T83" fmla="*/ 13 h 140"/>
                <a:gd name="T84" fmla="*/ 231 w 311"/>
                <a:gd name="T85" fmla="*/ 14 h 140"/>
                <a:gd name="T86" fmla="*/ 238 w 311"/>
                <a:gd name="T87" fmla="*/ 16 h 140"/>
                <a:gd name="T88" fmla="*/ 244 w 311"/>
                <a:gd name="T89" fmla="*/ 18 h 140"/>
                <a:gd name="T90" fmla="*/ 251 w 311"/>
                <a:gd name="T91" fmla="*/ 20 h 140"/>
                <a:gd name="T92" fmla="*/ 258 w 311"/>
                <a:gd name="T93" fmla="*/ 23 h 140"/>
                <a:gd name="T94" fmla="*/ 265 w 311"/>
                <a:gd name="T95" fmla="*/ 26 h 140"/>
                <a:gd name="T96" fmla="*/ 272 w 311"/>
                <a:gd name="T97" fmla="*/ 29 h 140"/>
                <a:gd name="T98" fmla="*/ 278 w 311"/>
                <a:gd name="T99" fmla="*/ 32 h 140"/>
                <a:gd name="T100" fmla="*/ 284 w 311"/>
                <a:gd name="T101" fmla="*/ 36 h 140"/>
                <a:gd name="T102" fmla="*/ 289 w 311"/>
                <a:gd name="T103" fmla="*/ 40 h 140"/>
                <a:gd name="T104" fmla="*/ 295 w 311"/>
                <a:gd name="T105" fmla="*/ 44 h 140"/>
                <a:gd name="T106" fmla="*/ 300 w 311"/>
                <a:gd name="T107" fmla="*/ 49 h 140"/>
                <a:gd name="T108" fmla="*/ 304 w 311"/>
                <a:gd name="T109" fmla="*/ 54 h 140"/>
                <a:gd name="T110" fmla="*/ 308 w 311"/>
                <a:gd name="T111" fmla="*/ 59 h 140"/>
                <a:gd name="T112" fmla="*/ 311 w 311"/>
                <a:gd name="T113" fmla="*/ 64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140"/>
                <a:gd name="T173" fmla="*/ 311 w 311"/>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140">
                  <a:moveTo>
                    <a:pt x="311" y="64"/>
                  </a:moveTo>
                  <a:lnTo>
                    <a:pt x="309" y="53"/>
                  </a:lnTo>
                  <a:lnTo>
                    <a:pt x="304" y="43"/>
                  </a:lnTo>
                  <a:lnTo>
                    <a:pt x="295" y="33"/>
                  </a:lnTo>
                  <a:lnTo>
                    <a:pt x="284" y="23"/>
                  </a:lnTo>
                  <a:lnTo>
                    <a:pt x="270" y="15"/>
                  </a:lnTo>
                  <a:lnTo>
                    <a:pt x="255" y="8"/>
                  </a:lnTo>
                  <a:lnTo>
                    <a:pt x="238" y="4"/>
                  </a:lnTo>
                  <a:lnTo>
                    <a:pt x="220" y="1"/>
                  </a:lnTo>
                  <a:lnTo>
                    <a:pt x="209" y="0"/>
                  </a:lnTo>
                  <a:lnTo>
                    <a:pt x="198" y="0"/>
                  </a:lnTo>
                  <a:lnTo>
                    <a:pt x="185" y="1"/>
                  </a:lnTo>
                  <a:lnTo>
                    <a:pt x="170" y="3"/>
                  </a:lnTo>
                  <a:lnTo>
                    <a:pt x="155" y="5"/>
                  </a:lnTo>
                  <a:lnTo>
                    <a:pt x="138" y="8"/>
                  </a:lnTo>
                  <a:lnTo>
                    <a:pt x="122" y="13"/>
                  </a:lnTo>
                  <a:lnTo>
                    <a:pt x="106" y="19"/>
                  </a:lnTo>
                  <a:lnTo>
                    <a:pt x="89" y="27"/>
                  </a:lnTo>
                  <a:lnTo>
                    <a:pt x="73" y="37"/>
                  </a:lnTo>
                  <a:lnTo>
                    <a:pt x="58" y="48"/>
                  </a:lnTo>
                  <a:lnTo>
                    <a:pt x="43" y="62"/>
                  </a:lnTo>
                  <a:lnTo>
                    <a:pt x="30" y="77"/>
                  </a:lnTo>
                  <a:lnTo>
                    <a:pt x="18" y="96"/>
                  </a:lnTo>
                  <a:lnTo>
                    <a:pt x="8" y="117"/>
                  </a:lnTo>
                  <a:lnTo>
                    <a:pt x="0" y="140"/>
                  </a:lnTo>
                  <a:lnTo>
                    <a:pt x="5" y="129"/>
                  </a:lnTo>
                  <a:lnTo>
                    <a:pt x="12" y="118"/>
                  </a:lnTo>
                  <a:lnTo>
                    <a:pt x="20" y="106"/>
                  </a:lnTo>
                  <a:lnTo>
                    <a:pt x="28" y="94"/>
                  </a:lnTo>
                  <a:lnTo>
                    <a:pt x="38" y="83"/>
                  </a:lnTo>
                  <a:lnTo>
                    <a:pt x="49" y="72"/>
                  </a:lnTo>
                  <a:lnTo>
                    <a:pt x="60" y="61"/>
                  </a:lnTo>
                  <a:lnTo>
                    <a:pt x="72" y="50"/>
                  </a:lnTo>
                  <a:lnTo>
                    <a:pt x="86" y="41"/>
                  </a:lnTo>
                  <a:lnTo>
                    <a:pt x="101" y="33"/>
                  </a:lnTo>
                  <a:lnTo>
                    <a:pt x="117" y="25"/>
                  </a:lnTo>
                  <a:lnTo>
                    <a:pt x="134" y="19"/>
                  </a:lnTo>
                  <a:lnTo>
                    <a:pt x="153" y="15"/>
                  </a:lnTo>
                  <a:lnTo>
                    <a:pt x="173" y="12"/>
                  </a:lnTo>
                  <a:lnTo>
                    <a:pt x="194" y="11"/>
                  </a:lnTo>
                  <a:lnTo>
                    <a:pt x="217" y="12"/>
                  </a:lnTo>
                  <a:lnTo>
                    <a:pt x="224" y="13"/>
                  </a:lnTo>
                  <a:lnTo>
                    <a:pt x="231" y="14"/>
                  </a:lnTo>
                  <a:lnTo>
                    <a:pt x="238" y="16"/>
                  </a:lnTo>
                  <a:lnTo>
                    <a:pt x="244" y="18"/>
                  </a:lnTo>
                  <a:lnTo>
                    <a:pt x="251" y="20"/>
                  </a:lnTo>
                  <a:lnTo>
                    <a:pt x="258" y="23"/>
                  </a:lnTo>
                  <a:lnTo>
                    <a:pt x="265" y="26"/>
                  </a:lnTo>
                  <a:lnTo>
                    <a:pt x="272" y="29"/>
                  </a:lnTo>
                  <a:lnTo>
                    <a:pt x="278" y="32"/>
                  </a:lnTo>
                  <a:lnTo>
                    <a:pt x="284" y="36"/>
                  </a:lnTo>
                  <a:lnTo>
                    <a:pt x="289" y="40"/>
                  </a:lnTo>
                  <a:lnTo>
                    <a:pt x="295" y="44"/>
                  </a:lnTo>
                  <a:lnTo>
                    <a:pt x="300" y="49"/>
                  </a:lnTo>
                  <a:lnTo>
                    <a:pt x="304" y="54"/>
                  </a:lnTo>
                  <a:lnTo>
                    <a:pt x="308" y="59"/>
                  </a:lnTo>
                  <a:lnTo>
                    <a:pt x="311" y="64"/>
                  </a:lnTo>
                  <a:close/>
                </a:path>
              </a:pathLst>
            </a:custGeom>
            <a:solidFill>
              <a:srgbClr val="000000"/>
            </a:solidFill>
            <a:ln w="9525">
              <a:noFill/>
              <a:round/>
              <a:headEnd/>
              <a:tailEnd/>
            </a:ln>
          </p:spPr>
          <p:txBody>
            <a:bodyPr/>
            <a:lstStyle/>
            <a:p>
              <a:endParaRPr lang="pt-BR"/>
            </a:p>
          </p:txBody>
        </p:sp>
        <p:sp>
          <p:nvSpPr>
            <p:cNvPr id="40057" name="Freeform 271"/>
            <p:cNvSpPr>
              <a:spLocks/>
            </p:cNvSpPr>
            <p:nvPr/>
          </p:nvSpPr>
          <p:spPr bwMode="auto">
            <a:xfrm>
              <a:off x="2684" y="1008"/>
              <a:ext cx="378" cy="166"/>
            </a:xfrm>
            <a:custGeom>
              <a:avLst/>
              <a:gdLst>
                <a:gd name="T0" fmla="*/ 300 w 378"/>
                <a:gd name="T1" fmla="*/ 159 h 166"/>
                <a:gd name="T2" fmla="*/ 315 w 378"/>
                <a:gd name="T3" fmla="*/ 141 h 166"/>
                <a:gd name="T4" fmla="*/ 333 w 378"/>
                <a:gd name="T5" fmla="*/ 118 h 166"/>
                <a:gd name="T6" fmla="*/ 349 w 378"/>
                <a:gd name="T7" fmla="*/ 93 h 166"/>
                <a:gd name="T8" fmla="*/ 347 w 378"/>
                <a:gd name="T9" fmla="*/ 79 h 166"/>
                <a:gd name="T10" fmla="*/ 314 w 378"/>
                <a:gd name="T11" fmla="*/ 74 h 166"/>
                <a:gd name="T12" fmla="*/ 268 w 378"/>
                <a:gd name="T13" fmla="*/ 65 h 166"/>
                <a:gd name="T14" fmla="*/ 213 w 378"/>
                <a:gd name="T15" fmla="*/ 53 h 166"/>
                <a:gd name="T16" fmla="*/ 156 w 378"/>
                <a:gd name="T17" fmla="*/ 39 h 166"/>
                <a:gd name="T18" fmla="*/ 100 w 378"/>
                <a:gd name="T19" fmla="*/ 26 h 166"/>
                <a:gd name="T20" fmla="*/ 50 w 378"/>
                <a:gd name="T21" fmla="*/ 14 h 166"/>
                <a:gd name="T22" fmla="*/ 13 w 378"/>
                <a:gd name="T23" fmla="*/ 4 h 166"/>
                <a:gd name="T24" fmla="*/ 5 w 378"/>
                <a:gd name="T25" fmla="*/ 0 h 166"/>
                <a:gd name="T26" fmla="*/ 18 w 378"/>
                <a:gd name="T27" fmla="*/ 1 h 166"/>
                <a:gd name="T28" fmla="*/ 36 w 378"/>
                <a:gd name="T29" fmla="*/ 4 h 166"/>
                <a:gd name="T30" fmla="*/ 57 w 378"/>
                <a:gd name="T31" fmla="*/ 8 h 166"/>
                <a:gd name="T32" fmla="*/ 81 w 378"/>
                <a:gd name="T33" fmla="*/ 12 h 166"/>
                <a:gd name="T34" fmla="*/ 108 w 378"/>
                <a:gd name="T35" fmla="*/ 17 h 166"/>
                <a:gd name="T36" fmla="*/ 136 w 378"/>
                <a:gd name="T37" fmla="*/ 23 h 166"/>
                <a:gd name="T38" fmla="*/ 166 w 378"/>
                <a:gd name="T39" fmla="*/ 30 h 166"/>
                <a:gd name="T40" fmla="*/ 196 w 378"/>
                <a:gd name="T41" fmla="*/ 36 h 166"/>
                <a:gd name="T42" fmla="*/ 226 w 378"/>
                <a:gd name="T43" fmla="*/ 42 h 166"/>
                <a:gd name="T44" fmla="*/ 255 w 378"/>
                <a:gd name="T45" fmla="*/ 47 h 166"/>
                <a:gd name="T46" fmla="*/ 283 w 378"/>
                <a:gd name="T47" fmla="*/ 53 h 166"/>
                <a:gd name="T48" fmla="*/ 309 w 378"/>
                <a:gd name="T49" fmla="*/ 58 h 166"/>
                <a:gd name="T50" fmla="*/ 333 w 378"/>
                <a:gd name="T51" fmla="*/ 61 h 166"/>
                <a:gd name="T52" fmla="*/ 353 w 378"/>
                <a:gd name="T53" fmla="*/ 64 h 166"/>
                <a:gd name="T54" fmla="*/ 371 w 378"/>
                <a:gd name="T55" fmla="*/ 66 h 166"/>
                <a:gd name="T56" fmla="*/ 375 w 378"/>
                <a:gd name="T57" fmla="*/ 76 h 166"/>
                <a:gd name="T58" fmla="*/ 361 w 378"/>
                <a:gd name="T59" fmla="*/ 99 h 166"/>
                <a:gd name="T60" fmla="*/ 338 w 378"/>
                <a:gd name="T61" fmla="*/ 126 h 166"/>
                <a:gd name="T62" fmla="*/ 310 w 378"/>
                <a:gd name="T63" fmla="*/ 153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6"/>
                <a:gd name="T98" fmla="*/ 378 w 37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6">
                  <a:moveTo>
                    <a:pt x="294" y="166"/>
                  </a:moveTo>
                  <a:lnTo>
                    <a:pt x="300" y="159"/>
                  </a:lnTo>
                  <a:lnTo>
                    <a:pt x="307" y="151"/>
                  </a:lnTo>
                  <a:lnTo>
                    <a:pt x="315" y="141"/>
                  </a:lnTo>
                  <a:lnTo>
                    <a:pt x="323" y="130"/>
                  </a:lnTo>
                  <a:lnTo>
                    <a:pt x="333" y="118"/>
                  </a:lnTo>
                  <a:lnTo>
                    <a:pt x="341" y="106"/>
                  </a:lnTo>
                  <a:lnTo>
                    <a:pt x="349" y="93"/>
                  </a:lnTo>
                  <a:lnTo>
                    <a:pt x="357" y="80"/>
                  </a:lnTo>
                  <a:lnTo>
                    <a:pt x="347" y="79"/>
                  </a:lnTo>
                  <a:lnTo>
                    <a:pt x="333" y="77"/>
                  </a:lnTo>
                  <a:lnTo>
                    <a:pt x="314" y="74"/>
                  </a:lnTo>
                  <a:lnTo>
                    <a:pt x="292" y="70"/>
                  </a:lnTo>
                  <a:lnTo>
                    <a:pt x="268" y="65"/>
                  </a:lnTo>
                  <a:lnTo>
                    <a:pt x="242" y="59"/>
                  </a:lnTo>
                  <a:lnTo>
                    <a:pt x="213" y="53"/>
                  </a:lnTo>
                  <a:lnTo>
                    <a:pt x="185" y="46"/>
                  </a:lnTo>
                  <a:lnTo>
                    <a:pt x="156" y="39"/>
                  </a:lnTo>
                  <a:lnTo>
                    <a:pt x="128" y="32"/>
                  </a:lnTo>
                  <a:lnTo>
                    <a:pt x="100" y="26"/>
                  </a:lnTo>
                  <a:lnTo>
                    <a:pt x="74" y="20"/>
                  </a:lnTo>
                  <a:lnTo>
                    <a:pt x="50" y="14"/>
                  </a:lnTo>
                  <a:lnTo>
                    <a:pt x="30" y="8"/>
                  </a:lnTo>
                  <a:lnTo>
                    <a:pt x="13" y="4"/>
                  </a:lnTo>
                  <a:lnTo>
                    <a:pt x="0" y="0"/>
                  </a:lnTo>
                  <a:lnTo>
                    <a:pt x="5" y="0"/>
                  </a:lnTo>
                  <a:lnTo>
                    <a:pt x="11" y="1"/>
                  </a:lnTo>
                  <a:lnTo>
                    <a:pt x="18" y="1"/>
                  </a:lnTo>
                  <a:lnTo>
                    <a:pt x="27" y="2"/>
                  </a:lnTo>
                  <a:lnTo>
                    <a:pt x="36" y="4"/>
                  </a:lnTo>
                  <a:lnTo>
                    <a:pt x="46" y="6"/>
                  </a:lnTo>
                  <a:lnTo>
                    <a:pt x="57" y="8"/>
                  </a:lnTo>
                  <a:lnTo>
                    <a:pt x="69" y="10"/>
                  </a:lnTo>
                  <a:lnTo>
                    <a:pt x="81" y="12"/>
                  </a:lnTo>
                  <a:lnTo>
                    <a:pt x="94" y="15"/>
                  </a:lnTo>
                  <a:lnTo>
                    <a:pt x="108" y="17"/>
                  </a:lnTo>
                  <a:lnTo>
                    <a:pt x="122" y="20"/>
                  </a:lnTo>
                  <a:lnTo>
                    <a:pt x="136" y="23"/>
                  </a:lnTo>
                  <a:lnTo>
                    <a:pt x="151" y="27"/>
                  </a:lnTo>
                  <a:lnTo>
                    <a:pt x="166" y="30"/>
                  </a:lnTo>
                  <a:lnTo>
                    <a:pt x="181" y="32"/>
                  </a:lnTo>
                  <a:lnTo>
                    <a:pt x="196" y="36"/>
                  </a:lnTo>
                  <a:lnTo>
                    <a:pt x="211" y="39"/>
                  </a:lnTo>
                  <a:lnTo>
                    <a:pt x="226" y="42"/>
                  </a:lnTo>
                  <a:lnTo>
                    <a:pt x="240" y="45"/>
                  </a:lnTo>
                  <a:lnTo>
                    <a:pt x="255" y="47"/>
                  </a:lnTo>
                  <a:lnTo>
                    <a:pt x="269" y="50"/>
                  </a:lnTo>
                  <a:lnTo>
                    <a:pt x="283" y="53"/>
                  </a:lnTo>
                  <a:lnTo>
                    <a:pt x="296" y="55"/>
                  </a:lnTo>
                  <a:lnTo>
                    <a:pt x="309" y="58"/>
                  </a:lnTo>
                  <a:lnTo>
                    <a:pt x="321" y="59"/>
                  </a:lnTo>
                  <a:lnTo>
                    <a:pt x="333" y="61"/>
                  </a:lnTo>
                  <a:lnTo>
                    <a:pt x="344" y="63"/>
                  </a:lnTo>
                  <a:lnTo>
                    <a:pt x="353" y="64"/>
                  </a:lnTo>
                  <a:lnTo>
                    <a:pt x="363" y="65"/>
                  </a:lnTo>
                  <a:lnTo>
                    <a:pt x="371" y="66"/>
                  </a:lnTo>
                  <a:lnTo>
                    <a:pt x="378" y="66"/>
                  </a:lnTo>
                  <a:lnTo>
                    <a:pt x="375" y="76"/>
                  </a:lnTo>
                  <a:lnTo>
                    <a:pt x="369" y="87"/>
                  </a:lnTo>
                  <a:lnTo>
                    <a:pt x="361" y="99"/>
                  </a:lnTo>
                  <a:lnTo>
                    <a:pt x="351" y="112"/>
                  </a:lnTo>
                  <a:lnTo>
                    <a:pt x="338" y="126"/>
                  </a:lnTo>
                  <a:lnTo>
                    <a:pt x="325" y="140"/>
                  </a:lnTo>
                  <a:lnTo>
                    <a:pt x="310" y="153"/>
                  </a:lnTo>
                  <a:lnTo>
                    <a:pt x="294" y="166"/>
                  </a:lnTo>
                  <a:close/>
                </a:path>
              </a:pathLst>
            </a:custGeom>
            <a:solidFill>
              <a:srgbClr val="000000"/>
            </a:solidFill>
            <a:ln w="9525">
              <a:noFill/>
              <a:round/>
              <a:headEnd/>
              <a:tailEnd/>
            </a:ln>
          </p:spPr>
          <p:txBody>
            <a:bodyPr/>
            <a:lstStyle/>
            <a:p>
              <a:endParaRPr lang="pt-BR"/>
            </a:p>
          </p:txBody>
        </p:sp>
        <p:sp>
          <p:nvSpPr>
            <p:cNvPr id="40058" name="Freeform 272"/>
            <p:cNvSpPr>
              <a:spLocks/>
            </p:cNvSpPr>
            <p:nvPr/>
          </p:nvSpPr>
          <p:spPr bwMode="auto">
            <a:xfrm>
              <a:off x="2481" y="1023"/>
              <a:ext cx="200" cy="288"/>
            </a:xfrm>
            <a:custGeom>
              <a:avLst/>
              <a:gdLst>
                <a:gd name="T0" fmla="*/ 195 w 200"/>
                <a:gd name="T1" fmla="*/ 5 h 288"/>
                <a:gd name="T2" fmla="*/ 178 w 200"/>
                <a:gd name="T3" fmla="*/ 27 h 288"/>
                <a:gd name="T4" fmla="*/ 155 w 200"/>
                <a:gd name="T5" fmla="*/ 58 h 288"/>
                <a:gd name="T6" fmla="*/ 127 w 200"/>
                <a:gd name="T7" fmla="*/ 97 h 288"/>
                <a:gd name="T8" fmla="*/ 97 w 200"/>
                <a:gd name="T9" fmla="*/ 139 h 288"/>
                <a:gd name="T10" fmla="*/ 67 w 200"/>
                <a:gd name="T11" fmla="*/ 180 h 288"/>
                <a:gd name="T12" fmla="*/ 41 w 200"/>
                <a:gd name="T13" fmla="*/ 219 h 288"/>
                <a:gd name="T14" fmla="*/ 22 w 200"/>
                <a:gd name="T15" fmla="*/ 250 h 288"/>
                <a:gd name="T16" fmla="*/ 18 w 200"/>
                <a:gd name="T17" fmla="*/ 263 h 288"/>
                <a:gd name="T18" fmla="*/ 29 w 200"/>
                <a:gd name="T19" fmla="*/ 267 h 288"/>
                <a:gd name="T20" fmla="*/ 44 w 200"/>
                <a:gd name="T21" fmla="*/ 270 h 288"/>
                <a:gd name="T22" fmla="*/ 62 w 200"/>
                <a:gd name="T23" fmla="*/ 272 h 288"/>
                <a:gd name="T24" fmla="*/ 80 w 200"/>
                <a:gd name="T25" fmla="*/ 274 h 288"/>
                <a:gd name="T26" fmla="*/ 99 w 200"/>
                <a:gd name="T27" fmla="*/ 276 h 288"/>
                <a:gd name="T28" fmla="*/ 117 w 200"/>
                <a:gd name="T29" fmla="*/ 277 h 288"/>
                <a:gd name="T30" fmla="*/ 132 w 200"/>
                <a:gd name="T31" fmla="*/ 277 h 288"/>
                <a:gd name="T32" fmla="*/ 134 w 200"/>
                <a:gd name="T33" fmla="*/ 280 h 288"/>
                <a:gd name="T34" fmla="*/ 120 w 200"/>
                <a:gd name="T35" fmla="*/ 284 h 288"/>
                <a:gd name="T36" fmla="*/ 104 w 200"/>
                <a:gd name="T37" fmla="*/ 286 h 288"/>
                <a:gd name="T38" fmla="*/ 85 w 200"/>
                <a:gd name="T39" fmla="*/ 288 h 288"/>
                <a:gd name="T40" fmla="*/ 65 w 200"/>
                <a:gd name="T41" fmla="*/ 287 h 288"/>
                <a:gd name="T42" fmla="*/ 45 w 200"/>
                <a:gd name="T43" fmla="*/ 284 h 288"/>
                <a:gd name="T44" fmla="*/ 25 w 200"/>
                <a:gd name="T45" fmla="*/ 279 h 288"/>
                <a:gd name="T46" fmla="*/ 8 w 200"/>
                <a:gd name="T47" fmla="*/ 271 h 288"/>
                <a:gd name="T48" fmla="*/ 4 w 200"/>
                <a:gd name="T49" fmla="*/ 258 h 288"/>
                <a:gd name="T50" fmla="*/ 18 w 200"/>
                <a:gd name="T51" fmla="*/ 232 h 288"/>
                <a:gd name="T52" fmla="*/ 39 w 200"/>
                <a:gd name="T53" fmla="*/ 198 h 288"/>
                <a:gd name="T54" fmla="*/ 66 w 200"/>
                <a:gd name="T55" fmla="*/ 159 h 288"/>
                <a:gd name="T56" fmla="*/ 96 w 200"/>
                <a:gd name="T57" fmla="*/ 118 h 288"/>
                <a:gd name="T58" fmla="*/ 127 w 200"/>
                <a:gd name="T59" fmla="*/ 77 h 288"/>
                <a:gd name="T60" fmla="*/ 158 w 200"/>
                <a:gd name="T61" fmla="*/ 40 h 288"/>
                <a:gd name="T62" fmla="*/ 187 w 200"/>
                <a:gd name="T63" fmla="*/ 11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88"/>
                <a:gd name="T98" fmla="*/ 200 w 200"/>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88">
                  <a:moveTo>
                    <a:pt x="200" y="0"/>
                  </a:moveTo>
                  <a:lnTo>
                    <a:pt x="195" y="5"/>
                  </a:lnTo>
                  <a:lnTo>
                    <a:pt x="188" y="15"/>
                  </a:lnTo>
                  <a:lnTo>
                    <a:pt x="178" y="27"/>
                  </a:lnTo>
                  <a:lnTo>
                    <a:pt x="168" y="41"/>
                  </a:lnTo>
                  <a:lnTo>
                    <a:pt x="155" y="58"/>
                  </a:lnTo>
                  <a:lnTo>
                    <a:pt x="141" y="77"/>
                  </a:lnTo>
                  <a:lnTo>
                    <a:pt x="127" y="97"/>
                  </a:lnTo>
                  <a:lnTo>
                    <a:pt x="112" y="118"/>
                  </a:lnTo>
                  <a:lnTo>
                    <a:pt x="97" y="139"/>
                  </a:lnTo>
                  <a:lnTo>
                    <a:pt x="82" y="160"/>
                  </a:lnTo>
                  <a:lnTo>
                    <a:pt x="67" y="180"/>
                  </a:lnTo>
                  <a:lnTo>
                    <a:pt x="54" y="201"/>
                  </a:lnTo>
                  <a:lnTo>
                    <a:pt x="41" y="219"/>
                  </a:lnTo>
                  <a:lnTo>
                    <a:pt x="31" y="236"/>
                  </a:lnTo>
                  <a:lnTo>
                    <a:pt x="22" y="250"/>
                  </a:lnTo>
                  <a:lnTo>
                    <a:pt x="15" y="262"/>
                  </a:lnTo>
                  <a:lnTo>
                    <a:pt x="18" y="263"/>
                  </a:lnTo>
                  <a:lnTo>
                    <a:pt x="23" y="265"/>
                  </a:lnTo>
                  <a:lnTo>
                    <a:pt x="29" y="267"/>
                  </a:lnTo>
                  <a:lnTo>
                    <a:pt x="37" y="269"/>
                  </a:lnTo>
                  <a:lnTo>
                    <a:pt x="44" y="270"/>
                  </a:lnTo>
                  <a:lnTo>
                    <a:pt x="53" y="271"/>
                  </a:lnTo>
                  <a:lnTo>
                    <a:pt x="62" y="272"/>
                  </a:lnTo>
                  <a:lnTo>
                    <a:pt x="71" y="273"/>
                  </a:lnTo>
                  <a:lnTo>
                    <a:pt x="80" y="274"/>
                  </a:lnTo>
                  <a:lnTo>
                    <a:pt x="90" y="275"/>
                  </a:lnTo>
                  <a:lnTo>
                    <a:pt x="99" y="276"/>
                  </a:lnTo>
                  <a:lnTo>
                    <a:pt x="108" y="276"/>
                  </a:lnTo>
                  <a:lnTo>
                    <a:pt x="117" y="277"/>
                  </a:lnTo>
                  <a:lnTo>
                    <a:pt x="125" y="277"/>
                  </a:lnTo>
                  <a:lnTo>
                    <a:pt x="132" y="277"/>
                  </a:lnTo>
                  <a:lnTo>
                    <a:pt x="139" y="277"/>
                  </a:lnTo>
                  <a:lnTo>
                    <a:pt x="134" y="280"/>
                  </a:lnTo>
                  <a:lnTo>
                    <a:pt x="127" y="282"/>
                  </a:lnTo>
                  <a:lnTo>
                    <a:pt x="120" y="284"/>
                  </a:lnTo>
                  <a:lnTo>
                    <a:pt x="112" y="285"/>
                  </a:lnTo>
                  <a:lnTo>
                    <a:pt x="104" y="286"/>
                  </a:lnTo>
                  <a:lnTo>
                    <a:pt x="94" y="287"/>
                  </a:lnTo>
                  <a:lnTo>
                    <a:pt x="85" y="288"/>
                  </a:lnTo>
                  <a:lnTo>
                    <a:pt x="75" y="288"/>
                  </a:lnTo>
                  <a:lnTo>
                    <a:pt x="65" y="287"/>
                  </a:lnTo>
                  <a:lnTo>
                    <a:pt x="55" y="286"/>
                  </a:lnTo>
                  <a:lnTo>
                    <a:pt x="45" y="284"/>
                  </a:lnTo>
                  <a:lnTo>
                    <a:pt x="35" y="282"/>
                  </a:lnTo>
                  <a:lnTo>
                    <a:pt x="25" y="279"/>
                  </a:lnTo>
                  <a:lnTo>
                    <a:pt x="17" y="276"/>
                  </a:lnTo>
                  <a:lnTo>
                    <a:pt x="8" y="271"/>
                  </a:lnTo>
                  <a:lnTo>
                    <a:pt x="0" y="267"/>
                  </a:lnTo>
                  <a:lnTo>
                    <a:pt x="4" y="258"/>
                  </a:lnTo>
                  <a:lnTo>
                    <a:pt x="10" y="247"/>
                  </a:lnTo>
                  <a:lnTo>
                    <a:pt x="18" y="232"/>
                  </a:lnTo>
                  <a:lnTo>
                    <a:pt x="28" y="216"/>
                  </a:lnTo>
                  <a:lnTo>
                    <a:pt x="39" y="198"/>
                  </a:lnTo>
                  <a:lnTo>
                    <a:pt x="52" y="179"/>
                  </a:lnTo>
                  <a:lnTo>
                    <a:pt x="66" y="159"/>
                  </a:lnTo>
                  <a:lnTo>
                    <a:pt x="80" y="138"/>
                  </a:lnTo>
                  <a:lnTo>
                    <a:pt x="96" y="118"/>
                  </a:lnTo>
                  <a:lnTo>
                    <a:pt x="111" y="97"/>
                  </a:lnTo>
                  <a:lnTo>
                    <a:pt x="127" y="77"/>
                  </a:lnTo>
                  <a:lnTo>
                    <a:pt x="143" y="58"/>
                  </a:lnTo>
                  <a:lnTo>
                    <a:pt x="158" y="40"/>
                  </a:lnTo>
                  <a:lnTo>
                    <a:pt x="173" y="24"/>
                  </a:lnTo>
                  <a:lnTo>
                    <a:pt x="187" y="11"/>
                  </a:lnTo>
                  <a:lnTo>
                    <a:pt x="200" y="0"/>
                  </a:lnTo>
                  <a:close/>
                </a:path>
              </a:pathLst>
            </a:custGeom>
            <a:solidFill>
              <a:srgbClr val="000000"/>
            </a:solidFill>
            <a:ln w="9525">
              <a:noFill/>
              <a:round/>
              <a:headEnd/>
              <a:tailEnd/>
            </a:ln>
          </p:spPr>
          <p:txBody>
            <a:bodyPr/>
            <a:lstStyle/>
            <a:p>
              <a:endParaRPr lang="pt-BR"/>
            </a:p>
          </p:txBody>
        </p:sp>
        <p:sp>
          <p:nvSpPr>
            <p:cNvPr id="40059" name="Freeform 273"/>
            <p:cNvSpPr>
              <a:spLocks/>
            </p:cNvSpPr>
            <p:nvPr/>
          </p:nvSpPr>
          <p:spPr bwMode="auto">
            <a:xfrm>
              <a:off x="2534" y="1138"/>
              <a:ext cx="32" cy="207"/>
            </a:xfrm>
            <a:custGeom>
              <a:avLst/>
              <a:gdLst>
                <a:gd name="T0" fmla="*/ 32 w 32"/>
                <a:gd name="T1" fmla="*/ 0 h 207"/>
                <a:gd name="T2" fmla="*/ 30 w 32"/>
                <a:gd name="T3" fmla="*/ 0 h 207"/>
                <a:gd name="T4" fmla="*/ 28 w 32"/>
                <a:gd name="T5" fmla="*/ 0 h 207"/>
                <a:gd name="T6" fmla="*/ 23 w 32"/>
                <a:gd name="T7" fmla="*/ 0 h 207"/>
                <a:gd name="T8" fmla="*/ 18 w 32"/>
                <a:gd name="T9" fmla="*/ 1 h 207"/>
                <a:gd name="T10" fmla="*/ 13 w 32"/>
                <a:gd name="T11" fmla="*/ 2 h 207"/>
                <a:gd name="T12" fmla="*/ 8 w 32"/>
                <a:gd name="T13" fmla="*/ 3 h 207"/>
                <a:gd name="T14" fmla="*/ 4 w 32"/>
                <a:gd name="T15" fmla="*/ 5 h 207"/>
                <a:gd name="T16" fmla="*/ 2 w 32"/>
                <a:gd name="T17" fmla="*/ 8 h 207"/>
                <a:gd name="T18" fmla="*/ 0 w 32"/>
                <a:gd name="T19" fmla="*/ 38 h 207"/>
                <a:gd name="T20" fmla="*/ 0 w 32"/>
                <a:gd name="T21" fmla="*/ 97 h 207"/>
                <a:gd name="T22" fmla="*/ 3 w 32"/>
                <a:gd name="T23" fmla="*/ 162 h 207"/>
                <a:gd name="T24" fmla="*/ 9 w 32"/>
                <a:gd name="T25" fmla="*/ 207 h 207"/>
                <a:gd name="T26" fmla="*/ 14 w 32"/>
                <a:gd name="T27" fmla="*/ 181 h 207"/>
                <a:gd name="T28" fmla="*/ 15 w 32"/>
                <a:gd name="T29" fmla="*/ 152 h 207"/>
                <a:gd name="T30" fmla="*/ 15 w 32"/>
                <a:gd name="T31" fmla="*/ 121 h 207"/>
                <a:gd name="T32" fmla="*/ 15 w 32"/>
                <a:gd name="T33" fmla="*/ 89 h 207"/>
                <a:gd name="T34" fmla="*/ 15 w 32"/>
                <a:gd name="T35" fmla="*/ 60 h 207"/>
                <a:gd name="T36" fmla="*/ 17 w 32"/>
                <a:gd name="T37" fmla="*/ 34 h 207"/>
                <a:gd name="T38" fmla="*/ 22 w 32"/>
                <a:gd name="T39" fmla="*/ 14 h 207"/>
                <a:gd name="T40" fmla="*/ 32 w 3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07"/>
                <a:gd name="T65" fmla="*/ 32 w 3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07">
                  <a:moveTo>
                    <a:pt x="32" y="0"/>
                  </a:moveTo>
                  <a:lnTo>
                    <a:pt x="30" y="0"/>
                  </a:lnTo>
                  <a:lnTo>
                    <a:pt x="28" y="0"/>
                  </a:lnTo>
                  <a:lnTo>
                    <a:pt x="23" y="0"/>
                  </a:lnTo>
                  <a:lnTo>
                    <a:pt x="18" y="1"/>
                  </a:lnTo>
                  <a:lnTo>
                    <a:pt x="13" y="2"/>
                  </a:lnTo>
                  <a:lnTo>
                    <a:pt x="8" y="3"/>
                  </a:lnTo>
                  <a:lnTo>
                    <a:pt x="4" y="5"/>
                  </a:lnTo>
                  <a:lnTo>
                    <a:pt x="2" y="8"/>
                  </a:lnTo>
                  <a:lnTo>
                    <a:pt x="0" y="38"/>
                  </a:lnTo>
                  <a:lnTo>
                    <a:pt x="0" y="97"/>
                  </a:lnTo>
                  <a:lnTo>
                    <a:pt x="3" y="162"/>
                  </a:lnTo>
                  <a:lnTo>
                    <a:pt x="9" y="207"/>
                  </a:lnTo>
                  <a:lnTo>
                    <a:pt x="14" y="181"/>
                  </a:lnTo>
                  <a:lnTo>
                    <a:pt x="15" y="152"/>
                  </a:lnTo>
                  <a:lnTo>
                    <a:pt x="15" y="121"/>
                  </a:lnTo>
                  <a:lnTo>
                    <a:pt x="15" y="89"/>
                  </a:lnTo>
                  <a:lnTo>
                    <a:pt x="15" y="60"/>
                  </a:lnTo>
                  <a:lnTo>
                    <a:pt x="17" y="34"/>
                  </a:lnTo>
                  <a:lnTo>
                    <a:pt x="22" y="14"/>
                  </a:lnTo>
                  <a:lnTo>
                    <a:pt x="32" y="0"/>
                  </a:lnTo>
                  <a:close/>
                </a:path>
              </a:pathLst>
            </a:custGeom>
            <a:solidFill>
              <a:srgbClr val="000000"/>
            </a:solidFill>
            <a:ln w="9525">
              <a:noFill/>
              <a:round/>
              <a:headEnd/>
              <a:tailEnd/>
            </a:ln>
          </p:spPr>
          <p:txBody>
            <a:bodyPr/>
            <a:lstStyle/>
            <a:p>
              <a:endParaRPr lang="pt-BR"/>
            </a:p>
          </p:txBody>
        </p:sp>
        <p:sp>
          <p:nvSpPr>
            <p:cNvPr id="40060" name="Freeform 274"/>
            <p:cNvSpPr>
              <a:spLocks/>
            </p:cNvSpPr>
            <p:nvPr/>
          </p:nvSpPr>
          <p:spPr bwMode="auto">
            <a:xfrm>
              <a:off x="2515" y="1345"/>
              <a:ext cx="48" cy="42"/>
            </a:xfrm>
            <a:custGeom>
              <a:avLst/>
              <a:gdLst>
                <a:gd name="T0" fmla="*/ 28 w 48"/>
                <a:gd name="T1" fmla="*/ 0 h 42"/>
                <a:gd name="T2" fmla="*/ 18 w 48"/>
                <a:gd name="T3" fmla="*/ 0 h 42"/>
                <a:gd name="T4" fmla="*/ 10 w 48"/>
                <a:gd name="T5" fmla="*/ 3 h 42"/>
                <a:gd name="T6" fmla="*/ 4 w 48"/>
                <a:gd name="T7" fmla="*/ 9 h 42"/>
                <a:gd name="T8" fmla="*/ 0 w 48"/>
                <a:gd name="T9" fmla="*/ 17 h 42"/>
                <a:gd name="T10" fmla="*/ 0 w 48"/>
                <a:gd name="T11" fmla="*/ 25 h 42"/>
                <a:gd name="T12" fmla="*/ 4 w 48"/>
                <a:gd name="T13" fmla="*/ 32 h 42"/>
                <a:gd name="T14" fmla="*/ 12 w 48"/>
                <a:gd name="T15" fmla="*/ 39 h 42"/>
                <a:gd name="T16" fmla="*/ 26 w 48"/>
                <a:gd name="T17" fmla="*/ 42 h 42"/>
                <a:gd name="T18" fmla="*/ 30 w 48"/>
                <a:gd name="T19" fmla="*/ 42 h 42"/>
                <a:gd name="T20" fmla="*/ 35 w 48"/>
                <a:gd name="T21" fmla="*/ 41 h 42"/>
                <a:gd name="T22" fmla="*/ 40 w 48"/>
                <a:gd name="T23" fmla="*/ 39 h 42"/>
                <a:gd name="T24" fmla="*/ 44 w 48"/>
                <a:gd name="T25" fmla="*/ 36 h 42"/>
                <a:gd name="T26" fmla="*/ 47 w 48"/>
                <a:gd name="T27" fmla="*/ 32 h 42"/>
                <a:gd name="T28" fmla="*/ 48 w 48"/>
                <a:gd name="T29" fmla="*/ 27 h 42"/>
                <a:gd name="T30" fmla="*/ 48 w 48"/>
                <a:gd name="T31" fmla="*/ 20 h 42"/>
                <a:gd name="T32" fmla="*/ 45 w 48"/>
                <a:gd name="T33" fmla="*/ 13 h 42"/>
                <a:gd name="T34" fmla="*/ 44 w 48"/>
                <a:gd name="T35" fmla="*/ 19 h 42"/>
                <a:gd name="T36" fmla="*/ 42 w 48"/>
                <a:gd name="T37" fmla="*/ 24 h 42"/>
                <a:gd name="T38" fmla="*/ 40 w 48"/>
                <a:gd name="T39" fmla="*/ 28 h 42"/>
                <a:gd name="T40" fmla="*/ 38 w 48"/>
                <a:gd name="T41" fmla="*/ 31 h 42"/>
                <a:gd name="T42" fmla="*/ 34 w 48"/>
                <a:gd name="T43" fmla="*/ 33 h 42"/>
                <a:gd name="T44" fmla="*/ 31 w 48"/>
                <a:gd name="T45" fmla="*/ 35 h 42"/>
                <a:gd name="T46" fmla="*/ 28 w 48"/>
                <a:gd name="T47" fmla="*/ 35 h 42"/>
                <a:gd name="T48" fmla="*/ 23 w 48"/>
                <a:gd name="T49" fmla="*/ 35 h 42"/>
                <a:gd name="T50" fmla="*/ 17 w 48"/>
                <a:gd name="T51" fmla="*/ 32 h 42"/>
                <a:gd name="T52" fmla="*/ 12 w 48"/>
                <a:gd name="T53" fmla="*/ 28 h 42"/>
                <a:gd name="T54" fmla="*/ 10 w 48"/>
                <a:gd name="T55" fmla="*/ 23 h 42"/>
                <a:gd name="T56" fmla="*/ 10 w 48"/>
                <a:gd name="T57" fmla="*/ 16 h 42"/>
                <a:gd name="T58" fmla="*/ 12 w 48"/>
                <a:gd name="T59" fmla="*/ 11 h 42"/>
                <a:gd name="T60" fmla="*/ 16 w 48"/>
                <a:gd name="T61" fmla="*/ 5 h 42"/>
                <a:gd name="T62" fmla="*/ 21 w 48"/>
                <a:gd name="T63" fmla="*/ 1 h 42"/>
                <a:gd name="T64" fmla="*/ 28 w 4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2"/>
                <a:gd name="T101" fmla="*/ 48 w 4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2">
                  <a:moveTo>
                    <a:pt x="28" y="0"/>
                  </a:moveTo>
                  <a:lnTo>
                    <a:pt x="18" y="0"/>
                  </a:lnTo>
                  <a:lnTo>
                    <a:pt x="10" y="3"/>
                  </a:lnTo>
                  <a:lnTo>
                    <a:pt x="4" y="9"/>
                  </a:lnTo>
                  <a:lnTo>
                    <a:pt x="0" y="17"/>
                  </a:lnTo>
                  <a:lnTo>
                    <a:pt x="0" y="25"/>
                  </a:lnTo>
                  <a:lnTo>
                    <a:pt x="4" y="32"/>
                  </a:lnTo>
                  <a:lnTo>
                    <a:pt x="12" y="39"/>
                  </a:lnTo>
                  <a:lnTo>
                    <a:pt x="26" y="42"/>
                  </a:lnTo>
                  <a:lnTo>
                    <a:pt x="30" y="42"/>
                  </a:lnTo>
                  <a:lnTo>
                    <a:pt x="35" y="41"/>
                  </a:lnTo>
                  <a:lnTo>
                    <a:pt x="40" y="39"/>
                  </a:lnTo>
                  <a:lnTo>
                    <a:pt x="44" y="36"/>
                  </a:lnTo>
                  <a:lnTo>
                    <a:pt x="47" y="32"/>
                  </a:lnTo>
                  <a:lnTo>
                    <a:pt x="48" y="27"/>
                  </a:lnTo>
                  <a:lnTo>
                    <a:pt x="48" y="20"/>
                  </a:lnTo>
                  <a:lnTo>
                    <a:pt x="45" y="13"/>
                  </a:lnTo>
                  <a:lnTo>
                    <a:pt x="44" y="19"/>
                  </a:lnTo>
                  <a:lnTo>
                    <a:pt x="42" y="24"/>
                  </a:lnTo>
                  <a:lnTo>
                    <a:pt x="40" y="28"/>
                  </a:lnTo>
                  <a:lnTo>
                    <a:pt x="38" y="31"/>
                  </a:lnTo>
                  <a:lnTo>
                    <a:pt x="34" y="33"/>
                  </a:lnTo>
                  <a:lnTo>
                    <a:pt x="31" y="35"/>
                  </a:lnTo>
                  <a:lnTo>
                    <a:pt x="28" y="35"/>
                  </a:lnTo>
                  <a:lnTo>
                    <a:pt x="23" y="35"/>
                  </a:lnTo>
                  <a:lnTo>
                    <a:pt x="17" y="32"/>
                  </a:lnTo>
                  <a:lnTo>
                    <a:pt x="12" y="28"/>
                  </a:lnTo>
                  <a:lnTo>
                    <a:pt x="10" y="23"/>
                  </a:lnTo>
                  <a:lnTo>
                    <a:pt x="10" y="16"/>
                  </a:lnTo>
                  <a:lnTo>
                    <a:pt x="12" y="11"/>
                  </a:lnTo>
                  <a:lnTo>
                    <a:pt x="16" y="5"/>
                  </a:lnTo>
                  <a:lnTo>
                    <a:pt x="21" y="1"/>
                  </a:lnTo>
                  <a:lnTo>
                    <a:pt x="28" y="0"/>
                  </a:lnTo>
                  <a:close/>
                </a:path>
              </a:pathLst>
            </a:custGeom>
            <a:solidFill>
              <a:srgbClr val="000000"/>
            </a:solidFill>
            <a:ln w="9525">
              <a:noFill/>
              <a:round/>
              <a:headEnd/>
              <a:tailEnd/>
            </a:ln>
          </p:spPr>
          <p:txBody>
            <a:bodyPr/>
            <a:lstStyle/>
            <a:p>
              <a:endParaRPr lang="pt-BR"/>
            </a:p>
          </p:txBody>
        </p:sp>
        <p:sp>
          <p:nvSpPr>
            <p:cNvPr id="40061" name="Freeform 275"/>
            <p:cNvSpPr>
              <a:spLocks/>
            </p:cNvSpPr>
            <p:nvPr/>
          </p:nvSpPr>
          <p:spPr bwMode="auto">
            <a:xfrm>
              <a:off x="2477" y="1392"/>
              <a:ext cx="43" cy="114"/>
            </a:xfrm>
            <a:custGeom>
              <a:avLst/>
              <a:gdLst>
                <a:gd name="T0" fmla="*/ 43 w 43"/>
                <a:gd name="T1" fmla="*/ 0 h 114"/>
                <a:gd name="T2" fmla="*/ 40 w 43"/>
                <a:gd name="T3" fmla="*/ 7 h 114"/>
                <a:gd name="T4" fmla="*/ 36 w 43"/>
                <a:gd name="T5" fmla="*/ 19 h 114"/>
                <a:gd name="T6" fmla="*/ 30 w 43"/>
                <a:gd name="T7" fmla="*/ 36 h 114"/>
                <a:gd name="T8" fmla="*/ 23 w 43"/>
                <a:gd name="T9" fmla="*/ 53 h 114"/>
                <a:gd name="T10" fmla="*/ 17 w 43"/>
                <a:gd name="T11" fmla="*/ 72 h 114"/>
                <a:gd name="T12" fmla="*/ 10 w 43"/>
                <a:gd name="T13" fmla="*/ 89 h 114"/>
                <a:gd name="T14" fmla="*/ 4 w 43"/>
                <a:gd name="T15" fmla="*/ 104 h 114"/>
                <a:gd name="T16" fmla="*/ 0 w 43"/>
                <a:gd name="T17" fmla="*/ 114 h 114"/>
                <a:gd name="T18" fmla="*/ 8 w 43"/>
                <a:gd name="T19" fmla="*/ 108 h 114"/>
                <a:gd name="T20" fmla="*/ 15 w 43"/>
                <a:gd name="T21" fmla="*/ 97 h 114"/>
                <a:gd name="T22" fmla="*/ 22 w 43"/>
                <a:gd name="T23" fmla="*/ 82 h 114"/>
                <a:gd name="T24" fmla="*/ 29 w 43"/>
                <a:gd name="T25" fmla="*/ 66 h 114"/>
                <a:gd name="T26" fmla="*/ 34 w 43"/>
                <a:gd name="T27" fmla="*/ 48 h 114"/>
                <a:gd name="T28" fmla="*/ 38 w 43"/>
                <a:gd name="T29" fmla="*/ 31 h 114"/>
                <a:gd name="T30" fmla="*/ 41 w 43"/>
                <a:gd name="T31" fmla="*/ 14 h 114"/>
                <a:gd name="T32" fmla="*/ 43 w 43"/>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4"/>
                <a:gd name="T53" fmla="*/ 43 w 43"/>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4">
                  <a:moveTo>
                    <a:pt x="43" y="0"/>
                  </a:moveTo>
                  <a:lnTo>
                    <a:pt x="40" y="7"/>
                  </a:lnTo>
                  <a:lnTo>
                    <a:pt x="36" y="19"/>
                  </a:lnTo>
                  <a:lnTo>
                    <a:pt x="30" y="36"/>
                  </a:lnTo>
                  <a:lnTo>
                    <a:pt x="23" y="53"/>
                  </a:lnTo>
                  <a:lnTo>
                    <a:pt x="17" y="72"/>
                  </a:lnTo>
                  <a:lnTo>
                    <a:pt x="10" y="89"/>
                  </a:lnTo>
                  <a:lnTo>
                    <a:pt x="4" y="104"/>
                  </a:lnTo>
                  <a:lnTo>
                    <a:pt x="0" y="114"/>
                  </a:lnTo>
                  <a:lnTo>
                    <a:pt x="8" y="108"/>
                  </a:lnTo>
                  <a:lnTo>
                    <a:pt x="15" y="97"/>
                  </a:lnTo>
                  <a:lnTo>
                    <a:pt x="22" y="82"/>
                  </a:lnTo>
                  <a:lnTo>
                    <a:pt x="29" y="66"/>
                  </a:lnTo>
                  <a:lnTo>
                    <a:pt x="34" y="48"/>
                  </a:lnTo>
                  <a:lnTo>
                    <a:pt x="38" y="31"/>
                  </a:lnTo>
                  <a:lnTo>
                    <a:pt x="41" y="14"/>
                  </a:lnTo>
                  <a:lnTo>
                    <a:pt x="43" y="0"/>
                  </a:lnTo>
                  <a:close/>
                </a:path>
              </a:pathLst>
            </a:custGeom>
            <a:solidFill>
              <a:srgbClr val="000000"/>
            </a:solidFill>
            <a:ln w="9525">
              <a:noFill/>
              <a:round/>
              <a:headEnd/>
              <a:tailEnd/>
            </a:ln>
          </p:spPr>
          <p:txBody>
            <a:bodyPr/>
            <a:lstStyle/>
            <a:p>
              <a:endParaRPr lang="pt-BR"/>
            </a:p>
          </p:txBody>
        </p:sp>
        <p:sp>
          <p:nvSpPr>
            <p:cNvPr id="40062" name="Freeform 276"/>
            <p:cNvSpPr>
              <a:spLocks/>
            </p:cNvSpPr>
            <p:nvPr/>
          </p:nvSpPr>
          <p:spPr bwMode="auto">
            <a:xfrm>
              <a:off x="2503" y="1398"/>
              <a:ext cx="25" cy="123"/>
            </a:xfrm>
            <a:custGeom>
              <a:avLst/>
              <a:gdLst>
                <a:gd name="T0" fmla="*/ 25 w 25"/>
                <a:gd name="T1" fmla="*/ 0 h 123"/>
                <a:gd name="T2" fmla="*/ 24 w 25"/>
                <a:gd name="T3" fmla="*/ 7 h 123"/>
                <a:gd name="T4" fmla="*/ 22 w 25"/>
                <a:gd name="T5" fmla="*/ 20 h 123"/>
                <a:gd name="T6" fmla="*/ 19 w 25"/>
                <a:gd name="T7" fmla="*/ 36 h 123"/>
                <a:gd name="T8" fmla="*/ 16 w 25"/>
                <a:gd name="T9" fmla="*/ 55 h 123"/>
                <a:gd name="T10" fmla="*/ 12 w 25"/>
                <a:gd name="T11" fmla="*/ 75 h 123"/>
                <a:gd name="T12" fmla="*/ 8 w 25"/>
                <a:gd name="T13" fmla="*/ 94 h 123"/>
                <a:gd name="T14" fmla="*/ 4 w 25"/>
                <a:gd name="T15" fmla="*/ 110 h 123"/>
                <a:gd name="T16" fmla="*/ 0 w 25"/>
                <a:gd name="T17" fmla="*/ 123 h 123"/>
                <a:gd name="T18" fmla="*/ 6 w 25"/>
                <a:gd name="T19" fmla="*/ 113 h 123"/>
                <a:gd name="T20" fmla="*/ 11 w 25"/>
                <a:gd name="T21" fmla="*/ 99 h 123"/>
                <a:gd name="T22" fmla="*/ 16 w 25"/>
                <a:gd name="T23" fmla="*/ 83 h 123"/>
                <a:gd name="T24" fmla="*/ 19 w 25"/>
                <a:gd name="T25" fmla="*/ 66 h 123"/>
                <a:gd name="T26" fmla="*/ 22 w 25"/>
                <a:gd name="T27" fmla="*/ 48 h 123"/>
                <a:gd name="T28" fmla="*/ 25 w 25"/>
                <a:gd name="T29" fmla="*/ 30 h 123"/>
                <a:gd name="T30" fmla="*/ 25 w 25"/>
                <a:gd name="T31" fmla="*/ 14 h 123"/>
                <a:gd name="T32" fmla="*/ 25 w 25"/>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23"/>
                <a:gd name="T53" fmla="*/ 25 w 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23">
                  <a:moveTo>
                    <a:pt x="25" y="0"/>
                  </a:moveTo>
                  <a:lnTo>
                    <a:pt x="24" y="7"/>
                  </a:lnTo>
                  <a:lnTo>
                    <a:pt x="22" y="20"/>
                  </a:lnTo>
                  <a:lnTo>
                    <a:pt x="19" y="36"/>
                  </a:lnTo>
                  <a:lnTo>
                    <a:pt x="16" y="55"/>
                  </a:lnTo>
                  <a:lnTo>
                    <a:pt x="12" y="75"/>
                  </a:lnTo>
                  <a:lnTo>
                    <a:pt x="8" y="94"/>
                  </a:lnTo>
                  <a:lnTo>
                    <a:pt x="4" y="110"/>
                  </a:lnTo>
                  <a:lnTo>
                    <a:pt x="0" y="123"/>
                  </a:lnTo>
                  <a:lnTo>
                    <a:pt x="6" y="113"/>
                  </a:lnTo>
                  <a:lnTo>
                    <a:pt x="11" y="99"/>
                  </a:lnTo>
                  <a:lnTo>
                    <a:pt x="16" y="83"/>
                  </a:lnTo>
                  <a:lnTo>
                    <a:pt x="19" y="66"/>
                  </a:lnTo>
                  <a:lnTo>
                    <a:pt x="22" y="48"/>
                  </a:lnTo>
                  <a:lnTo>
                    <a:pt x="25" y="30"/>
                  </a:lnTo>
                  <a:lnTo>
                    <a:pt x="25" y="14"/>
                  </a:lnTo>
                  <a:lnTo>
                    <a:pt x="25" y="0"/>
                  </a:lnTo>
                  <a:close/>
                </a:path>
              </a:pathLst>
            </a:custGeom>
            <a:solidFill>
              <a:srgbClr val="000000"/>
            </a:solidFill>
            <a:ln w="9525">
              <a:noFill/>
              <a:round/>
              <a:headEnd/>
              <a:tailEnd/>
            </a:ln>
          </p:spPr>
          <p:txBody>
            <a:bodyPr/>
            <a:lstStyle/>
            <a:p>
              <a:endParaRPr lang="pt-BR"/>
            </a:p>
          </p:txBody>
        </p:sp>
        <p:sp>
          <p:nvSpPr>
            <p:cNvPr id="40063" name="Freeform 277"/>
            <p:cNvSpPr>
              <a:spLocks/>
            </p:cNvSpPr>
            <p:nvPr/>
          </p:nvSpPr>
          <p:spPr bwMode="auto">
            <a:xfrm>
              <a:off x="2537" y="1399"/>
              <a:ext cx="8" cy="117"/>
            </a:xfrm>
            <a:custGeom>
              <a:avLst/>
              <a:gdLst>
                <a:gd name="T0" fmla="*/ 7 w 8"/>
                <a:gd name="T1" fmla="*/ 0 h 117"/>
                <a:gd name="T2" fmla="*/ 4 w 8"/>
                <a:gd name="T3" fmla="*/ 21 h 117"/>
                <a:gd name="T4" fmla="*/ 1 w 8"/>
                <a:gd name="T5" fmla="*/ 54 h 117"/>
                <a:gd name="T6" fmla="*/ 0 w 8"/>
                <a:gd name="T7" fmla="*/ 91 h 117"/>
                <a:gd name="T8" fmla="*/ 2 w 8"/>
                <a:gd name="T9" fmla="*/ 117 h 117"/>
                <a:gd name="T10" fmla="*/ 6 w 8"/>
                <a:gd name="T11" fmla="*/ 90 h 117"/>
                <a:gd name="T12" fmla="*/ 8 w 8"/>
                <a:gd name="T13" fmla="*/ 59 h 117"/>
                <a:gd name="T14" fmla="*/ 8 w 8"/>
                <a:gd name="T15" fmla="*/ 27 h 117"/>
                <a:gd name="T16" fmla="*/ 7 w 8"/>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7"/>
                <a:gd name="T29" fmla="*/ 8 w 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7">
                  <a:moveTo>
                    <a:pt x="7" y="0"/>
                  </a:moveTo>
                  <a:lnTo>
                    <a:pt x="4" y="21"/>
                  </a:lnTo>
                  <a:lnTo>
                    <a:pt x="1" y="54"/>
                  </a:lnTo>
                  <a:lnTo>
                    <a:pt x="0" y="91"/>
                  </a:lnTo>
                  <a:lnTo>
                    <a:pt x="2" y="117"/>
                  </a:lnTo>
                  <a:lnTo>
                    <a:pt x="6" y="90"/>
                  </a:lnTo>
                  <a:lnTo>
                    <a:pt x="8" y="59"/>
                  </a:lnTo>
                  <a:lnTo>
                    <a:pt x="8" y="27"/>
                  </a:lnTo>
                  <a:lnTo>
                    <a:pt x="7" y="0"/>
                  </a:lnTo>
                  <a:close/>
                </a:path>
              </a:pathLst>
            </a:custGeom>
            <a:solidFill>
              <a:srgbClr val="000000"/>
            </a:solidFill>
            <a:ln w="9525">
              <a:noFill/>
              <a:round/>
              <a:headEnd/>
              <a:tailEnd/>
            </a:ln>
          </p:spPr>
          <p:txBody>
            <a:bodyPr/>
            <a:lstStyle/>
            <a:p>
              <a:endParaRPr lang="pt-BR"/>
            </a:p>
          </p:txBody>
        </p:sp>
        <p:sp>
          <p:nvSpPr>
            <p:cNvPr id="40064" name="Freeform 278"/>
            <p:cNvSpPr>
              <a:spLocks/>
            </p:cNvSpPr>
            <p:nvPr/>
          </p:nvSpPr>
          <p:spPr bwMode="auto">
            <a:xfrm>
              <a:off x="2559" y="1395"/>
              <a:ext cx="9" cy="112"/>
            </a:xfrm>
            <a:custGeom>
              <a:avLst/>
              <a:gdLst>
                <a:gd name="T0" fmla="*/ 1 w 9"/>
                <a:gd name="T1" fmla="*/ 0 h 112"/>
                <a:gd name="T2" fmla="*/ 7 w 9"/>
                <a:gd name="T3" fmla="*/ 22 h 112"/>
                <a:gd name="T4" fmla="*/ 9 w 9"/>
                <a:gd name="T5" fmla="*/ 52 h 112"/>
                <a:gd name="T6" fmla="*/ 8 w 9"/>
                <a:gd name="T7" fmla="*/ 84 h 112"/>
                <a:gd name="T8" fmla="*/ 0 w 9"/>
                <a:gd name="T9" fmla="*/ 112 h 112"/>
                <a:gd name="T10" fmla="*/ 2 w 9"/>
                <a:gd name="T11" fmla="*/ 87 h 112"/>
                <a:gd name="T12" fmla="*/ 3 w 9"/>
                <a:gd name="T13" fmla="*/ 57 h 112"/>
                <a:gd name="T14" fmla="*/ 3 w 9"/>
                <a:gd name="T15" fmla="*/ 27 h 112"/>
                <a:gd name="T16" fmla="*/ 1 w 9"/>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2"/>
                <a:gd name="T29" fmla="*/ 9 w 9"/>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2">
                  <a:moveTo>
                    <a:pt x="1" y="0"/>
                  </a:moveTo>
                  <a:lnTo>
                    <a:pt x="7" y="22"/>
                  </a:lnTo>
                  <a:lnTo>
                    <a:pt x="9" y="52"/>
                  </a:lnTo>
                  <a:lnTo>
                    <a:pt x="8" y="84"/>
                  </a:lnTo>
                  <a:lnTo>
                    <a:pt x="0" y="112"/>
                  </a:lnTo>
                  <a:lnTo>
                    <a:pt x="2" y="87"/>
                  </a:lnTo>
                  <a:lnTo>
                    <a:pt x="3" y="57"/>
                  </a:lnTo>
                  <a:lnTo>
                    <a:pt x="3" y="27"/>
                  </a:lnTo>
                  <a:lnTo>
                    <a:pt x="1" y="0"/>
                  </a:lnTo>
                  <a:close/>
                </a:path>
              </a:pathLst>
            </a:custGeom>
            <a:solidFill>
              <a:srgbClr val="000000"/>
            </a:solidFill>
            <a:ln w="9525">
              <a:noFill/>
              <a:round/>
              <a:headEnd/>
              <a:tailEnd/>
            </a:ln>
          </p:spPr>
          <p:txBody>
            <a:bodyPr/>
            <a:lstStyle/>
            <a:p>
              <a:endParaRPr lang="pt-BR"/>
            </a:p>
          </p:txBody>
        </p:sp>
        <p:sp>
          <p:nvSpPr>
            <p:cNvPr id="40065" name="Freeform 279"/>
            <p:cNvSpPr>
              <a:spLocks/>
            </p:cNvSpPr>
            <p:nvPr/>
          </p:nvSpPr>
          <p:spPr bwMode="auto">
            <a:xfrm>
              <a:off x="2710" y="1646"/>
              <a:ext cx="215" cy="98"/>
            </a:xfrm>
            <a:custGeom>
              <a:avLst/>
              <a:gdLst>
                <a:gd name="T0" fmla="*/ 0 w 215"/>
                <a:gd name="T1" fmla="*/ 0 h 98"/>
                <a:gd name="T2" fmla="*/ 8 w 215"/>
                <a:gd name="T3" fmla="*/ 18 h 98"/>
                <a:gd name="T4" fmla="*/ 19 w 215"/>
                <a:gd name="T5" fmla="*/ 34 h 98"/>
                <a:gd name="T6" fmla="*/ 32 w 215"/>
                <a:gd name="T7" fmla="*/ 48 h 98"/>
                <a:gd name="T8" fmla="*/ 46 w 215"/>
                <a:gd name="T9" fmla="*/ 60 h 98"/>
                <a:gd name="T10" fmla="*/ 62 w 215"/>
                <a:gd name="T11" fmla="*/ 69 h 98"/>
                <a:gd name="T12" fmla="*/ 79 w 215"/>
                <a:gd name="T13" fmla="*/ 77 h 98"/>
                <a:gd name="T14" fmla="*/ 96 w 215"/>
                <a:gd name="T15" fmla="*/ 82 h 98"/>
                <a:gd name="T16" fmla="*/ 113 w 215"/>
                <a:gd name="T17" fmla="*/ 86 h 98"/>
                <a:gd name="T18" fmla="*/ 130 w 215"/>
                <a:gd name="T19" fmla="*/ 88 h 98"/>
                <a:gd name="T20" fmla="*/ 147 w 215"/>
                <a:gd name="T21" fmla="*/ 88 h 98"/>
                <a:gd name="T22" fmla="*/ 162 w 215"/>
                <a:gd name="T23" fmla="*/ 86 h 98"/>
                <a:gd name="T24" fmla="*/ 176 w 215"/>
                <a:gd name="T25" fmla="*/ 83 h 98"/>
                <a:gd name="T26" fmla="*/ 189 w 215"/>
                <a:gd name="T27" fmla="*/ 78 h 98"/>
                <a:gd name="T28" fmla="*/ 200 w 215"/>
                <a:gd name="T29" fmla="*/ 72 h 98"/>
                <a:gd name="T30" fmla="*/ 208 w 215"/>
                <a:gd name="T31" fmla="*/ 64 h 98"/>
                <a:gd name="T32" fmla="*/ 213 w 215"/>
                <a:gd name="T33" fmla="*/ 55 h 98"/>
                <a:gd name="T34" fmla="*/ 215 w 215"/>
                <a:gd name="T35" fmla="*/ 66 h 98"/>
                <a:gd name="T36" fmla="*/ 211 w 215"/>
                <a:gd name="T37" fmla="*/ 76 h 98"/>
                <a:gd name="T38" fmla="*/ 202 w 215"/>
                <a:gd name="T39" fmla="*/ 84 h 98"/>
                <a:gd name="T40" fmla="*/ 191 w 215"/>
                <a:gd name="T41" fmla="*/ 90 h 98"/>
                <a:gd name="T42" fmla="*/ 176 w 215"/>
                <a:gd name="T43" fmla="*/ 94 h 98"/>
                <a:gd name="T44" fmla="*/ 159 w 215"/>
                <a:gd name="T45" fmla="*/ 97 h 98"/>
                <a:gd name="T46" fmla="*/ 140 w 215"/>
                <a:gd name="T47" fmla="*/ 98 h 98"/>
                <a:gd name="T48" fmla="*/ 120 w 215"/>
                <a:gd name="T49" fmla="*/ 96 h 98"/>
                <a:gd name="T50" fmla="*/ 100 w 215"/>
                <a:gd name="T51" fmla="*/ 93 h 98"/>
                <a:gd name="T52" fmla="*/ 80 w 215"/>
                <a:gd name="T53" fmla="*/ 87 h 98"/>
                <a:gd name="T54" fmla="*/ 61 w 215"/>
                <a:gd name="T55" fmla="*/ 78 h 98"/>
                <a:gd name="T56" fmla="*/ 43 w 215"/>
                <a:gd name="T57" fmla="*/ 68 h 98"/>
                <a:gd name="T58" fmla="*/ 27 w 215"/>
                <a:gd name="T59" fmla="*/ 55 h 98"/>
                <a:gd name="T60" fmla="*/ 15 w 215"/>
                <a:gd name="T61" fmla="*/ 39 h 98"/>
                <a:gd name="T62" fmla="*/ 5 w 215"/>
                <a:gd name="T63" fmla="*/ 21 h 98"/>
                <a:gd name="T64" fmla="*/ 0 w 215"/>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98"/>
                <a:gd name="T101" fmla="*/ 215 w 21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98">
                  <a:moveTo>
                    <a:pt x="0" y="0"/>
                  </a:moveTo>
                  <a:lnTo>
                    <a:pt x="8" y="18"/>
                  </a:lnTo>
                  <a:lnTo>
                    <a:pt x="19" y="34"/>
                  </a:lnTo>
                  <a:lnTo>
                    <a:pt x="32" y="48"/>
                  </a:lnTo>
                  <a:lnTo>
                    <a:pt x="46" y="60"/>
                  </a:lnTo>
                  <a:lnTo>
                    <a:pt x="62" y="69"/>
                  </a:lnTo>
                  <a:lnTo>
                    <a:pt x="79" y="77"/>
                  </a:lnTo>
                  <a:lnTo>
                    <a:pt x="96" y="82"/>
                  </a:lnTo>
                  <a:lnTo>
                    <a:pt x="113" y="86"/>
                  </a:lnTo>
                  <a:lnTo>
                    <a:pt x="130" y="88"/>
                  </a:lnTo>
                  <a:lnTo>
                    <a:pt x="147" y="88"/>
                  </a:lnTo>
                  <a:lnTo>
                    <a:pt x="162" y="86"/>
                  </a:lnTo>
                  <a:lnTo>
                    <a:pt x="176" y="83"/>
                  </a:lnTo>
                  <a:lnTo>
                    <a:pt x="189" y="78"/>
                  </a:lnTo>
                  <a:lnTo>
                    <a:pt x="200" y="72"/>
                  </a:lnTo>
                  <a:lnTo>
                    <a:pt x="208" y="64"/>
                  </a:lnTo>
                  <a:lnTo>
                    <a:pt x="213" y="55"/>
                  </a:lnTo>
                  <a:lnTo>
                    <a:pt x="215" y="66"/>
                  </a:lnTo>
                  <a:lnTo>
                    <a:pt x="211" y="76"/>
                  </a:lnTo>
                  <a:lnTo>
                    <a:pt x="202" y="84"/>
                  </a:lnTo>
                  <a:lnTo>
                    <a:pt x="191" y="90"/>
                  </a:lnTo>
                  <a:lnTo>
                    <a:pt x="176" y="94"/>
                  </a:lnTo>
                  <a:lnTo>
                    <a:pt x="159" y="97"/>
                  </a:lnTo>
                  <a:lnTo>
                    <a:pt x="140" y="98"/>
                  </a:lnTo>
                  <a:lnTo>
                    <a:pt x="120" y="96"/>
                  </a:lnTo>
                  <a:lnTo>
                    <a:pt x="100" y="93"/>
                  </a:lnTo>
                  <a:lnTo>
                    <a:pt x="80" y="87"/>
                  </a:lnTo>
                  <a:lnTo>
                    <a:pt x="61" y="78"/>
                  </a:lnTo>
                  <a:lnTo>
                    <a:pt x="43" y="68"/>
                  </a:lnTo>
                  <a:lnTo>
                    <a:pt x="27" y="55"/>
                  </a:lnTo>
                  <a:lnTo>
                    <a:pt x="15" y="39"/>
                  </a:lnTo>
                  <a:lnTo>
                    <a:pt x="5" y="21"/>
                  </a:lnTo>
                  <a:lnTo>
                    <a:pt x="0" y="0"/>
                  </a:lnTo>
                  <a:close/>
                </a:path>
              </a:pathLst>
            </a:custGeom>
            <a:solidFill>
              <a:srgbClr val="000000"/>
            </a:solidFill>
            <a:ln w="9525">
              <a:noFill/>
              <a:round/>
              <a:headEnd/>
              <a:tailEnd/>
            </a:ln>
          </p:spPr>
          <p:txBody>
            <a:bodyPr/>
            <a:lstStyle/>
            <a:p>
              <a:endParaRPr lang="pt-BR"/>
            </a:p>
          </p:txBody>
        </p:sp>
        <p:sp>
          <p:nvSpPr>
            <p:cNvPr id="40066" name="Freeform 280"/>
            <p:cNvSpPr>
              <a:spLocks/>
            </p:cNvSpPr>
            <p:nvPr/>
          </p:nvSpPr>
          <p:spPr bwMode="auto">
            <a:xfrm>
              <a:off x="2873" y="1641"/>
              <a:ext cx="26" cy="73"/>
            </a:xfrm>
            <a:custGeom>
              <a:avLst/>
              <a:gdLst>
                <a:gd name="T0" fmla="*/ 3 w 26"/>
                <a:gd name="T1" fmla="*/ 0 h 73"/>
                <a:gd name="T2" fmla="*/ 0 w 26"/>
                <a:gd name="T3" fmla="*/ 11 h 73"/>
                <a:gd name="T4" fmla="*/ 0 w 26"/>
                <a:gd name="T5" fmla="*/ 22 h 73"/>
                <a:gd name="T6" fmla="*/ 0 w 26"/>
                <a:gd name="T7" fmla="*/ 31 h 73"/>
                <a:gd name="T8" fmla="*/ 3 w 26"/>
                <a:gd name="T9" fmla="*/ 41 h 73"/>
                <a:gd name="T10" fmla="*/ 7 w 26"/>
                <a:gd name="T11" fmla="*/ 50 h 73"/>
                <a:gd name="T12" fmla="*/ 12 w 26"/>
                <a:gd name="T13" fmla="*/ 59 h 73"/>
                <a:gd name="T14" fmla="*/ 18 w 26"/>
                <a:gd name="T15" fmla="*/ 67 h 73"/>
                <a:gd name="T16" fmla="*/ 26 w 26"/>
                <a:gd name="T17" fmla="*/ 73 h 73"/>
                <a:gd name="T18" fmla="*/ 23 w 26"/>
                <a:gd name="T19" fmla="*/ 67 h 73"/>
                <a:gd name="T20" fmla="*/ 20 w 26"/>
                <a:gd name="T21" fmla="*/ 59 h 73"/>
                <a:gd name="T22" fmla="*/ 17 w 26"/>
                <a:gd name="T23" fmla="*/ 50 h 73"/>
                <a:gd name="T24" fmla="*/ 13 w 26"/>
                <a:gd name="T25" fmla="*/ 39 h 73"/>
                <a:gd name="T26" fmla="*/ 9 w 26"/>
                <a:gd name="T27" fmla="*/ 29 h 73"/>
                <a:gd name="T28" fmla="*/ 6 w 26"/>
                <a:gd name="T29" fmla="*/ 19 h 73"/>
                <a:gd name="T30" fmla="*/ 4 w 26"/>
                <a:gd name="T31" fmla="*/ 8 h 73"/>
                <a:gd name="T32" fmla="*/ 3 w 2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3"/>
                <a:gd name="T53" fmla="*/ 26 w 2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3">
                  <a:moveTo>
                    <a:pt x="3" y="0"/>
                  </a:moveTo>
                  <a:lnTo>
                    <a:pt x="0" y="11"/>
                  </a:lnTo>
                  <a:lnTo>
                    <a:pt x="0" y="22"/>
                  </a:lnTo>
                  <a:lnTo>
                    <a:pt x="0" y="31"/>
                  </a:lnTo>
                  <a:lnTo>
                    <a:pt x="3" y="41"/>
                  </a:lnTo>
                  <a:lnTo>
                    <a:pt x="7" y="50"/>
                  </a:lnTo>
                  <a:lnTo>
                    <a:pt x="12" y="59"/>
                  </a:lnTo>
                  <a:lnTo>
                    <a:pt x="18" y="67"/>
                  </a:lnTo>
                  <a:lnTo>
                    <a:pt x="26" y="73"/>
                  </a:lnTo>
                  <a:lnTo>
                    <a:pt x="23" y="67"/>
                  </a:lnTo>
                  <a:lnTo>
                    <a:pt x="20" y="59"/>
                  </a:lnTo>
                  <a:lnTo>
                    <a:pt x="17" y="50"/>
                  </a:lnTo>
                  <a:lnTo>
                    <a:pt x="13" y="39"/>
                  </a:lnTo>
                  <a:lnTo>
                    <a:pt x="9" y="29"/>
                  </a:lnTo>
                  <a:lnTo>
                    <a:pt x="6" y="19"/>
                  </a:lnTo>
                  <a:lnTo>
                    <a:pt x="4" y="8"/>
                  </a:lnTo>
                  <a:lnTo>
                    <a:pt x="3" y="0"/>
                  </a:lnTo>
                  <a:close/>
                </a:path>
              </a:pathLst>
            </a:custGeom>
            <a:solidFill>
              <a:srgbClr val="000000"/>
            </a:solidFill>
            <a:ln w="9525">
              <a:noFill/>
              <a:round/>
              <a:headEnd/>
              <a:tailEnd/>
            </a:ln>
          </p:spPr>
          <p:txBody>
            <a:bodyPr/>
            <a:lstStyle/>
            <a:p>
              <a:endParaRPr lang="pt-BR"/>
            </a:p>
          </p:txBody>
        </p:sp>
        <p:sp>
          <p:nvSpPr>
            <p:cNvPr id="40067" name="Freeform 281"/>
            <p:cNvSpPr>
              <a:spLocks/>
            </p:cNvSpPr>
            <p:nvPr/>
          </p:nvSpPr>
          <p:spPr bwMode="auto">
            <a:xfrm>
              <a:off x="2903" y="1630"/>
              <a:ext cx="162" cy="17"/>
            </a:xfrm>
            <a:custGeom>
              <a:avLst/>
              <a:gdLst>
                <a:gd name="T0" fmla="*/ 0 w 162"/>
                <a:gd name="T1" fmla="*/ 11 h 17"/>
                <a:gd name="T2" fmla="*/ 4 w 162"/>
                <a:gd name="T3" fmla="*/ 11 h 17"/>
                <a:gd name="T4" fmla="*/ 11 w 162"/>
                <a:gd name="T5" fmla="*/ 10 h 17"/>
                <a:gd name="T6" fmla="*/ 18 w 162"/>
                <a:gd name="T7" fmla="*/ 9 h 17"/>
                <a:gd name="T8" fmla="*/ 26 w 162"/>
                <a:gd name="T9" fmla="*/ 7 h 17"/>
                <a:gd name="T10" fmla="*/ 36 w 162"/>
                <a:gd name="T11" fmla="*/ 6 h 17"/>
                <a:gd name="T12" fmla="*/ 46 w 162"/>
                <a:gd name="T13" fmla="*/ 4 h 17"/>
                <a:gd name="T14" fmla="*/ 57 w 162"/>
                <a:gd name="T15" fmla="*/ 3 h 17"/>
                <a:gd name="T16" fmla="*/ 69 w 162"/>
                <a:gd name="T17" fmla="*/ 1 h 17"/>
                <a:gd name="T18" fmla="*/ 81 w 162"/>
                <a:gd name="T19" fmla="*/ 0 h 17"/>
                <a:gd name="T20" fmla="*/ 93 w 162"/>
                <a:gd name="T21" fmla="*/ 0 h 17"/>
                <a:gd name="T22" fmla="*/ 106 w 162"/>
                <a:gd name="T23" fmla="*/ 0 h 17"/>
                <a:gd name="T24" fmla="*/ 118 w 162"/>
                <a:gd name="T25" fmla="*/ 1 h 17"/>
                <a:gd name="T26" fmla="*/ 129 w 162"/>
                <a:gd name="T27" fmla="*/ 3 h 17"/>
                <a:gd name="T28" fmla="*/ 141 w 162"/>
                <a:gd name="T29" fmla="*/ 6 h 17"/>
                <a:gd name="T30" fmla="*/ 152 w 162"/>
                <a:gd name="T31" fmla="*/ 10 h 17"/>
                <a:gd name="T32" fmla="*/ 162 w 162"/>
                <a:gd name="T33" fmla="*/ 15 h 17"/>
                <a:gd name="T34" fmla="*/ 143 w 162"/>
                <a:gd name="T35" fmla="*/ 12 h 17"/>
                <a:gd name="T36" fmla="*/ 126 w 162"/>
                <a:gd name="T37" fmla="*/ 10 h 17"/>
                <a:gd name="T38" fmla="*/ 111 w 162"/>
                <a:gd name="T39" fmla="*/ 9 h 17"/>
                <a:gd name="T40" fmla="*/ 98 w 162"/>
                <a:gd name="T41" fmla="*/ 9 h 17"/>
                <a:gd name="T42" fmla="*/ 85 w 162"/>
                <a:gd name="T43" fmla="*/ 10 h 17"/>
                <a:gd name="T44" fmla="*/ 75 w 162"/>
                <a:gd name="T45" fmla="*/ 10 h 17"/>
                <a:gd name="T46" fmla="*/ 65 w 162"/>
                <a:gd name="T47" fmla="*/ 11 h 17"/>
                <a:gd name="T48" fmla="*/ 56 w 162"/>
                <a:gd name="T49" fmla="*/ 12 h 17"/>
                <a:gd name="T50" fmla="*/ 48 w 162"/>
                <a:gd name="T51" fmla="*/ 14 h 17"/>
                <a:gd name="T52" fmla="*/ 41 w 162"/>
                <a:gd name="T53" fmla="*/ 15 h 17"/>
                <a:gd name="T54" fmla="*/ 34 w 162"/>
                <a:gd name="T55" fmla="*/ 16 h 17"/>
                <a:gd name="T56" fmla="*/ 27 w 162"/>
                <a:gd name="T57" fmla="*/ 17 h 17"/>
                <a:gd name="T58" fmla="*/ 20 w 162"/>
                <a:gd name="T59" fmla="*/ 17 h 17"/>
                <a:gd name="T60" fmla="*/ 13 w 162"/>
                <a:gd name="T61" fmla="*/ 15 h 17"/>
                <a:gd name="T62" fmla="*/ 7 w 162"/>
                <a:gd name="T63" fmla="*/ 14 h 17"/>
                <a:gd name="T64" fmla="*/ 0 w 162"/>
                <a:gd name="T65" fmla="*/ 1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7"/>
                <a:gd name="T101" fmla="*/ 162 w 162"/>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7">
                  <a:moveTo>
                    <a:pt x="0" y="11"/>
                  </a:moveTo>
                  <a:lnTo>
                    <a:pt x="4" y="11"/>
                  </a:lnTo>
                  <a:lnTo>
                    <a:pt x="11" y="10"/>
                  </a:lnTo>
                  <a:lnTo>
                    <a:pt x="18" y="9"/>
                  </a:lnTo>
                  <a:lnTo>
                    <a:pt x="26" y="7"/>
                  </a:lnTo>
                  <a:lnTo>
                    <a:pt x="36" y="6"/>
                  </a:lnTo>
                  <a:lnTo>
                    <a:pt x="46" y="4"/>
                  </a:lnTo>
                  <a:lnTo>
                    <a:pt x="57" y="3"/>
                  </a:lnTo>
                  <a:lnTo>
                    <a:pt x="69" y="1"/>
                  </a:lnTo>
                  <a:lnTo>
                    <a:pt x="81" y="0"/>
                  </a:lnTo>
                  <a:lnTo>
                    <a:pt x="93" y="0"/>
                  </a:lnTo>
                  <a:lnTo>
                    <a:pt x="106" y="0"/>
                  </a:lnTo>
                  <a:lnTo>
                    <a:pt x="118" y="1"/>
                  </a:lnTo>
                  <a:lnTo>
                    <a:pt x="129" y="3"/>
                  </a:lnTo>
                  <a:lnTo>
                    <a:pt x="141" y="6"/>
                  </a:lnTo>
                  <a:lnTo>
                    <a:pt x="152" y="10"/>
                  </a:lnTo>
                  <a:lnTo>
                    <a:pt x="162" y="15"/>
                  </a:lnTo>
                  <a:lnTo>
                    <a:pt x="143" y="12"/>
                  </a:lnTo>
                  <a:lnTo>
                    <a:pt x="126" y="10"/>
                  </a:lnTo>
                  <a:lnTo>
                    <a:pt x="111" y="9"/>
                  </a:lnTo>
                  <a:lnTo>
                    <a:pt x="98" y="9"/>
                  </a:lnTo>
                  <a:lnTo>
                    <a:pt x="85" y="10"/>
                  </a:lnTo>
                  <a:lnTo>
                    <a:pt x="75" y="10"/>
                  </a:lnTo>
                  <a:lnTo>
                    <a:pt x="65" y="11"/>
                  </a:lnTo>
                  <a:lnTo>
                    <a:pt x="56" y="12"/>
                  </a:lnTo>
                  <a:lnTo>
                    <a:pt x="48" y="14"/>
                  </a:lnTo>
                  <a:lnTo>
                    <a:pt x="41" y="15"/>
                  </a:lnTo>
                  <a:lnTo>
                    <a:pt x="34" y="16"/>
                  </a:lnTo>
                  <a:lnTo>
                    <a:pt x="27" y="17"/>
                  </a:lnTo>
                  <a:lnTo>
                    <a:pt x="20" y="17"/>
                  </a:lnTo>
                  <a:lnTo>
                    <a:pt x="13" y="15"/>
                  </a:lnTo>
                  <a:lnTo>
                    <a:pt x="7" y="14"/>
                  </a:lnTo>
                  <a:lnTo>
                    <a:pt x="0" y="11"/>
                  </a:lnTo>
                  <a:close/>
                </a:path>
              </a:pathLst>
            </a:custGeom>
            <a:solidFill>
              <a:srgbClr val="000000"/>
            </a:solidFill>
            <a:ln w="9525">
              <a:noFill/>
              <a:round/>
              <a:headEnd/>
              <a:tailEnd/>
            </a:ln>
          </p:spPr>
          <p:txBody>
            <a:bodyPr/>
            <a:lstStyle/>
            <a:p>
              <a:endParaRPr lang="pt-BR"/>
            </a:p>
          </p:txBody>
        </p:sp>
      </p:grpSp>
      <p:grpSp>
        <p:nvGrpSpPr>
          <p:cNvPr id="8" name="Group 282"/>
          <p:cNvGrpSpPr>
            <a:grpSpLocks/>
          </p:cNvGrpSpPr>
          <p:nvPr/>
        </p:nvGrpSpPr>
        <p:grpSpPr bwMode="auto">
          <a:xfrm rot="3318832" flipH="1">
            <a:off x="5262562" y="1449388"/>
            <a:ext cx="650875" cy="762000"/>
            <a:chOff x="2474" y="1008"/>
            <a:chExt cx="591" cy="736"/>
          </a:xfrm>
        </p:grpSpPr>
        <p:sp>
          <p:nvSpPr>
            <p:cNvPr id="39990" name="Freeform 283"/>
            <p:cNvSpPr>
              <a:spLocks/>
            </p:cNvSpPr>
            <p:nvPr/>
          </p:nvSpPr>
          <p:spPr bwMode="auto">
            <a:xfrm>
              <a:off x="2474" y="1345"/>
              <a:ext cx="103" cy="183"/>
            </a:xfrm>
            <a:custGeom>
              <a:avLst/>
              <a:gdLst>
                <a:gd name="T0" fmla="*/ 74 w 103"/>
                <a:gd name="T1" fmla="*/ 0 h 183"/>
                <a:gd name="T2" fmla="*/ 69 w 103"/>
                <a:gd name="T3" fmla="*/ 0 h 183"/>
                <a:gd name="T4" fmla="*/ 64 w 103"/>
                <a:gd name="T5" fmla="*/ 3 h 183"/>
                <a:gd name="T6" fmla="*/ 59 w 103"/>
                <a:gd name="T7" fmla="*/ 8 h 183"/>
                <a:gd name="T8" fmla="*/ 55 w 103"/>
                <a:gd name="T9" fmla="*/ 14 h 183"/>
                <a:gd name="T10" fmla="*/ 53 w 103"/>
                <a:gd name="T11" fmla="*/ 20 h 183"/>
                <a:gd name="T12" fmla="*/ 52 w 103"/>
                <a:gd name="T13" fmla="*/ 26 h 183"/>
                <a:gd name="T14" fmla="*/ 52 w 103"/>
                <a:gd name="T15" fmla="*/ 31 h 183"/>
                <a:gd name="T16" fmla="*/ 55 w 103"/>
                <a:gd name="T17" fmla="*/ 35 h 183"/>
                <a:gd name="T18" fmla="*/ 49 w 103"/>
                <a:gd name="T19" fmla="*/ 34 h 183"/>
                <a:gd name="T20" fmla="*/ 48 w 103"/>
                <a:gd name="T21" fmla="*/ 42 h 183"/>
                <a:gd name="T22" fmla="*/ 45 w 103"/>
                <a:gd name="T23" fmla="*/ 55 h 183"/>
                <a:gd name="T24" fmla="*/ 41 w 103"/>
                <a:gd name="T25" fmla="*/ 72 h 183"/>
                <a:gd name="T26" fmla="*/ 35 w 103"/>
                <a:gd name="T27" fmla="*/ 91 h 183"/>
                <a:gd name="T28" fmla="*/ 29 w 103"/>
                <a:gd name="T29" fmla="*/ 112 h 183"/>
                <a:gd name="T30" fmla="*/ 21 w 103"/>
                <a:gd name="T31" fmla="*/ 132 h 183"/>
                <a:gd name="T32" fmla="*/ 11 w 103"/>
                <a:gd name="T33" fmla="*/ 150 h 183"/>
                <a:gd name="T34" fmla="*/ 0 w 103"/>
                <a:gd name="T35" fmla="*/ 166 h 183"/>
                <a:gd name="T36" fmla="*/ 20 w 103"/>
                <a:gd name="T37" fmla="*/ 160 h 183"/>
                <a:gd name="T38" fmla="*/ 30 w 103"/>
                <a:gd name="T39" fmla="*/ 183 h 183"/>
                <a:gd name="T40" fmla="*/ 49 w 103"/>
                <a:gd name="T41" fmla="*/ 170 h 183"/>
                <a:gd name="T42" fmla="*/ 66 w 103"/>
                <a:gd name="T43" fmla="*/ 180 h 183"/>
                <a:gd name="T44" fmla="*/ 78 w 103"/>
                <a:gd name="T45" fmla="*/ 167 h 183"/>
                <a:gd name="T46" fmla="*/ 94 w 103"/>
                <a:gd name="T47" fmla="*/ 171 h 183"/>
                <a:gd name="T48" fmla="*/ 97 w 103"/>
                <a:gd name="T49" fmla="*/ 158 h 183"/>
                <a:gd name="T50" fmla="*/ 100 w 103"/>
                <a:gd name="T51" fmla="*/ 142 h 183"/>
                <a:gd name="T52" fmla="*/ 102 w 103"/>
                <a:gd name="T53" fmla="*/ 123 h 183"/>
                <a:gd name="T54" fmla="*/ 103 w 103"/>
                <a:gd name="T55" fmla="*/ 104 h 183"/>
                <a:gd name="T56" fmla="*/ 101 w 103"/>
                <a:gd name="T57" fmla="*/ 84 h 183"/>
                <a:gd name="T58" fmla="*/ 98 w 103"/>
                <a:gd name="T59" fmla="*/ 65 h 183"/>
                <a:gd name="T60" fmla="*/ 92 w 103"/>
                <a:gd name="T61" fmla="*/ 49 h 183"/>
                <a:gd name="T62" fmla="*/ 83 w 103"/>
                <a:gd name="T63" fmla="*/ 35 h 183"/>
                <a:gd name="T64" fmla="*/ 86 w 103"/>
                <a:gd name="T65" fmla="*/ 28 h 183"/>
                <a:gd name="T66" fmla="*/ 88 w 103"/>
                <a:gd name="T67" fmla="*/ 22 h 183"/>
                <a:gd name="T68" fmla="*/ 89 w 103"/>
                <a:gd name="T69" fmla="*/ 16 h 183"/>
                <a:gd name="T70" fmla="*/ 88 w 103"/>
                <a:gd name="T71" fmla="*/ 11 h 183"/>
                <a:gd name="T72" fmla="*/ 86 w 103"/>
                <a:gd name="T73" fmla="*/ 7 h 183"/>
                <a:gd name="T74" fmla="*/ 83 w 103"/>
                <a:gd name="T75" fmla="*/ 4 h 183"/>
                <a:gd name="T76" fmla="*/ 79 w 103"/>
                <a:gd name="T77" fmla="*/ 1 h 183"/>
                <a:gd name="T78" fmla="*/ 74 w 103"/>
                <a:gd name="T79" fmla="*/ 0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83"/>
                <a:gd name="T122" fmla="*/ 103 w 103"/>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83">
                  <a:moveTo>
                    <a:pt x="74" y="0"/>
                  </a:moveTo>
                  <a:lnTo>
                    <a:pt x="69" y="0"/>
                  </a:lnTo>
                  <a:lnTo>
                    <a:pt x="64" y="3"/>
                  </a:lnTo>
                  <a:lnTo>
                    <a:pt x="59" y="8"/>
                  </a:lnTo>
                  <a:lnTo>
                    <a:pt x="55" y="14"/>
                  </a:lnTo>
                  <a:lnTo>
                    <a:pt x="53" y="20"/>
                  </a:lnTo>
                  <a:lnTo>
                    <a:pt x="52" y="26"/>
                  </a:lnTo>
                  <a:lnTo>
                    <a:pt x="52" y="31"/>
                  </a:lnTo>
                  <a:lnTo>
                    <a:pt x="55" y="35"/>
                  </a:lnTo>
                  <a:lnTo>
                    <a:pt x="49" y="34"/>
                  </a:lnTo>
                  <a:lnTo>
                    <a:pt x="48" y="42"/>
                  </a:lnTo>
                  <a:lnTo>
                    <a:pt x="45" y="55"/>
                  </a:lnTo>
                  <a:lnTo>
                    <a:pt x="41" y="72"/>
                  </a:lnTo>
                  <a:lnTo>
                    <a:pt x="35" y="91"/>
                  </a:lnTo>
                  <a:lnTo>
                    <a:pt x="29" y="112"/>
                  </a:lnTo>
                  <a:lnTo>
                    <a:pt x="21" y="132"/>
                  </a:lnTo>
                  <a:lnTo>
                    <a:pt x="11" y="150"/>
                  </a:lnTo>
                  <a:lnTo>
                    <a:pt x="0" y="166"/>
                  </a:lnTo>
                  <a:lnTo>
                    <a:pt x="20" y="160"/>
                  </a:lnTo>
                  <a:lnTo>
                    <a:pt x="30" y="183"/>
                  </a:lnTo>
                  <a:lnTo>
                    <a:pt x="49" y="170"/>
                  </a:lnTo>
                  <a:lnTo>
                    <a:pt x="66" y="180"/>
                  </a:lnTo>
                  <a:lnTo>
                    <a:pt x="78" y="167"/>
                  </a:lnTo>
                  <a:lnTo>
                    <a:pt x="94" y="171"/>
                  </a:lnTo>
                  <a:lnTo>
                    <a:pt x="97" y="158"/>
                  </a:lnTo>
                  <a:lnTo>
                    <a:pt x="100" y="142"/>
                  </a:lnTo>
                  <a:lnTo>
                    <a:pt x="102" y="123"/>
                  </a:lnTo>
                  <a:lnTo>
                    <a:pt x="103" y="104"/>
                  </a:lnTo>
                  <a:lnTo>
                    <a:pt x="101" y="84"/>
                  </a:lnTo>
                  <a:lnTo>
                    <a:pt x="98" y="65"/>
                  </a:lnTo>
                  <a:lnTo>
                    <a:pt x="92" y="49"/>
                  </a:lnTo>
                  <a:lnTo>
                    <a:pt x="83" y="35"/>
                  </a:lnTo>
                  <a:lnTo>
                    <a:pt x="86" y="28"/>
                  </a:lnTo>
                  <a:lnTo>
                    <a:pt x="88" y="22"/>
                  </a:lnTo>
                  <a:lnTo>
                    <a:pt x="89" y="16"/>
                  </a:lnTo>
                  <a:lnTo>
                    <a:pt x="88" y="11"/>
                  </a:lnTo>
                  <a:lnTo>
                    <a:pt x="86" y="7"/>
                  </a:lnTo>
                  <a:lnTo>
                    <a:pt x="83" y="4"/>
                  </a:lnTo>
                  <a:lnTo>
                    <a:pt x="79" y="1"/>
                  </a:lnTo>
                  <a:lnTo>
                    <a:pt x="74" y="0"/>
                  </a:lnTo>
                  <a:close/>
                </a:path>
              </a:pathLst>
            </a:custGeom>
            <a:solidFill>
              <a:srgbClr val="FFCE44"/>
            </a:solidFill>
            <a:ln w="9525">
              <a:noFill/>
              <a:round/>
              <a:headEnd/>
              <a:tailEnd/>
            </a:ln>
          </p:spPr>
          <p:txBody>
            <a:bodyPr/>
            <a:lstStyle/>
            <a:p>
              <a:endParaRPr lang="pt-BR"/>
            </a:p>
          </p:txBody>
        </p:sp>
        <p:sp>
          <p:nvSpPr>
            <p:cNvPr id="39991" name="Freeform 284"/>
            <p:cNvSpPr>
              <a:spLocks/>
            </p:cNvSpPr>
            <p:nvPr/>
          </p:nvSpPr>
          <p:spPr bwMode="auto">
            <a:xfrm>
              <a:off x="2664" y="1280"/>
              <a:ext cx="325" cy="446"/>
            </a:xfrm>
            <a:custGeom>
              <a:avLst/>
              <a:gdLst>
                <a:gd name="T0" fmla="*/ 29 w 325"/>
                <a:gd name="T1" fmla="*/ 104 h 446"/>
                <a:gd name="T2" fmla="*/ 13 w 325"/>
                <a:gd name="T3" fmla="*/ 111 h 446"/>
                <a:gd name="T4" fmla="*/ 1 w 325"/>
                <a:gd name="T5" fmla="*/ 129 h 446"/>
                <a:gd name="T6" fmla="*/ 4 w 325"/>
                <a:gd name="T7" fmla="*/ 161 h 446"/>
                <a:gd name="T8" fmla="*/ 47 w 325"/>
                <a:gd name="T9" fmla="*/ 218 h 446"/>
                <a:gd name="T10" fmla="*/ 55 w 325"/>
                <a:gd name="T11" fmla="*/ 276 h 446"/>
                <a:gd name="T12" fmla="*/ 59 w 325"/>
                <a:gd name="T13" fmla="*/ 343 h 446"/>
                <a:gd name="T14" fmla="*/ 54 w 325"/>
                <a:gd name="T15" fmla="*/ 365 h 446"/>
                <a:gd name="T16" fmla="*/ 52 w 325"/>
                <a:gd name="T17" fmla="*/ 379 h 446"/>
                <a:gd name="T18" fmla="*/ 66 w 325"/>
                <a:gd name="T19" fmla="*/ 400 h 446"/>
                <a:gd name="T20" fmla="*/ 81 w 325"/>
                <a:gd name="T21" fmla="*/ 418 h 446"/>
                <a:gd name="T22" fmla="*/ 99 w 325"/>
                <a:gd name="T23" fmla="*/ 432 h 446"/>
                <a:gd name="T24" fmla="*/ 118 w 325"/>
                <a:gd name="T25" fmla="*/ 441 h 446"/>
                <a:gd name="T26" fmla="*/ 141 w 325"/>
                <a:gd name="T27" fmla="*/ 445 h 446"/>
                <a:gd name="T28" fmla="*/ 166 w 325"/>
                <a:gd name="T29" fmla="*/ 445 h 446"/>
                <a:gd name="T30" fmla="*/ 195 w 325"/>
                <a:gd name="T31" fmla="*/ 440 h 446"/>
                <a:gd name="T32" fmla="*/ 227 w 325"/>
                <a:gd name="T33" fmla="*/ 430 h 446"/>
                <a:gd name="T34" fmla="*/ 221 w 325"/>
                <a:gd name="T35" fmla="*/ 415 h 446"/>
                <a:gd name="T36" fmla="*/ 213 w 325"/>
                <a:gd name="T37" fmla="*/ 396 h 446"/>
                <a:gd name="T38" fmla="*/ 210 w 325"/>
                <a:gd name="T39" fmla="*/ 373 h 446"/>
                <a:gd name="T40" fmla="*/ 217 w 325"/>
                <a:gd name="T41" fmla="*/ 345 h 446"/>
                <a:gd name="T42" fmla="*/ 237 w 325"/>
                <a:gd name="T43" fmla="*/ 339 h 446"/>
                <a:gd name="T44" fmla="*/ 254 w 325"/>
                <a:gd name="T45" fmla="*/ 333 h 446"/>
                <a:gd name="T46" fmla="*/ 267 w 325"/>
                <a:gd name="T47" fmla="*/ 325 h 446"/>
                <a:gd name="T48" fmla="*/ 277 w 325"/>
                <a:gd name="T49" fmla="*/ 315 h 446"/>
                <a:gd name="T50" fmla="*/ 292 w 325"/>
                <a:gd name="T51" fmla="*/ 262 h 446"/>
                <a:gd name="T52" fmla="*/ 311 w 325"/>
                <a:gd name="T53" fmla="*/ 188 h 446"/>
                <a:gd name="T54" fmla="*/ 323 w 325"/>
                <a:gd name="T55" fmla="*/ 114 h 446"/>
                <a:gd name="T56" fmla="*/ 322 w 325"/>
                <a:gd name="T57" fmla="*/ 60 h 446"/>
                <a:gd name="T58" fmla="*/ 315 w 325"/>
                <a:gd name="T59" fmla="*/ 43 h 446"/>
                <a:gd name="T60" fmla="*/ 306 w 325"/>
                <a:gd name="T61" fmla="*/ 28 h 446"/>
                <a:gd name="T62" fmla="*/ 295 w 325"/>
                <a:gd name="T63" fmla="*/ 16 h 446"/>
                <a:gd name="T64" fmla="*/ 281 w 325"/>
                <a:gd name="T65" fmla="*/ 7 h 446"/>
                <a:gd name="T66" fmla="*/ 264 w 325"/>
                <a:gd name="T67" fmla="*/ 1 h 446"/>
                <a:gd name="T68" fmla="*/ 243 w 325"/>
                <a:gd name="T69" fmla="*/ 0 h 446"/>
                <a:gd name="T70" fmla="*/ 218 w 325"/>
                <a:gd name="T71" fmla="*/ 1 h 446"/>
                <a:gd name="T72" fmla="*/ 188 w 325"/>
                <a:gd name="T73" fmla="*/ 6 h 446"/>
                <a:gd name="T74" fmla="*/ 157 w 325"/>
                <a:gd name="T75" fmla="*/ 13 h 446"/>
                <a:gd name="T76" fmla="*/ 127 w 325"/>
                <a:gd name="T77" fmla="*/ 20 h 446"/>
                <a:gd name="T78" fmla="*/ 100 w 325"/>
                <a:gd name="T79" fmla="*/ 28 h 446"/>
                <a:gd name="T80" fmla="*/ 77 w 325"/>
                <a:gd name="T81" fmla="*/ 38 h 446"/>
                <a:gd name="T82" fmla="*/ 58 w 325"/>
                <a:gd name="T83" fmla="*/ 50 h 446"/>
                <a:gd name="T84" fmla="*/ 44 w 325"/>
                <a:gd name="T85" fmla="*/ 65 h 446"/>
                <a:gd name="T86" fmla="*/ 36 w 325"/>
                <a:gd name="T87" fmla="*/ 82 h 446"/>
                <a:gd name="T88" fmla="*/ 35 w 325"/>
                <a:gd name="T89" fmla="*/ 105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46"/>
                <a:gd name="T137" fmla="*/ 325 w 32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46">
                  <a:moveTo>
                    <a:pt x="35" y="105"/>
                  </a:moveTo>
                  <a:lnTo>
                    <a:pt x="29" y="104"/>
                  </a:lnTo>
                  <a:lnTo>
                    <a:pt x="21" y="106"/>
                  </a:lnTo>
                  <a:lnTo>
                    <a:pt x="13" y="111"/>
                  </a:lnTo>
                  <a:lnTo>
                    <a:pt x="6" y="119"/>
                  </a:lnTo>
                  <a:lnTo>
                    <a:pt x="1" y="129"/>
                  </a:lnTo>
                  <a:lnTo>
                    <a:pt x="0" y="144"/>
                  </a:lnTo>
                  <a:lnTo>
                    <a:pt x="4" y="161"/>
                  </a:lnTo>
                  <a:lnTo>
                    <a:pt x="14" y="182"/>
                  </a:lnTo>
                  <a:lnTo>
                    <a:pt x="47" y="218"/>
                  </a:lnTo>
                  <a:lnTo>
                    <a:pt x="49" y="236"/>
                  </a:lnTo>
                  <a:lnTo>
                    <a:pt x="55" y="276"/>
                  </a:lnTo>
                  <a:lnTo>
                    <a:pt x="59" y="318"/>
                  </a:lnTo>
                  <a:lnTo>
                    <a:pt x="59" y="343"/>
                  </a:lnTo>
                  <a:lnTo>
                    <a:pt x="57" y="354"/>
                  </a:lnTo>
                  <a:lnTo>
                    <a:pt x="54" y="365"/>
                  </a:lnTo>
                  <a:lnTo>
                    <a:pt x="53" y="375"/>
                  </a:lnTo>
                  <a:lnTo>
                    <a:pt x="52" y="379"/>
                  </a:lnTo>
                  <a:lnTo>
                    <a:pt x="59" y="390"/>
                  </a:lnTo>
                  <a:lnTo>
                    <a:pt x="66" y="400"/>
                  </a:lnTo>
                  <a:lnTo>
                    <a:pt x="73" y="410"/>
                  </a:lnTo>
                  <a:lnTo>
                    <a:pt x="81" y="418"/>
                  </a:lnTo>
                  <a:lnTo>
                    <a:pt x="90" y="426"/>
                  </a:lnTo>
                  <a:lnTo>
                    <a:pt x="99" y="432"/>
                  </a:lnTo>
                  <a:lnTo>
                    <a:pt x="108" y="437"/>
                  </a:lnTo>
                  <a:lnTo>
                    <a:pt x="118" y="441"/>
                  </a:lnTo>
                  <a:lnTo>
                    <a:pt x="129" y="444"/>
                  </a:lnTo>
                  <a:lnTo>
                    <a:pt x="141" y="445"/>
                  </a:lnTo>
                  <a:lnTo>
                    <a:pt x="153" y="446"/>
                  </a:lnTo>
                  <a:lnTo>
                    <a:pt x="166" y="445"/>
                  </a:lnTo>
                  <a:lnTo>
                    <a:pt x="180" y="444"/>
                  </a:lnTo>
                  <a:lnTo>
                    <a:pt x="195" y="440"/>
                  </a:lnTo>
                  <a:lnTo>
                    <a:pt x="210" y="436"/>
                  </a:lnTo>
                  <a:lnTo>
                    <a:pt x="227" y="430"/>
                  </a:lnTo>
                  <a:lnTo>
                    <a:pt x="225" y="423"/>
                  </a:lnTo>
                  <a:lnTo>
                    <a:pt x="221" y="415"/>
                  </a:lnTo>
                  <a:lnTo>
                    <a:pt x="217" y="406"/>
                  </a:lnTo>
                  <a:lnTo>
                    <a:pt x="213" y="396"/>
                  </a:lnTo>
                  <a:lnTo>
                    <a:pt x="210" y="385"/>
                  </a:lnTo>
                  <a:lnTo>
                    <a:pt x="210" y="373"/>
                  </a:lnTo>
                  <a:lnTo>
                    <a:pt x="212" y="360"/>
                  </a:lnTo>
                  <a:lnTo>
                    <a:pt x="217" y="345"/>
                  </a:lnTo>
                  <a:lnTo>
                    <a:pt x="227" y="342"/>
                  </a:lnTo>
                  <a:lnTo>
                    <a:pt x="237" y="339"/>
                  </a:lnTo>
                  <a:lnTo>
                    <a:pt x="246" y="337"/>
                  </a:lnTo>
                  <a:lnTo>
                    <a:pt x="254" y="333"/>
                  </a:lnTo>
                  <a:lnTo>
                    <a:pt x="261" y="329"/>
                  </a:lnTo>
                  <a:lnTo>
                    <a:pt x="267" y="325"/>
                  </a:lnTo>
                  <a:lnTo>
                    <a:pt x="273" y="320"/>
                  </a:lnTo>
                  <a:lnTo>
                    <a:pt x="277" y="315"/>
                  </a:lnTo>
                  <a:lnTo>
                    <a:pt x="284" y="293"/>
                  </a:lnTo>
                  <a:lnTo>
                    <a:pt x="292" y="262"/>
                  </a:lnTo>
                  <a:lnTo>
                    <a:pt x="301" y="227"/>
                  </a:lnTo>
                  <a:lnTo>
                    <a:pt x="311" y="188"/>
                  </a:lnTo>
                  <a:lnTo>
                    <a:pt x="318" y="150"/>
                  </a:lnTo>
                  <a:lnTo>
                    <a:pt x="323" y="114"/>
                  </a:lnTo>
                  <a:lnTo>
                    <a:pt x="325" y="83"/>
                  </a:lnTo>
                  <a:lnTo>
                    <a:pt x="322" y="60"/>
                  </a:lnTo>
                  <a:lnTo>
                    <a:pt x="318" y="51"/>
                  </a:lnTo>
                  <a:lnTo>
                    <a:pt x="315" y="43"/>
                  </a:lnTo>
                  <a:lnTo>
                    <a:pt x="311" y="35"/>
                  </a:lnTo>
                  <a:lnTo>
                    <a:pt x="306" y="28"/>
                  </a:lnTo>
                  <a:lnTo>
                    <a:pt x="301" y="21"/>
                  </a:lnTo>
                  <a:lnTo>
                    <a:pt x="295" y="16"/>
                  </a:lnTo>
                  <a:lnTo>
                    <a:pt x="289" y="11"/>
                  </a:lnTo>
                  <a:lnTo>
                    <a:pt x="281" y="7"/>
                  </a:lnTo>
                  <a:lnTo>
                    <a:pt x="273" y="4"/>
                  </a:lnTo>
                  <a:lnTo>
                    <a:pt x="264" y="1"/>
                  </a:lnTo>
                  <a:lnTo>
                    <a:pt x="254" y="0"/>
                  </a:lnTo>
                  <a:lnTo>
                    <a:pt x="243" y="0"/>
                  </a:lnTo>
                  <a:lnTo>
                    <a:pt x="231" y="0"/>
                  </a:lnTo>
                  <a:lnTo>
                    <a:pt x="218" y="1"/>
                  </a:lnTo>
                  <a:lnTo>
                    <a:pt x="204" y="3"/>
                  </a:lnTo>
                  <a:lnTo>
                    <a:pt x="188" y="6"/>
                  </a:lnTo>
                  <a:lnTo>
                    <a:pt x="172" y="9"/>
                  </a:lnTo>
                  <a:lnTo>
                    <a:pt x="157" y="13"/>
                  </a:lnTo>
                  <a:lnTo>
                    <a:pt x="142" y="17"/>
                  </a:lnTo>
                  <a:lnTo>
                    <a:pt x="127" y="20"/>
                  </a:lnTo>
                  <a:lnTo>
                    <a:pt x="113" y="24"/>
                  </a:lnTo>
                  <a:lnTo>
                    <a:pt x="100" y="28"/>
                  </a:lnTo>
                  <a:lnTo>
                    <a:pt x="88" y="33"/>
                  </a:lnTo>
                  <a:lnTo>
                    <a:pt x="77" y="38"/>
                  </a:lnTo>
                  <a:lnTo>
                    <a:pt x="66" y="44"/>
                  </a:lnTo>
                  <a:lnTo>
                    <a:pt x="58" y="50"/>
                  </a:lnTo>
                  <a:lnTo>
                    <a:pt x="50" y="57"/>
                  </a:lnTo>
                  <a:lnTo>
                    <a:pt x="44" y="65"/>
                  </a:lnTo>
                  <a:lnTo>
                    <a:pt x="39" y="73"/>
                  </a:lnTo>
                  <a:lnTo>
                    <a:pt x="36" y="82"/>
                  </a:lnTo>
                  <a:lnTo>
                    <a:pt x="35" y="93"/>
                  </a:lnTo>
                  <a:lnTo>
                    <a:pt x="35" y="105"/>
                  </a:lnTo>
                  <a:close/>
                </a:path>
              </a:pathLst>
            </a:custGeom>
            <a:solidFill>
              <a:srgbClr val="E5B59E"/>
            </a:solidFill>
            <a:ln w="9525">
              <a:noFill/>
              <a:round/>
              <a:headEnd/>
              <a:tailEnd/>
            </a:ln>
          </p:spPr>
          <p:txBody>
            <a:bodyPr/>
            <a:lstStyle/>
            <a:p>
              <a:endParaRPr lang="pt-BR"/>
            </a:p>
          </p:txBody>
        </p:sp>
        <p:sp>
          <p:nvSpPr>
            <p:cNvPr id="39992" name="Freeform 285"/>
            <p:cNvSpPr>
              <a:spLocks/>
            </p:cNvSpPr>
            <p:nvPr/>
          </p:nvSpPr>
          <p:spPr bwMode="auto">
            <a:xfrm>
              <a:off x="2593" y="1187"/>
              <a:ext cx="466" cy="449"/>
            </a:xfrm>
            <a:custGeom>
              <a:avLst/>
              <a:gdLst>
                <a:gd name="T0" fmla="*/ 47 w 466"/>
                <a:gd name="T1" fmla="*/ 117 h 449"/>
                <a:gd name="T2" fmla="*/ 33 w 466"/>
                <a:gd name="T3" fmla="*/ 148 h 449"/>
                <a:gd name="T4" fmla="*/ 23 w 466"/>
                <a:gd name="T5" fmla="*/ 189 h 449"/>
                <a:gd name="T6" fmla="*/ 20 w 466"/>
                <a:gd name="T7" fmla="*/ 235 h 449"/>
                <a:gd name="T8" fmla="*/ 26 w 466"/>
                <a:gd name="T9" fmla="*/ 279 h 449"/>
                <a:gd name="T10" fmla="*/ 24 w 466"/>
                <a:gd name="T11" fmla="*/ 330 h 449"/>
                <a:gd name="T12" fmla="*/ 17 w 466"/>
                <a:gd name="T13" fmla="*/ 381 h 449"/>
                <a:gd name="T14" fmla="*/ 5 w 466"/>
                <a:gd name="T15" fmla="*/ 423 h 449"/>
                <a:gd name="T16" fmla="*/ 28 w 466"/>
                <a:gd name="T17" fmla="*/ 432 h 449"/>
                <a:gd name="T18" fmla="*/ 91 w 466"/>
                <a:gd name="T19" fmla="*/ 436 h 449"/>
                <a:gd name="T20" fmla="*/ 147 w 466"/>
                <a:gd name="T21" fmla="*/ 433 h 449"/>
                <a:gd name="T22" fmla="*/ 192 w 466"/>
                <a:gd name="T23" fmla="*/ 431 h 449"/>
                <a:gd name="T24" fmla="*/ 170 w 466"/>
                <a:gd name="T25" fmla="*/ 401 h 449"/>
                <a:gd name="T26" fmla="*/ 145 w 466"/>
                <a:gd name="T27" fmla="*/ 363 h 449"/>
                <a:gd name="T28" fmla="*/ 126 w 466"/>
                <a:gd name="T29" fmla="*/ 325 h 449"/>
                <a:gd name="T30" fmla="*/ 114 w 466"/>
                <a:gd name="T31" fmla="*/ 302 h 449"/>
                <a:gd name="T32" fmla="*/ 95 w 466"/>
                <a:gd name="T33" fmla="*/ 288 h 449"/>
                <a:gd name="T34" fmla="*/ 76 w 466"/>
                <a:gd name="T35" fmla="*/ 269 h 449"/>
                <a:gd name="T36" fmla="*/ 63 w 466"/>
                <a:gd name="T37" fmla="*/ 243 h 449"/>
                <a:gd name="T38" fmla="*/ 62 w 466"/>
                <a:gd name="T39" fmla="*/ 217 h 449"/>
                <a:gd name="T40" fmla="*/ 68 w 466"/>
                <a:gd name="T41" fmla="*/ 201 h 449"/>
                <a:gd name="T42" fmla="*/ 80 w 466"/>
                <a:gd name="T43" fmla="*/ 193 h 449"/>
                <a:gd name="T44" fmla="*/ 96 w 466"/>
                <a:gd name="T45" fmla="*/ 194 h 449"/>
                <a:gd name="T46" fmla="*/ 119 w 466"/>
                <a:gd name="T47" fmla="*/ 178 h 449"/>
                <a:gd name="T48" fmla="*/ 188 w 466"/>
                <a:gd name="T49" fmla="*/ 166 h 449"/>
                <a:gd name="T50" fmla="*/ 235 w 466"/>
                <a:gd name="T51" fmla="*/ 162 h 449"/>
                <a:gd name="T52" fmla="*/ 297 w 466"/>
                <a:gd name="T53" fmla="*/ 154 h 449"/>
                <a:gd name="T54" fmla="*/ 348 w 466"/>
                <a:gd name="T55" fmla="*/ 153 h 449"/>
                <a:gd name="T56" fmla="*/ 397 w 466"/>
                <a:gd name="T57" fmla="*/ 166 h 449"/>
                <a:gd name="T58" fmla="*/ 398 w 466"/>
                <a:gd name="T59" fmla="*/ 204 h 449"/>
                <a:gd name="T60" fmla="*/ 395 w 466"/>
                <a:gd name="T61" fmla="*/ 277 h 449"/>
                <a:gd name="T62" fmla="*/ 379 w 466"/>
                <a:gd name="T63" fmla="*/ 358 h 449"/>
                <a:gd name="T64" fmla="*/ 343 w 466"/>
                <a:gd name="T65" fmla="*/ 417 h 449"/>
                <a:gd name="T66" fmla="*/ 421 w 466"/>
                <a:gd name="T67" fmla="*/ 421 h 449"/>
                <a:gd name="T68" fmla="*/ 458 w 466"/>
                <a:gd name="T69" fmla="*/ 413 h 449"/>
                <a:gd name="T70" fmla="*/ 443 w 466"/>
                <a:gd name="T71" fmla="*/ 356 h 449"/>
                <a:gd name="T72" fmla="*/ 431 w 466"/>
                <a:gd name="T73" fmla="*/ 290 h 449"/>
                <a:gd name="T74" fmla="*/ 428 w 466"/>
                <a:gd name="T75" fmla="*/ 225 h 449"/>
                <a:gd name="T76" fmla="*/ 438 w 466"/>
                <a:gd name="T77" fmla="*/ 174 h 449"/>
                <a:gd name="T78" fmla="*/ 440 w 466"/>
                <a:gd name="T79" fmla="*/ 134 h 449"/>
                <a:gd name="T80" fmla="*/ 435 w 466"/>
                <a:gd name="T81" fmla="*/ 102 h 449"/>
                <a:gd name="T82" fmla="*/ 425 w 466"/>
                <a:gd name="T83" fmla="*/ 78 h 449"/>
                <a:gd name="T84" fmla="*/ 416 w 466"/>
                <a:gd name="T85" fmla="*/ 63 h 449"/>
                <a:gd name="T86" fmla="*/ 409 w 466"/>
                <a:gd name="T87" fmla="*/ 51 h 449"/>
                <a:gd name="T88" fmla="*/ 399 w 466"/>
                <a:gd name="T89" fmla="*/ 38 h 449"/>
                <a:gd name="T90" fmla="*/ 385 w 466"/>
                <a:gd name="T91" fmla="*/ 24 h 449"/>
                <a:gd name="T92" fmla="*/ 364 w 466"/>
                <a:gd name="T93" fmla="*/ 12 h 449"/>
                <a:gd name="T94" fmla="*/ 337 w 466"/>
                <a:gd name="T95" fmla="*/ 3 h 449"/>
                <a:gd name="T96" fmla="*/ 300 w 466"/>
                <a:gd name="T97" fmla="*/ 0 h 449"/>
                <a:gd name="T98" fmla="*/ 252 w 466"/>
                <a:gd name="T99" fmla="*/ 3 h 449"/>
                <a:gd name="T100" fmla="*/ 211 w 466"/>
                <a:gd name="T101" fmla="*/ 10 h 449"/>
                <a:gd name="T102" fmla="*/ 187 w 466"/>
                <a:gd name="T103" fmla="*/ 15 h 449"/>
                <a:gd name="T104" fmla="*/ 164 w 466"/>
                <a:gd name="T105" fmla="*/ 23 h 449"/>
                <a:gd name="T106" fmla="*/ 144 w 466"/>
                <a:gd name="T107" fmla="*/ 33 h 449"/>
                <a:gd name="T108" fmla="*/ 124 w 466"/>
                <a:gd name="T109" fmla="*/ 45 h 449"/>
                <a:gd name="T110" fmla="*/ 104 w 466"/>
                <a:gd name="T111" fmla="*/ 60 h 449"/>
                <a:gd name="T112" fmla="*/ 84 w 466"/>
                <a:gd name="T113" fmla="*/ 76 h 449"/>
                <a:gd name="T114" fmla="*/ 64 w 466"/>
                <a:gd name="T115" fmla="*/ 97 h 4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449"/>
                <a:gd name="T176" fmla="*/ 466 w 466"/>
                <a:gd name="T177" fmla="*/ 449 h 4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449">
                  <a:moveTo>
                    <a:pt x="54" y="108"/>
                  </a:moveTo>
                  <a:lnTo>
                    <a:pt x="47" y="117"/>
                  </a:lnTo>
                  <a:lnTo>
                    <a:pt x="39" y="131"/>
                  </a:lnTo>
                  <a:lnTo>
                    <a:pt x="33" y="148"/>
                  </a:lnTo>
                  <a:lnTo>
                    <a:pt x="27" y="167"/>
                  </a:lnTo>
                  <a:lnTo>
                    <a:pt x="23" y="189"/>
                  </a:lnTo>
                  <a:lnTo>
                    <a:pt x="20" y="212"/>
                  </a:lnTo>
                  <a:lnTo>
                    <a:pt x="20" y="235"/>
                  </a:lnTo>
                  <a:lnTo>
                    <a:pt x="23" y="257"/>
                  </a:lnTo>
                  <a:lnTo>
                    <a:pt x="26" y="279"/>
                  </a:lnTo>
                  <a:lnTo>
                    <a:pt x="26" y="305"/>
                  </a:lnTo>
                  <a:lnTo>
                    <a:pt x="24" y="330"/>
                  </a:lnTo>
                  <a:lnTo>
                    <a:pt x="22" y="356"/>
                  </a:lnTo>
                  <a:lnTo>
                    <a:pt x="17" y="381"/>
                  </a:lnTo>
                  <a:lnTo>
                    <a:pt x="11" y="404"/>
                  </a:lnTo>
                  <a:lnTo>
                    <a:pt x="5" y="423"/>
                  </a:lnTo>
                  <a:lnTo>
                    <a:pt x="0" y="437"/>
                  </a:lnTo>
                  <a:lnTo>
                    <a:pt x="28" y="432"/>
                  </a:lnTo>
                  <a:lnTo>
                    <a:pt x="70" y="449"/>
                  </a:lnTo>
                  <a:lnTo>
                    <a:pt x="91" y="436"/>
                  </a:lnTo>
                  <a:lnTo>
                    <a:pt x="126" y="449"/>
                  </a:lnTo>
                  <a:lnTo>
                    <a:pt x="147" y="433"/>
                  </a:lnTo>
                  <a:lnTo>
                    <a:pt x="201" y="441"/>
                  </a:lnTo>
                  <a:lnTo>
                    <a:pt x="192" y="431"/>
                  </a:lnTo>
                  <a:lnTo>
                    <a:pt x="181" y="417"/>
                  </a:lnTo>
                  <a:lnTo>
                    <a:pt x="170" y="401"/>
                  </a:lnTo>
                  <a:lnTo>
                    <a:pt x="157" y="382"/>
                  </a:lnTo>
                  <a:lnTo>
                    <a:pt x="145" y="363"/>
                  </a:lnTo>
                  <a:lnTo>
                    <a:pt x="134" y="344"/>
                  </a:lnTo>
                  <a:lnTo>
                    <a:pt x="126" y="325"/>
                  </a:lnTo>
                  <a:lnTo>
                    <a:pt x="121" y="308"/>
                  </a:lnTo>
                  <a:lnTo>
                    <a:pt x="114" y="302"/>
                  </a:lnTo>
                  <a:lnTo>
                    <a:pt x="105" y="296"/>
                  </a:lnTo>
                  <a:lnTo>
                    <a:pt x="95" y="288"/>
                  </a:lnTo>
                  <a:lnTo>
                    <a:pt x="85" y="280"/>
                  </a:lnTo>
                  <a:lnTo>
                    <a:pt x="76" y="269"/>
                  </a:lnTo>
                  <a:lnTo>
                    <a:pt x="68" y="257"/>
                  </a:lnTo>
                  <a:lnTo>
                    <a:pt x="63" y="243"/>
                  </a:lnTo>
                  <a:lnTo>
                    <a:pt x="61" y="227"/>
                  </a:lnTo>
                  <a:lnTo>
                    <a:pt x="62" y="217"/>
                  </a:lnTo>
                  <a:lnTo>
                    <a:pt x="65" y="208"/>
                  </a:lnTo>
                  <a:lnTo>
                    <a:pt x="68" y="201"/>
                  </a:lnTo>
                  <a:lnTo>
                    <a:pt x="73" y="196"/>
                  </a:lnTo>
                  <a:lnTo>
                    <a:pt x="80" y="193"/>
                  </a:lnTo>
                  <a:lnTo>
                    <a:pt x="88" y="192"/>
                  </a:lnTo>
                  <a:lnTo>
                    <a:pt x="96" y="194"/>
                  </a:lnTo>
                  <a:lnTo>
                    <a:pt x="106" y="198"/>
                  </a:lnTo>
                  <a:lnTo>
                    <a:pt x="119" y="178"/>
                  </a:lnTo>
                  <a:lnTo>
                    <a:pt x="155" y="160"/>
                  </a:lnTo>
                  <a:lnTo>
                    <a:pt x="188" y="166"/>
                  </a:lnTo>
                  <a:lnTo>
                    <a:pt x="212" y="136"/>
                  </a:lnTo>
                  <a:lnTo>
                    <a:pt x="235" y="162"/>
                  </a:lnTo>
                  <a:lnTo>
                    <a:pt x="270" y="137"/>
                  </a:lnTo>
                  <a:lnTo>
                    <a:pt x="297" y="154"/>
                  </a:lnTo>
                  <a:lnTo>
                    <a:pt x="323" y="132"/>
                  </a:lnTo>
                  <a:lnTo>
                    <a:pt x="348" y="153"/>
                  </a:lnTo>
                  <a:lnTo>
                    <a:pt x="375" y="133"/>
                  </a:lnTo>
                  <a:lnTo>
                    <a:pt x="397" y="166"/>
                  </a:lnTo>
                  <a:lnTo>
                    <a:pt x="398" y="179"/>
                  </a:lnTo>
                  <a:lnTo>
                    <a:pt x="398" y="204"/>
                  </a:lnTo>
                  <a:lnTo>
                    <a:pt x="398" y="238"/>
                  </a:lnTo>
                  <a:lnTo>
                    <a:pt x="395" y="277"/>
                  </a:lnTo>
                  <a:lnTo>
                    <a:pt x="389" y="318"/>
                  </a:lnTo>
                  <a:lnTo>
                    <a:pt x="379" y="358"/>
                  </a:lnTo>
                  <a:lnTo>
                    <a:pt x="364" y="392"/>
                  </a:lnTo>
                  <a:lnTo>
                    <a:pt x="343" y="417"/>
                  </a:lnTo>
                  <a:lnTo>
                    <a:pt x="403" y="433"/>
                  </a:lnTo>
                  <a:lnTo>
                    <a:pt x="421" y="421"/>
                  </a:lnTo>
                  <a:lnTo>
                    <a:pt x="466" y="433"/>
                  </a:lnTo>
                  <a:lnTo>
                    <a:pt x="458" y="413"/>
                  </a:lnTo>
                  <a:lnTo>
                    <a:pt x="450" y="387"/>
                  </a:lnTo>
                  <a:lnTo>
                    <a:pt x="443" y="356"/>
                  </a:lnTo>
                  <a:lnTo>
                    <a:pt x="436" y="324"/>
                  </a:lnTo>
                  <a:lnTo>
                    <a:pt x="431" y="290"/>
                  </a:lnTo>
                  <a:lnTo>
                    <a:pt x="428" y="256"/>
                  </a:lnTo>
                  <a:lnTo>
                    <a:pt x="428" y="225"/>
                  </a:lnTo>
                  <a:lnTo>
                    <a:pt x="432" y="198"/>
                  </a:lnTo>
                  <a:lnTo>
                    <a:pt x="438" y="174"/>
                  </a:lnTo>
                  <a:lnTo>
                    <a:pt x="440" y="153"/>
                  </a:lnTo>
                  <a:lnTo>
                    <a:pt x="440" y="134"/>
                  </a:lnTo>
                  <a:lnTo>
                    <a:pt x="439" y="117"/>
                  </a:lnTo>
                  <a:lnTo>
                    <a:pt x="435" y="102"/>
                  </a:lnTo>
                  <a:lnTo>
                    <a:pt x="431" y="90"/>
                  </a:lnTo>
                  <a:lnTo>
                    <a:pt x="425" y="78"/>
                  </a:lnTo>
                  <a:lnTo>
                    <a:pt x="420" y="68"/>
                  </a:lnTo>
                  <a:lnTo>
                    <a:pt x="416" y="63"/>
                  </a:lnTo>
                  <a:lnTo>
                    <a:pt x="413" y="57"/>
                  </a:lnTo>
                  <a:lnTo>
                    <a:pt x="409" y="51"/>
                  </a:lnTo>
                  <a:lnTo>
                    <a:pt x="405" y="45"/>
                  </a:lnTo>
                  <a:lnTo>
                    <a:pt x="399" y="38"/>
                  </a:lnTo>
                  <a:lnTo>
                    <a:pt x="393" y="31"/>
                  </a:lnTo>
                  <a:lnTo>
                    <a:pt x="385" y="24"/>
                  </a:lnTo>
                  <a:lnTo>
                    <a:pt x="375" y="18"/>
                  </a:lnTo>
                  <a:lnTo>
                    <a:pt x="364" y="12"/>
                  </a:lnTo>
                  <a:lnTo>
                    <a:pt x="352" y="7"/>
                  </a:lnTo>
                  <a:lnTo>
                    <a:pt x="337" y="3"/>
                  </a:lnTo>
                  <a:lnTo>
                    <a:pt x="319" y="1"/>
                  </a:lnTo>
                  <a:lnTo>
                    <a:pt x="300" y="0"/>
                  </a:lnTo>
                  <a:lnTo>
                    <a:pt x="277" y="0"/>
                  </a:lnTo>
                  <a:lnTo>
                    <a:pt x="252" y="3"/>
                  </a:lnTo>
                  <a:lnTo>
                    <a:pt x="224" y="7"/>
                  </a:lnTo>
                  <a:lnTo>
                    <a:pt x="211" y="10"/>
                  </a:lnTo>
                  <a:lnTo>
                    <a:pt x="198" y="12"/>
                  </a:lnTo>
                  <a:lnTo>
                    <a:pt x="187" y="15"/>
                  </a:lnTo>
                  <a:lnTo>
                    <a:pt x="175" y="19"/>
                  </a:lnTo>
                  <a:lnTo>
                    <a:pt x="164" y="23"/>
                  </a:lnTo>
                  <a:lnTo>
                    <a:pt x="154" y="28"/>
                  </a:lnTo>
                  <a:lnTo>
                    <a:pt x="144" y="33"/>
                  </a:lnTo>
                  <a:lnTo>
                    <a:pt x="133" y="39"/>
                  </a:lnTo>
                  <a:lnTo>
                    <a:pt x="124" y="45"/>
                  </a:lnTo>
                  <a:lnTo>
                    <a:pt x="114" y="52"/>
                  </a:lnTo>
                  <a:lnTo>
                    <a:pt x="104" y="60"/>
                  </a:lnTo>
                  <a:lnTo>
                    <a:pt x="94" y="68"/>
                  </a:lnTo>
                  <a:lnTo>
                    <a:pt x="84" y="76"/>
                  </a:lnTo>
                  <a:lnTo>
                    <a:pt x="75" y="86"/>
                  </a:lnTo>
                  <a:lnTo>
                    <a:pt x="64" y="97"/>
                  </a:lnTo>
                  <a:lnTo>
                    <a:pt x="54" y="108"/>
                  </a:lnTo>
                  <a:close/>
                </a:path>
              </a:pathLst>
            </a:custGeom>
            <a:solidFill>
              <a:srgbClr val="512B19"/>
            </a:solidFill>
            <a:ln w="9525">
              <a:noFill/>
              <a:round/>
              <a:headEnd/>
              <a:tailEnd/>
            </a:ln>
          </p:spPr>
          <p:txBody>
            <a:bodyPr/>
            <a:lstStyle/>
            <a:p>
              <a:endParaRPr lang="pt-BR"/>
            </a:p>
          </p:txBody>
        </p:sp>
        <p:sp>
          <p:nvSpPr>
            <p:cNvPr id="39993" name="Freeform 286"/>
            <p:cNvSpPr>
              <a:spLocks/>
            </p:cNvSpPr>
            <p:nvPr/>
          </p:nvSpPr>
          <p:spPr bwMode="auto">
            <a:xfrm>
              <a:off x="2497" y="1016"/>
              <a:ext cx="555" cy="284"/>
            </a:xfrm>
            <a:custGeom>
              <a:avLst/>
              <a:gdLst>
                <a:gd name="T0" fmla="*/ 201 w 555"/>
                <a:gd name="T1" fmla="*/ 6 h 284"/>
                <a:gd name="T2" fmla="*/ 184 w 555"/>
                <a:gd name="T3" fmla="*/ 27 h 284"/>
                <a:gd name="T4" fmla="*/ 158 w 555"/>
                <a:gd name="T5" fmla="*/ 58 h 284"/>
                <a:gd name="T6" fmla="*/ 126 w 555"/>
                <a:gd name="T7" fmla="*/ 96 h 284"/>
                <a:gd name="T8" fmla="*/ 92 w 555"/>
                <a:gd name="T9" fmla="*/ 138 h 284"/>
                <a:gd name="T10" fmla="*/ 58 w 555"/>
                <a:gd name="T11" fmla="*/ 178 h 284"/>
                <a:gd name="T12" fmla="*/ 29 w 555"/>
                <a:gd name="T13" fmla="*/ 214 h 284"/>
                <a:gd name="T14" fmla="*/ 7 w 555"/>
                <a:gd name="T15" fmla="*/ 242 h 284"/>
                <a:gd name="T16" fmla="*/ 3 w 555"/>
                <a:gd name="T17" fmla="*/ 253 h 284"/>
                <a:gd name="T18" fmla="*/ 10 w 555"/>
                <a:gd name="T19" fmla="*/ 257 h 284"/>
                <a:gd name="T20" fmla="*/ 19 w 555"/>
                <a:gd name="T21" fmla="*/ 262 h 284"/>
                <a:gd name="T22" fmla="*/ 31 w 555"/>
                <a:gd name="T23" fmla="*/ 266 h 284"/>
                <a:gd name="T24" fmla="*/ 45 w 555"/>
                <a:gd name="T25" fmla="*/ 271 h 284"/>
                <a:gd name="T26" fmla="*/ 62 w 555"/>
                <a:gd name="T27" fmla="*/ 275 h 284"/>
                <a:gd name="T28" fmla="*/ 82 w 555"/>
                <a:gd name="T29" fmla="*/ 279 h 284"/>
                <a:gd name="T30" fmla="*/ 104 w 555"/>
                <a:gd name="T31" fmla="*/ 283 h 284"/>
                <a:gd name="T32" fmla="*/ 118 w 555"/>
                <a:gd name="T33" fmla="*/ 284 h 284"/>
                <a:gd name="T34" fmla="*/ 121 w 555"/>
                <a:gd name="T35" fmla="*/ 282 h 284"/>
                <a:gd name="T36" fmla="*/ 129 w 555"/>
                <a:gd name="T37" fmla="*/ 279 h 284"/>
                <a:gd name="T38" fmla="*/ 142 w 555"/>
                <a:gd name="T39" fmla="*/ 278 h 284"/>
                <a:gd name="T40" fmla="*/ 158 w 555"/>
                <a:gd name="T41" fmla="*/ 270 h 284"/>
                <a:gd name="T42" fmla="*/ 180 w 555"/>
                <a:gd name="T43" fmla="*/ 247 h 284"/>
                <a:gd name="T44" fmla="*/ 207 w 555"/>
                <a:gd name="T45" fmla="*/ 221 h 284"/>
                <a:gd name="T46" fmla="*/ 240 w 555"/>
                <a:gd name="T47" fmla="*/ 196 h 284"/>
                <a:gd name="T48" fmla="*/ 279 w 555"/>
                <a:gd name="T49" fmla="*/ 175 h 284"/>
                <a:gd name="T50" fmla="*/ 324 w 555"/>
                <a:gd name="T51" fmla="*/ 160 h 284"/>
                <a:gd name="T52" fmla="*/ 376 w 555"/>
                <a:gd name="T53" fmla="*/ 156 h 284"/>
                <a:gd name="T54" fmla="*/ 433 w 555"/>
                <a:gd name="T55" fmla="*/ 164 h 284"/>
                <a:gd name="T56" fmla="*/ 476 w 555"/>
                <a:gd name="T57" fmla="*/ 166 h 284"/>
                <a:gd name="T58" fmla="*/ 503 w 555"/>
                <a:gd name="T59" fmla="*/ 142 h 284"/>
                <a:gd name="T60" fmla="*/ 528 w 555"/>
                <a:gd name="T61" fmla="*/ 114 h 284"/>
                <a:gd name="T62" fmla="*/ 548 w 555"/>
                <a:gd name="T63" fmla="*/ 84 h 284"/>
                <a:gd name="T64" fmla="*/ 547 w 555"/>
                <a:gd name="T65" fmla="*/ 67 h 284"/>
                <a:gd name="T66" fmla="*/ 516 w 555"/>
                <a:gd name="T67" fmla="*/ 61 h 284"/>
                <a:gd name="T68" fmla="*/ 471 w 555"/>
                <a:gd name="T69" fmla="*/ 51 h 284"/>
                <a:gd name="T70" fmla="*/ 416 w 555"/>
                <a:gd name="T71" fmla="*/ 40 h 284"/>
                <a:gd name="T72" fmla="*/ 358 w 555"/>
                <a:gd name="T73" fmla="*/ 28 h 284"/>
                <a:gd name="T74" fmla="*/ 301 w 555"/>
                <a:gd name="T75" fmla="*/ 17 h 284"/>
                <a:gd name="T76" fmla="*/ 252 w 555"/>
                <a:gd name="T77" fmla="*/ 8 h 284"/>
                <a:gd name="T78" fmla="*/ 216 w 555"/>
                <a:gd name="T79" fmla="*/ 2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5"/>
                <a:gd name="T121" fmla="*/ 0 h 284"/>
                <a:gd name="T122" fmla="*/ 555 w 555"/>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5" h="284">
                  <a:moveTo>
                    <a:pt x="205" y="0"/>
                  </a:moveTo>
                  <a:lnTo>
                    <a:pt x="201" y="6"/>
                  </a:lnTo>
                  <a:lnTo>
                    <a:pt x="194" y="15"/>
                  </a:lnTo>
                  <a:lnTo>
                    <a:pt x="184" y="27"/>
                  </a:lnTo>
                  <a:lnTo>
                    <a:pt x="172" y="42"/>
                  </a:lnTo>
                  <a:lnTo>
                    <a:pt x="158" y="58"/>
                  </a:lnTo>
                  <a:lnTo>
                    <a:pt x="142" y="77"/>
                  </a:lnTo>
                  <a:lnTo>
                    <a:pt x="126" y="96"/>
                  </a:lnTo>
                  <a:lnTo>
                    <a:pt x="109" y="117"/>
                  </a:lnTo>
                  <a:lnTo>
                    <a:pt x="92" y="138"/>
                  </a:lnTo>
                  <a:lnTo>
                    <a:pt x="75" y="159"/>
                  </a:lnTo>
                  <a:lnTo>
                    <a:pt x="58" y="178"/>
                  </a:lnTo>
                  <a:lnTo>
                    <a:pt x="43" y="197"/>
                  </a:lnTo>
                  <a:lnTo>
                    <a:pt x="29" y="214"/>
                  </a:lnTo>
                  <a:lnTo>
                    <a:pt x="17" y="230"/>
                  </a:lnTo>
                  <a:lnTo>
                    <a:pt x="7" y="242"/>
                  </a:lnTo>
                  <a:lnTo>
                    <a:pt x="0" y="251"/>
                  </a:lnTo>
                  <a:lnTo>
                    <a:pt x="3" y="253"/>
                  </a:lnTo>
                  <a:lnTo>
                    <a:pt x="6" y="255"/>
                  </a:lnTo>
                  <a:lnTo>
                    <a:pt x="10" y="257"/>
                  </a:lnTo>
                  <a:lnTo>
                    <a:pt x="14" y="259"/>
                  </a:lnTo>
                  <a:lnTo>
                    <a:pt x="19" y="262"/>
                  </a:lnTo>
                  <a:lnTo>
                    <a:pt x="25" y="264"/>
                  </a:lnTo>
                  <a:lnTo>
                    <a:pt x="31" y="266"/>
                  </a:lnTo>
                  <a:lnTo>
                    <a:pt x="37" y="269"/>
                  </a:lnTo>
                  <a:lnTo>
                    <a:pt x="45" y="271"/>
                  </a:lnTo>
                  <a:lnTo>
                    <a:pt x="53" y="273"/>
                  </a:lnTo>
                  <a:lnTo>
                    <a:pt x="62" y="275"/>
                  </a:lnTo>
                  <a:lnTo>
                    <a:pt x="71" y="277"/>
                  </a:lnTo>
                  <a:lnTo>
                    <a:pt x="82" y="279"/>
                  </a:lnTo>
                  <a:lnTo>
                    <a:pt x="93" y="281"/>
                  </a:lnTo>
                  <a:lnTo>
                    <a:pt x="104" y="283"/>
                  </a:lnTo>
                  <a:lnTo>
                    <a:pt x="117" y="284"/>
                  </a:lnTo>
                  <a:lnTo>
                    <a:pt x="118" y="284"/>
                  </a:lnTo>
                  <a:lnTo>
                    <a:pt x="119" y="283"/>
                  </a:lnTo>
                  <a:lnTo>
                    <a:pt x="121" y="282"/>
                  </a:lnTo>
                  <a:lnTo>
                    <a:pt x="125" y="280"/>
                  </a:lnTo>
                  <a:lnTo>
                    <a:pt x="129" y="279"/>
                  </a:lnTo>
                  <a:lnTo>
                    <a:pt x="135" y="278"/>
                  </a:lnTo>
                  <a:lnTo>
                    <a:pt x="142" y="278"/>
                  </a:lnTo>
                  <a:lnTo>
                    <a:pt x="150" y="279"/>
                  </a:lnTo>
                  <a:lnTo>
                    <a:pt x="158" y="270"/>
                  </a:lnTo>
                  <a:lnTo>
                    <a:pt x="168" y="259"/>
                  </a:lnTo>
                  <a:lnTo>
                    <a:pt x="180" y="247"/>
                  </a:lnTo>
                  <a:lnTo>
                    <a:pt x="192" y="234"/>
                  </a:lnTo>
                  <a:lnTo>
                    <a:pt x="207" y="221"/>
                  </a:lnTo>
                  <a:lnTo>
                    <a:pt x="223" y="209"/>
                  </a:lnTo>
                  <a:lnTo>
                    <a:pt x="240" y="196"/>
                  </a:lnTo>
                  <a:lnTo>
                    <a:pt x="259" y="185"/>
                  </a:lnTo>
                  <a:lnTo>
                    <a:pt x="279" y="175"/>
                  </a:lnTo>
                  <a:lnTo>
                    <a:pt x="301" y="166"/>
                  </a:lnTo>
                  <a:lnTo>
                    <a:pt x="324" y="160"/>
                  </a:lnTo>
                  <a:lnTo>
                    <a:pt x="349" y="156"/>
                  </a:lnTo>
                  <a:lnTo>
                    <a:pt x="376" y="156"/>
                  </a:lnTo>
                  <a:lnTo>
                    <a:pt x="404" y="158"/>
                  </a:lnTo>
                  <a:lnTo>
                    <a:pt x="433" y="164"/>
                  </a:lnTo>
                  <a:lnTo>
                    <a:pt x="464" y="175"/>
                  </a:lnTo>
                  <a:lnTo>
                    <a:pt x="476" y="166"/>
                  </a:lnTo>
                  <a:lnTo>
                    <a:pt x="490" y="155"/>
                  </a:lnTo>
                  <a:lnTo>
                    <a:pt x="503" y="142"/>
                  </a:lnTo>
                  <a:lnTo>
                    <a:pt x="516" y="128"/>
                  </a:lnTo>
                  <a:lnTo>
                    <a:pt x="528" y="114"/>
                  </a:lnTo>
                  <a:lnTo>
                    <a:pt x="539" y="99"/>
                  </a:lnTo>
                  <a:lnTo>
                    <a:pt x="548" y="84"/>
                  </a:lnTo>
                  <a:lnTo>
                    <a:pt x="555" y="69"/>
                  </a:lnTo>
                  <a:lnTo>
                    <a:pt x="547" y="67"/>
                  </a:lnTo>
                  <a:lnTo>
                    <a:pt x="534" y="64"/>
                  </a:lnTo>
                  <a:lnTo>
                    <a:pt x="516" y="61"/>
                  </a:lnTo>
                  <a:lnTo>
                    <a:pt x="495" y="56"/>
                  </a:lnTo>
                  <a:lnTo>
                    <a:pt x="471" y="51"/>
                  </a:lnTo>
                  <a:lnTo>
                    <a:pt x="444" y="46"/>
                  </a:lnTo>
                  <a:lnTo>
                    <a:pt x="416" y="40"/>
                  </a:lnTo>
                  <a:lnTo>
                    <a:pt x="387" y="34"/>
                  </a:lnTo>
                  <a:lnTo>
                    <a:pt x="358" y="28"/>
                  </a:lnTo>
                  <a:lnTo>
                    <a:pt x="329" y="23"/>
                  </a:lnTo>
                  <a:lnTo>
                    <a:pt x="301" y="17"/>
                  </a:lnTo>
                  <a:lnTo>
                    <a:pt x="275" y="12"/>
                  </a:lnTo>
                  <a:lnTo>
                    <a:pt x="252" y="8"/>
                  </a:lnTo>
                  <a:lnTo>
                    <a:pt x="232" y="4"/>
                  </a:lnTo>
                  <a:lnTo>
                    <a:pt x="216" y="2"/>
                  </a:lnTo>
                  <a:lnTo>
                    <a:pt x="205" y="0"/>
                  </a:lnTo>
                  <a:close/>
                </a:path>
              </a:pathLst>
            </a:custGeom>
            <a:solidFill>
              <a:srgbClr val="3F9EFF"/>
            </a:solidFill>
            <a:ln w="9525">
              <a:noFill/>
              <a:round/>
              <a:headEnd/>
              <a:tailEnd/>
            </a:ln>
          </p:spPr>
          <p:txBody>
            <a:bodyPr/>
            <a:lstStyle/>
            <a:p>
              <a:endParaRPr lang="pt-BR"/>
            </a:p>
          </p:txBody>
        </p:sp>
        <p:sp>
          <p:nvSpPr>
            <p:cNvPr id="39994" name="Freeform 287"/>
            <p:cNvSpPr>
              <a:spLocks/>
            </p:cNvSpPr>
            <p:nvPr/>
          </p:nvSpPr>
          <p:spPr bwMode="auto">
            <a:xfrm>
              <a:off x="2946" y="1381"/>
              <a:ext cx="15" cy="34"/>
            </a:xfrm>
            <a:custGeom>
              <a:avLst/>
              <a:gdLst>
                <a:gd name="T0" fmla="*/ 8 w 15"/>
                <a:gd name="T1" fmla="*/ 0 h 34"/>
                <a:gd name="T2" fmla="*/ 12 w 15"/>
                <a:gd name="T3" fmla="*/ 5 h 34"/>
                <a:gd name="T4" fmla="*/ 15 w 15"/>
                <a:gd name="T5" fmla="*/ 17 h 34"/>
                <a:gd name="T6" fmla="*/ 14 w 15"/>
                <a:gd name="T7" fmla="*/ 29 h 34"/>
                <a:gd name="T8" fmla="*/ 8 w 15"/>
                <a:gd name="T9" fmla="*/ 34 h 34"/>
                <a:gd name="T10" fmla="*/ 3 w 15"/>
                <a:gd name="T11" fmla="*/ 28 h 34"/>
                <a:gd name="T12" fmla="*/ 0 w 15"/>
                <a:gd name="T13" fmla="*/ 17 h 34"/>
                <a:gd name="T14" fmla="*/ 2 w 15"/>
                <a:gd name="T15" fmla="*/ 5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2" y="5"/>
                  </a:lnTo>
                  <a:lnTo>
                    <a:pt x="15" y="17"/>
                  </a:lnTo>
                  <a:lnTo>
                    <a:pt x="14" y="29"/>
                  </a:lnTo>
                  <a:lnTo>
                    <a:pt x="8" y="34"/>
                  </a:lnTo>
                  <a:lnTo>
                    <a:pt x="3" y="28"/>
                  </a:lnTo>
                  <a:lnTo>
                    <a:pt x="0" y="17"/>
                  </a:lnTo>
                  <a:lnTo>
                    <a:pt x="2" y="5"/>
                  </a:lnTo>
                  <a:lnTo>
                    <a:pt x="8" y="0"/>
                  </a:lnTo>
                  <a:close/>
                </a:path>
              </a:pathLst>
            </a:custGeom>
            <a:solidFill>
              <a:srgbClr val="000000"/>
            </a:solidFill>
            <a:ln w="9525">
              <a:noFill/>
              <a:round/>
              <a:headEnd/>
              <a:tailEnd/>
            </a:ln>
          </p:spPr>
          <p:txBody>
            <a:bodyPr/>
            <a:lstStyle/>
            <a:p>
              <a:endParaRPr lang="pt-BR"/>
            </a:p>
          </p:txBody>
        </p:sp>
        <p:sp>
          <p:nvSpPr>
            <p:cNvPr id="39995" name="Freeform 288"/>
            <p:cNvSpPr>
              <a:spLocks/>
            </p:cNvSpPr>
            <p:nvPr/>
          </p:nvSpPr>
          <p:spPr bwMode="auto">
            <a:xfrm>
              <a:off x="2813" y="1392"/>
              <a:ext cx="15" cy="34"/>
            </a:xfrm>
            <a:custGeom>
              <a:avLst/>
              <a:gdLst>
                <a:gd name="T0" fmla="*/ 8 w 15"/>
                <a:gd name="T1" fmla="*/ 0 h 34"/>
                <a:gd name="T2" fmla="*/ 13 w 15"/>
                <a:gd name="T3" fmla="*/ 6 h 34"/>
                <a:gd name="T4" fmla="*/ 15 w 15"/>
                <a:gd name="T5" fmla="*/ 17 h 34"/>
                <a:gd name="T6" fmla="*/ 14 w 15"/>
                <a:gd name="T7" fmla="*/ 29 h 34"/>
                <a:gd name="T8" fmla="*/ 8 w 15"/>
                <a:gd name="T9" fmla="*/ 34 h 34"/>
                <a:gd name="T10" fmla="*/ 3 w 15"/>
                <a:gd name="T11" fmla="*/ 29 h 34"/>
                <a:gd name="T12" fmla="*/ 0 w 15"/>
                <a:gd name="T13" fmla="*/ 17 h 34"/>
                <a:gd name="T14" fmla="*/ 2 w 15"/>
                <a:gd name="T15" fmla="*/ 6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3" y="6"/>
                  </a:lnTo>
                  <a:lnTo>
                    <a:pt x="15" y="17"/>
                  </a:lnTo>
                  <a:lnTo>
                    <a:pt x="14" y="29"/>
                  </a:lnTo>
                  <a:lnTo>
                    <a:pt x="8" y="34"/>
                  </a:lnTo>
                  <a:lnTo>
                    <a:pt x="3" y="29"/>
                  </a:lnTo>
                  <a:lnTo>
                    <a:pt x="0" y="17"/>
                  </a:lnTo>
                  <a:lnTo>
                    <a:pt x="2" y="6"/>
                  </a:lnTo>
                  <a:lnTo>
                    <a:pt x="8" y="0"/>
                  </a:lnTo>
                  <a:close/>
                </a:path>
              </a:pathLst>
            </a:custGeom>
            <a:solidFill>
              <a:srgbClr val="000000"/>
            </a:solidFill>
            <a:ln w="9525">
              <a:noFill/>
              <a:round/>
              <a:headEnd/>
              <a:tailEnd/>
            </a:ln>
          </p:spPr>
          <p:txBody>
            <a:bodyPr/>
            <a:lstStyle/>
            <a:p>
              <a:endParaRPr lang="pt-BR"/>
            </a:p>
          </p:txBody>
        </p:sp>
        <p:sp>
          <p:nvSpPr>
            <p:cNvPr id="39996" name="Freeform 289"/>
            <p:cNvSpPr>
              <a:spLocks/>
            </p:cNvSpPr>
            <p:nvPr/>
          </p:nvSpPr>
          <p:spPr bwMode="auto">
            <a:xfrm>
              <a:off x="2773" y="1326"/>
              <a:ext cx="223" cy="304"/>
            </a:xfrm>
            <a:custGeom>
              <a:avLst/>
              <a:gdLst>
                <a:gd name="T0" fmla="*/ 0 w 223"/>
                <a:gd name="T1" fmla="*/ 247 h 304"/>
                <a:gd name="T2" fmla="*/ 2 w 223"/>
                <a:gd name="T3" fmla="*/ 250 h 304"/>
                <a:gd name="T4" fmla="*/ 5 w 223"/>
                <a:gd name="T5" fmla="*/ 255 h 304"/>
                <a:gd name="T6" fmla="*/ 10 w 223"/>
                <a:gd name="T7" fmla="*/ 260 h 304"/>
                <a:gd name="T8" fmla="*/ 17 w 223"/>
                <a:gd name="T9" fmla="*/ 266 h 304"/>
                <a:gd name="T10" fmla="*/ 25 w 223"/>
                <a:gd name="T11" fmla="*/ 273 h 304"/>
                <a:gd name="T12" fmla="*/ 34 w 223"/>
                <a:gd name="T13" fmla="*/ 279 h 304"/>
                <a:gd name="T14" fmla="*/ 44 w 223"/>
                <a:gd name="T15" fmla="*/ 285 h 304"/>
                <a:gd name="T16" fmla="*/ 55 w 223"/>
                <a:gd name="T17" fmla="*/ 292 h 304"/>
                <a:gd name="T18" fmla="*/ 67 w 223"/>
                <a:gd name="T19" fmla="*/ 297 h 304"/>
                <a:gd name="T20" fmla="*/ 79 w 223"/>
                <a:gd name="T21" fmla="*/ 301 h 304"/>
                <a:gd name="T22" fmla="*/ 92 w 223"/>
                <a:gd name="T23" fmla="*/ 303 h 304"/>
                <a:gd name="T24" fmla="*/ 105 w 223"/>
                <a:gd name="T25" fmla="*/ 304 h 304"/>
                <a:gd name="T26" fmla="*/ 119 w 223"/>
                <a:gd name="T27" fmla="*/ 303 h 304"/>
                <a:gd name="T28" fmla="*/ 132 w 223"/>
                <a:gd name="T29" fmla="*/ 300 h 304"/>
                <a:gd name="T30" fmla="*/ 146 w 223"/>
                <a:gd name="T31" fmla="*/ 294 h 304"/>
                <a:gd name="T32" fmla="*/ 160 w 223"/>
                <a:gd name="T33" fmla="*/ 285 h 304"/>
                <a:gd name="T34" fmla="*/ 182 w 223"/>
                <a:gd name="T35" fmla="*/ 259 h 304"/>
                <a:gd name="T36" fmla="*/ 199 w 223"/>
                <a:gd name="T37" fmla="*/ 226 h 304"/>
                <a:gd name="T38" fmla="*/ 211 w 223"/>
                <a:gd name="T39" fmla="*/ 187 h 304"/>
                <a:gd name="T40" fmla="*/ 219 w 223"/>
                <a:gd name="T41" fmla="*/ 144 h 304"/>
                <a:gd name="T42" fmla="*/ 223 w 223"/>
                <a:gd name="T43" fmla="*/ 102 h 304"/>
                <a:gd name="T44" fmla="*/ 223 w 223"/>
                <a:gd name="T45" fmla="*/ 61 h 304"/>
                <a:gd name="T46" fmla="*/ 220 w 223"/>
                <a:gd name="T47" fmla="*/ 27 h 304"/>
                <a:gd name="T48" fmla="*/ 214 w 223"/>
                <a:gd name="T49" fmla="*/ 0 h 304"/>
                <a:gd name="T50" fmla="*/ 215 w 223"/>
                <a:gd name="T51" fmla="*/ 16 h 304"/>
                <a:gd name="T52" fmla="*/ 215 w 223"/>
                <a:gd name="T53" fmla="*/ 46 h 304"/>
                <a:gd name="T54" fmla="*/ 214 w 223"/>
                <a:gd name="T55" fmla="*/ 85 h 304"/>
                <a:gd name="T56" fmla="*/ 210 w 223"/>
                <a:gd name="T57" fmla="*/ 130 h 304"/>
                <a:gd name="T58" fmla="*/ 204 w 223"/>
                <a:gd name="T59" fmla="*/ 175 h 304"/>
                <a:gd name="T60" fmla="*/ 192 w 223"/>
                <a:gd name="T61" fmla="*/ 218 h 304"/>
                <a:gd name="T62" fmla="*/ 176 w 223"/>
                <a:gd name="T63" fmla="*/ 253 h 304"/>
                <a:gd name="T64" fmla="*/ 153 w 223"/>
                <a:gd name="T65" fmla="*/ 277 h 304"/>
                <a:gd name="T66" fmla="*/ 139 w 223"/>
                <a:gd name="T67" fmla="*/ 285 h 304"/>
                <a:gd name="T68" fmla="*/ 126 w 223"/>
                <a:gd name="T69" fmla="*/ 290 h 304"/>
                <a:gd name="T70" fmla="*/ 113 w 223"/>
                <a:gd name="T71" fmla="*/ 293 h 304"/>
                <a:gd name="T72" fmla="*/ 101 w 223"/>
                <a:gd name="T73" fmla="*/ 295 h 304"/>
                <a:gd name="T74" fmla="*/ 89 w 223"/>
                <a:gd name="T75" fmla="*/ 295 h 304"/>
                <a:gd name="T76" fmla="*/ 78 w 223"/>
                <a:gd name="T77" fmla="*/ 293 h 304"/>
                <a:gd name="T78" fmla="*/ 67 w 223"/>
                <a:gd name="T79" fmla="*/ 291 h 304"/>
                <a:gd name="T80" fmla="*/ 56 w 223"/>
                <a:gd name="T81" fmla="*/ 287 h 304"/>
                <a:gd name="T82" fmla="*/ 47 w 223"/>
                <a:gd name="T83" fmla="*/ 282 h 304"/>
                <a:gd name="T84" fmla="*/ 37 w 223"/>
                <a:gd name="T85" fmla="*/ 277 h 304"/>
                <a:gd name="T86" fmla="*/ 29 w 223"/>
                <a:gd name="T87" fmla="*/ 272 h 304"/>
                <a:gd name="T88" fmla="*/ 21 w 223"/>
                <a:gd name="T89" fmla="*/ 266 h 304"/>
                <a:gd name="T90" fmla="*/ 14 w 223"/>
                <a:gd name="T91" fmla="*/ 261 h 304"/>
                <a:gd name="T92" fmla="*/ 9 w 223"/>
                <a:gd name="T93" fmla="*/ 256 h 304"/>
                <a:gd name="T94" fmla="*/ 4 w 223"/>
                <a:gd name="T95" fmla="*/ 251 h 304"/>
                <a:gd name="T96" fmla="*/ 0 w 223"/>
                <a:gd name="T97" fmla="*/ 247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304"/>
                <a:gd name="T149" fmla="*/ 223 w 223"/>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304">
                  <a:moveTo>
                    <a:pt x="0" y="247"/>
                  </a:moveTo>
                  <a:lnTo>
                    <a:pt x="2" y="250"/>
                  </a:lnTo>
                  <a:lnTo>
                    <a:pt x="5" y="255"/>
                  </a:lnTo>
                  <a:lnTo>
                    <a:pt x="10" y="260"/>
                  </a:lnTo>
                  <a:lnTo>
                    <a:pt x="17" y="266"/>
                  </a:lnTo>
                  <a:lnTo>
                    <a:pt x="25" y="273"/>
                  </a:lnTo>
                  <a:lnTo>
                    <a:pt x="34" y="279"/>
                  </a:lnTo>
                  <a:lnTo>
                    <a:pt x="44" y="285"/>
                  </a:lnTo>
                  <a:lnTo>
                    <a:pt x="55" y="292"/>
                  </a:lnTo>
                  <a:lnTo>
                    <a:pt x="67" y="297"/>
                  </a:lnTo>
                  <a:lnTo>
                    <a:pt x="79" y="301"/>
                  </a:lnTo>
                  <a:lnTo>
                    <a:pt x="92" y="303"/>
                  </a:lnTo>
                  <a:lnTo>
                    <a:pt x="105" y="304"/>
                  </a:lnTo>
                  <a:lnTo>
                    <a:pt x="119" y="303"/>
                  </a:lnTo>
                  <a:lnTo>
                    <a:pt x="132" y="300"/>
                  </a:lnTo>
                  <a:lnTo>
                    <a:pt x="146" y="294"/>
                  </a:lnTo>
                  <a:lnTo>
                    <a:pt x="160" y="285"/>
                  </a:lnTo>
                  <a:lnTo>
                    <a:pt x="182" y="259"/>
                  </a:lnTo>
                  <a:lnTo>
                    <a:pt x="199" y="226"/>
                  </a:lnTo>
                  <a:lnTo>
                    <a:pt x="211" y="187"/>
                  </a:lnTo>
                  <a:lnTo>
                    <a:pt x="219" y="144"/>
                  </a:lnTo>
                  <a:lnTo>
                    <a:pt x="223" y="102"/>
                  </a:lnTo>
                  <a:lnTo>
                    <a:pt x="223" y="61"/>
                  </a:lnTo>
                  <a:lnTo>
                    <a:pt x="220" y="27"/>
                  </a:lnTo>
                  <a:lnTo>
                    <a:pt x="214" y="0"/>
                  </a:lnTo>
                  <a:lnTo>
                    <a:pt x="215" y="16"/>
                  </a:lnTo>
                  <a:lnTo>
                    <a:pt x="215" y="46"/>
                  </a:lnTo>
                  <a:lnTo>
                    <a:pt x="214" y="85"/>
                  </a:lnTo>
                  <a:lnTo>
                    <a:pt x="210" y="130"/>
                  </a:lnTo>
                  <a:lnTo>
                    <a:pt x="204" y="175"/>
                  </a:lnTo>
                  <a:lnTo>
                    <a:pt x="192" y="218"/>
                  </a:lnTo>
                  <a:lnTo>
                    <a:pt x="176" y="253"/>
                  </a:lnTo>
                  <a:lnTo>
                    <a:pt x="153" y="277"/>
                  </a:lnTo>
                  <a:lnTo>
                    <a:pt x="139" y="285"/>
                  </a:lnTo>
                  <a:lnTo>
                    <a:pt x="126" y="290"/>
                  </a:lnTo>
                  <a:lnTo>
                    <a:pt x="113" y="293"/>
                  </a:lnTo>
                  <a:lnTo>
                    <a:pt x="101" y="295"/>
                  </a:lnTo>
                  <a:lnTo>
                    <a:pt x="89" y="295"/>
                  </a:lnTo>
                  <a:lnTo>
                    <a:pt x="78" y="293"/>
                  </a:lnTo>
                  <a:lnTo>
                    <a:pt x="67" y="291"/>
                  </a:lnTo>
                  <a:lnTo>
                    <a:pt x="56" y="287"/>
                  </a:lnTo>
                  <a:lnTo>
                    <a:pt x="47" y="282"/>
                  </a:lnTo>
                  <a:lnTo>
                    <a:pt x="37" y="277"/>
                  </a:lnTo>
                  <a:lnTo>
                    <a:pt x="29" y="272"/>
                  </a:lnTo>
                  <a:lnTo>
                    <a:pt x="21" y="266"/>
                  </a:lnTo>
                  <a:lnTo>
                    <a:pt x="14" y="261"/>
                  </a:lnTo>
                  <a:lnTo>
                    <a:pt x="9" y="256"/>
                  </a:lnTo>
                  <a:lnTo>
                    <a:pt x="4" y="251"/>
                  </a:lnTo>
                  <a:lnTo>
                    <a:pt x="0" y="247"/>
                  </a:lnTo>
                  <a:close/>
                </a:path>
              </a:pathLst>
            </a:custGeom>
            <a:solidFill>
              <a:srgbClr val="000000"/>
            </a:solidFill>
            <a:ln w="9525">
              <a:noFill/>
              <a:round/>
              <a:headEnd/>
              <a:tailEnd/>
            </a:ln>
          </p:spPr>
          <p:txBody>
            <a:bodyPr/>
            <a:lstStyle/>
            <a:p>
              <a:endParaRPr lang="pt-BR"/>
            </a:p>
          </p:txBody>
        </p:sp>
        <p:sp>
          <p:nvSpPr>
            <p:cNvPr id="39997" name="Freeform 290"/>
            <p:cNvSpPr>
              <a:spLocks/>
            </p:cNvSpPr>
            <p:nvPr/>
          </p:nvSpPr>
          <p:spPr bwMode="auto">
            <a:xfrm>
              <a:off x="2917" y="1350"/>
              <a:ext cx="67" cy="31"/>
            </a:xfrm>
            <a:custGeom>
              <a:avLst/>
              <a:gdLst>
                <a:gd name="T0" fmla="*/ 67 w 67"/>
                <a:gd name="T1" fmla="*/ 18 h 31"/>
                <a:gd name="T2" fmla="*/ 60 w 67"/>
                <a:gd name="T3" fmla="*/ 14 h 31"/>
                <a:gd name="T4" fmla="*/ 52 w 67"/>
                <a:gd name="T5" fmla="*/ 11 h 31"/>
                <a:gd name="T6" fmla="*/ 45 w 67"/>
                <a:gd name="T7" fmla="*/ 9 h 31"/>
                <a:gd name="T8" fmla="*/ 36 w 67"/>
                <a:gd name="T9" fmla="*/ 9 h 31"/>
                <a:gd name="T10" fmla="*/ 28 w 67"/>
                <a:gd name="T11" fmla="*/ 11 h 31"/>
                <a:gd name="T12" fmla="*/ 18 w 67"/>
                <a:gd name="T13" fmla="*/ 15 h 31"/>
                <a:gd name="T14" fmla="*/ 9 w 67"/>
                <a:gd name="T15" fmla="*/ 22 h 31"/>
                <a:gd name="T16" fmla="*/ 0 w 67"/>
                <a:gd name="T17" fmla="*/ 31 h 31"/>
                <a:gd name="T18" fmla="*/ 5 w 67"/>
                <a:gd name="T19" fmla="*/ 18 h 31"/>
                <a:gd name="T20" fmla="*/ 13 w 67"/>
                <a:gd name="T21" fmla="*/ 8 h 31"/>
                <a:gd name="T22" fmla="*/ 24 w 67"/>
                <a:gd name="T23" fmla="*/ 3 h 31"/>
                <a:gd name="T24" fmla="*/ 36 w 67"/>
                <a:gd name="T25" fmla="*/ 0 h 31"/>
                <a:gd name="T26" fmla="*/ 47 w 67"/>
                <a:gd name="T27" fmla="*/ 1 h 31"/>
                <a:gd name="T28" fmla="*/ 57 w 67"/>
                <a:gd name="T29" fmla="*/ 4 h 31"/>
                <a:gd name="T30" fmla="*/ 64 w 67"/>
                <a:gd name="T31" fmla="*/ 10 h 31"/>
                <a:gd name="T32" fmla="*/ 67 w 67"/>
                <a:gd name="T33" fmla="*/ 1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31"/>
                <a:gd name="T53" fmla="*/ 67 w 6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31">
                  <a:moveTo>
                    <a:pt x="67" y="18"/>
                  </a:moveTo>
                  <a:lnTo>
                    <a:pt x="60" y="14"/>
                  </a:lnTo>
                  <a:lnTo>
                    <a:pt x="52" y="11"/>
                  </a:lnTo>
                  <a:lnTo>
                    <a:pt x="45" y="9"/>
                  </a:lnTo>
                  <a:lnTo>
                    <a:pt x="36" y="9"/>
                  </a:lnTo>
                  <a:lnTo>
                    <a:pt x="28" y="11"/>
                  </a:lnTo>
                  <a:lnTo>
                    <a:pt x="18" y="15"/>
                  </a:lnTo>
                  <a:lnTo>
                    <a:pt x="9" y="22"/>
                  </a:lnTo>
                  <a:lnTo>
                    <a:pt x="0" y="31"/>
                  </a:lnTo>
                  <a:lnTo>
                    <a:pt x="5" y="18"/>
                  </a:lnTo>
                  <a:lnTo>
                    <a:pt x="13" y="8"/>
                  </a:lnTo>
                  <a:lnTo>
                    <a:pt x="24" y="3"/>
                  </a:lnTo>
                  <a:lnTo>
                    <a:pt x="36" y="0"/>
                  </a:lnTo>
                  <a:lnTo>
                    <a:pt x="47" y="1"/>
                  </a:lnTo>
                  <a:lnTo>
                    <a:pt x="57" y="4"/>
                  </a:lnTo>
                  <a:lnTo>
                    <a:pt x="64" y="10"/>
                  </a:lnTo>
                  <a:lnTo>
                    <a:pt x="67" y="18"/>
                  </a:lnTo>
                  <a:close/>
                </a:path>
              </a:pathLst>
            </a:custGeom>
            <a:solidFill>
              <a:srgbClr val="000000"/>
            </a:solidFill>
            <a:ln w="9525">
              <a:noFill/>
              <a:round/>
              <a:headEnd/>
              <a:tailEnd/>
            </a:ln>
          </p:spPr>
          <p:txBody>
            <a:bodyPr/>
            <a:lstStyle/>
            <a:p>
              <a:endParaRPr lang="pt-BR"/>
            </a:p>
          </p:txBody>
        </p:sp>
        <p:sp>
          <p:nvSpPr>
            <p:cNvPr id="39998" name="Freeform 291"/>
            <p:cNvSpPr>
              <a:spLocks/>
            </p:cNvSpPr>
            <p:nvPr/>
          </p:nvSpPr>
          <p:spPr bwMode="auto">
            <a:xfrm>
              <a:off x="2783" y="1360"/>
              <a:ext cx="75" cy="31"/>
            </a:xfrm>
            <a:custGeom>
              <a:avLst/>
              <a:gdLst>
                <a:gd name="T0" fmla="*/ 75 w 75"/>
                <a:gd name="T1" fmla="*/ 17 h 31"/>
                <a:gd name="T2" fmla="*/ 68 w 75"/>
                <a:gd name="T3" fmla="*/ 13 h 31"/>
                <a:gd name="T4" fmla="*/ 59 w 75"/>
                <a:gd name="T5" fmla="*/ 10 h 31"/>
                <a:gd name="T6" fmla="*/ 50 w 75"/>
                <a:gd name="T7" fmla="*/ 8 h 31"/>
                <a:gd name="T8" fmla="*/ 41 w 75"/>
                <a:gd name="T9" fmla="*/ 8 h 31"/>
                <a:gd name="T10" fmla="*/ 31 w 75"/>
                <a:gd name="T11" fmla="*/ 10 h 31"/>
                <a:gd name="T12" fmla="*/ 21 w 75"/>
                <a:gd name="T13" fmla="*/ 15 h 31"/>
                <a:gd name="T14" fmla="*/ 11 w 75"/>
                <a:gd name="T15" fmla="*/ 21 h 31"/>
                <a:gd name="T16" fmla="*/ 0 w 75"/>
                <a:gd name="T17" fmla="*/ 31 h 31"/>
                <a:gd name="T18" fmla="*/ 5 w 75"/>
                <a:gd name="T19" fmla="*/ 17 h 31"/>
                <a:gd name="T20" fmla="*/ 14 w 75"/>
                <a:gd name="T21" fmla="*/ 8 h 31"/>
                <a:gd name="T22" fmla="*/ 26 w 75"/>
                <a:gd name="T23" fmla="*/ 2 h 31"/>
                <a:gd name="T24" fmla="*/ 40 w 75"/>
                <a:gd name="T25" fmla="*/ 0 h 31"/>
                <a:gd name="T26" fmla="*/ 53 w 75"/>
                <a:gd name="T27" fmla="*/ 0 h 31"/>
                <a:gd name="T28" fmla="*/ 64 w 75"/>
                <a:gd name="T29" fmla="*/ 4 h 31"/>
                <a:gd name="T30" fmla="*/ 72 w 75"/>
                <a:gd name="T31" fmla="*/ 9 h 31"/>
                <a:gd name="T32" fmla="*/ 75 w 75"/>
                <a:gd name="T33" fmla="*/ 1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1"/>
                <a:gd name="T53" fmla="*/ 75 w 7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1">
                  <a:moveTo>
                    <a:pt x="75" y="17"/>
                  </a:moveTo>
                  <a:lnTo>
                    <a:pt x="68" y="13"/>
                  </a:lnTo>
                  <a:lnTo>
                    <a:pt x="59" y="10"/>
                  </a:lnTo>
                  <a:lnTo>
                    <a:pt x="50" y="8"/>
                  </a:lnTo>
                  <a:lnTo>
                    <a:pt x="41" y="8"/>
                  </a:lnTo>
                  <a:lnTo>
                    <a:pt x="31" y="10"/>
                  </a:lnTo>
                  <a:lnTo>
                    <a:pt x="21" y="15"/>
                  </a:lnTo>
                  <a:lnTo>
                    <a:pt x="11" y="21"/>
                  </a:lnTo>
                  <a:lnTo>
                    <a:pt x="0" y="31"/>
                  </a:lnTo>
                  <a:lnTo>
                    <a:pt x="5" y="17"/>
                  </a:lnTo>
                  <a:lnTo>
                    <a:pt x="14" y="8"/>
                  </a:lnTo>
                  <a:lnTo>
                    <a:pt x="26" y="2"/>
                  </a:lnTo>
                  <a:lnTo>
                    <a:pt x="40" y="0"/>
                  </a:lnTo>
                  <a:lnTo>
                    <a:pt x="53" y="0"/>
                  </a:lnTo>
                  <a:lnTo>
                    <a:pt x="64" y="4"/>
                  </a:lnTo>
                  <a:lnTo>
                    <a:pt x="72" y="9"/>
                  </a:lnTo>
                  <a:lnTo>
                    <a:pt x="75" y="17"/>
                  </a:lnTo>
                  <a:close/>
                </a:path>
              </a:pathLst>
            </a:custGeom>
            <a:solidFill>
              <a:srgbClr val="000000"/>
            </a:solidFill>
            <a:ln w="9525">
              <a:noFill/>
              <a:round/>
              <a:headEnd/>
              <a:tailEnd/>
            </a:ln>
          </p:spPr>
          <p:txBody>
            <a:bodyPr/>
            <a:lstStyle/>
            <a:p>
              <a:endParaRPr lang="pt-BR"/>
            </a:p>
          </p:txBody>
        </p:sp>
        <p:sp>
          <p:nvSpPr>
            <p:cNvPr id="39999" name="Freeform 292"/>
            <p:cNvSpPr>
              <a:spLocks/>
            </p:cNvSpPr>
            <p:nvPr/>
          </p:nvSpPr>
          <p:spPr bwMode="auto">
            <a:xfrm>
              <a:off x="2851" y="1513"/>
              <a:ext cx="82" cy="15"/>
            </a:xfrm>
            <a:custGeom>
              <a:avLst/>
              <a:gdLst>
                <a:gd name="T0" fmla="*/ 0 w 82"/>
                <a:gd name="T1" fmla="*/ 8 h 15"/>
                <a:gd name="T2" fmla="*/ 4 w 82"/>
                <a:gd name="T3" fmla="*/ 8 h 15"/>
                <a:gd name="T4" fmla="*/ 9 w 82"/>
                <a:gd name="T5" fmla="*/ 8 h 15"/>
                <a:gd name="T6" fmla="*/ 15 w 82"/>
                <a:gd name="T7" fmla="*/ 8 h 15"/>
                <a:gd name="T8" fmla="*/ 20 w 82"/>
                <a:gd name="T9" fmla="*/ 8 h 15"/>
                <a:gd name="T10" fmla="*/ 26 w 82"/>
                <a:gd name="T11" fmla="*/ 7 h 15"/>
                <a:gd name="T12" fmla="*/ 31 w 82"/>
                <a:gd name="T13" fmla="*/ 6 h 15"/>
                <a:gd name="T14" fmla="*/ 34 w 82"/>
                <a:gd name="T15" fmla="*/ 5 h 15"/>
                <a:gd name="T16" fmla="*/ 37 w 82"/>
                <a:gd name="T17" fmla="*/ 4 h 15"/>
                <a:gd name="T18" fmla="*/ 38 w 82"/>
                <a:gd name="T19" fmla="*/ 3 h 15"/>
                <a:gd name="T20" fmla="*/ 41 w 82"/>
                <a:gd name="T21" fmla="*/ 2 h 15"/>
                <a:gd name="T22" fmla="*/ 44 w 82"/>
                <a:gd name="T23" fmla="*/ 1 h 15"/>
                <a:gd name="T24" fmla="*/ 47 w 82"/>
                <a:gd name="T25" fmla="*/ 1 h 15"/>
                <a:gd name="T26" fmla="*/ 50 w 82"/>
                <a:gd name="T27" fmla="*/ 1 h 15"/>
                <a:gd name="T28" fmla="*/ 53 w 82"/>
                <a:gd name="T29" fmla="*/ 2 h 15"/>
                <a:gd name="T30" fmla="*/ 56 w 82"/>
                <a:gd name="T31" fmla="*/ 3 h 15"/>
                <a:gd name="T32" fmla="*/ 59 w 82"/>
                <a:gd name="T33" fmla="*/ 5 h 15"/>
                <a:gd name="T34" fmla="*/ 61 w 82"/>
                <a:gd name="T35" fmla="*/ 3 h 15"/>
                <a:gd name="T36" fmla="*/ 64 w 82"/>
                <a:gd name="T37" fmla="*/ 1 h 15"/>
                <a:gd name="T38" fmla="*/ 68 w 82"/>
                <a:gd name="T39" fmla="*/ 0 h 15"/>
                <a:gd name="T40" fmla="*/ 71 w 82"/>
                <a:gd name="T41" fmla="*/ 0 h 15"/>
                <a:gd name="T42" fmla="*/ 74 w 82"/>
                <a:gd name="T43" fmla="*/ 2 h 15"/>
                <a:gd name="T44" fmla="*/ 77 w 82"/>
                <a:gd name="T45" fmla="*/ 3 h 15"/>
                <a:gd name="T46" fmla="*/ 80 w 82"/>
                <a:gd name="T47" fmla="*/ 4 h 15"/>
                <a:gd name="T48" fmla="*/ 82 w 82"/>
                <a:gd name="T49" fmla="*/ 6 h 15"/>
                <a:gd name="T50" fmla="*/ 82 w 82"/>
                <a:gd name="T51" fmla="*/ 9 h 15"/>
                <a:gd name="T52" fmla="*/ 76 w 82"/>
                <a:gd name="T53" fmla="*/ 11 h 15"/>
                <a:gd name="T54" fmla="*/ 68 w 82"/>
                <a:gd name="T55" fmla="*/ 14 h 15"/>
                <a:gd name="T56" fmla="*/ 56 w 82"/>
                <a:gd name="T57" fmla="*/ 15 h 15"/>
                <a:gd name="T58" fmla="*/ 42 w 82"/>
                <a:gd name="T59" fmla="*/ 15 h 15"/>
                <a:gd name="T60" fmla="*/ 28 w 82"/>
                <a:gd name="T61" fmla="*/ 14 h 15"/>
                <a:gd name="T62" fmla="*/ 14 w 82"/>
                <a:gd name="T63" fmla="*/ 12 h 15"/>
                <a:gd name="T64" fmla="*/ 0 w 82"/>
                <a:gd name="T65" fmla="*/ 8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5"/>
                <a:gd name="T101" fmla="*/ 82 w 8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5">
                  <a:moveTo>
                    <a:pt x="0" y="8"/>
                  </a:moveTo>
                  <a:lnTo>
                    <a:pt x="4" y="8"/>
                  </a:lnTo>
                  <a:lnTo>
                    <a:pt x="9" y="8"/>
                  </a:lnTo>
                  <a:lnTo>
                    <a:pt x="15" y="8"/>
                  </a:lnTo>
                  <a:lnTo>
                    <a:pt x="20" y="8"/>
                  </a:lnTo>
                  <a:lnTo>
                    <a:pt x="26" y="7"/>
                  </a:lnTo>
                  <a:lnTo>
                    <a:pt x="31" y="6"/>
                  </a:lnTo>
                  <a:lnTo>
                    <a:pt x="34" y="5"/>
                  </a:lnTo>
                  <a:lnTo>
                    <a:pt x="37" y="4"/>
                  </a:lnTo>
                  <a:lnTo>
                    <a:pt x="38" y="3"/>
                  </a:lnTo>
                  <a:lnTo>
                    <a:pt x="41" y="2"/>
                  </a:lnTo>
                  <a:lnTo>
                    <a:pt x="44" y="1"/>
                  </a:lnTo>
                  <a:lnTo>
                    <a:pt x="47" y="1"/>
                  </a:lnTo>
                  <a:lnTo>
                    <a:pt x="50" y="1"/>
                  </a:lnTo>
                  <a:lnTo>
                    <a:pt x="53" y="2"/>
                  </a:lnTo>
                  <a:lnTo>
                    <a:pt x="56" y="3"/>
                  </a:lnTo>
                  <a:lnTo>
                    <a:pt x="59" y="5"/>
                  </a:lnTo>
                  <a:lnTo>
                    <a:pt x="61" y="3"/>
                  </a:lnTo>
                  <a:lnTo>
                    <a:pt x="64" y="1"/>
                  </a:lnTo>
                  <a:lnTo>
                    <a:pt x="68" y="0"/>
                  </a:lnTo>
                  <a:lnTo>
                    <a:pt x="71" y="0"/>
                  </a:lnTo>
                  <a:lnTo>
                    <a:pt x="74" y="2"/>
                  </a:lnTo>
                  <a:lnTo>
                    <a:pt x="77" y="3"/>
                  </a:lnTo>
                  <a:lnTo>
                    <a:pt x="80" y="4"/>
                  </a:lnTo>
                  <a:lnTo>
                    <a:pt x="82" y="6"/>
                  </a:lnTo>
                  <a:lnTo>
                    <a:pt x="82" y="9"/>
                  </a:lnTo>
                  <a:lnTo>
                    <a:pt x="76" y="11"/>
                  </a:lnTo>
                  <a:lnTo>
                    <a:pt x="68" y="14"/>
                  </a:lnTo>
                  <a:lnTo>
                    <a:pt x="56" y="15"/>
                  </a:lnTo>
                  <a:lnTo>
                    <a:pt x="42" y="15"/>
                  </a:lnTo>
                  <a:lnTo>
                    <a:pt x="28" y="14"/>
                  </a:lnTo>
                  <a:lnTo>
                    <a:pt x="14" y="12"/>
                  </a:lnTo>
                  <a:lnTo>
                    <a:pt x="0" y="8"/>
                  </a:lnTo>
                  <a:close/>
                </a:path>
              </a:pathLst>
            </a:custGeom>
            <a:solidFill>
              <a:srgbClr val="000000"/>
            </a:solidFill>
            <a:ln w="9525">
              <a:noFill/>
              <a:round/>
              <a:headEnd/>
              <a:tailEnd/>
            </a:ln>
          </p:spPr>
          <p:txBody>
            <a:bodyPr/>
            <a:lstStyle/>
            <a:p>
              <a:endParaRPr lang="pt-BR"/>
            </a:p>
          </p:txBody>
        </p:sp>
        <p:sp>
          <p:nvSpPr>
            <p:cNvPr id="40000" name="Freeform 293"/>
            <p:cNvSpPr>
              <a:spLocks/>
            </p:cNvSpPr>
            <p:nvPr/>
          </p:nvSpPr>
          <p:spPr bwMode="auto">
            <a:xfrm>
              <a:off x="2862" y="1531"/>
              <a:ext cx="60" cy="27"/>
            </a:xfrm>
            <a:custGeom>
              <a:avLst/>
              <a:gdLst>
                <a:gd name="T0" fmla="*/ 0 w 60"/>
                <a:gd name="T1" fmla="*/ 0 h 27"/>
                <a:gd name="T2" fmla="*/ 11 w 60"/>
                <a:gd name="T3" fmla="*/ 9 h 27"/>
                <a:gd name="T4" fmla="*/ 22 w 60"/>
                <a:gd name="T5" fmla="*/ 14 h 27"/>
                <a:gd name="T6" fmla="*/ 31 w 60"/>
                <a:gd name="T7" fmla="*/ 16 h 27"/>
                <a:gd name="T8" fmla="*/ 41 w 60"/>
                <a:gd name="T9" fmla="*/ 16 h 27"/>
                <a:gd name="T10" fmla="*/ 48 w 60"/>
                <a:gd name="T11" fmla="*/ 15 h 27"/>
                <a:gd name="T12" fmla="*/ 54 w 60"/>
                <a:gd name="T13" fmla="*/ 14 h 27"/>
                <a:gd name="T14" fmla="*/ 58 w 60"/>
                <a:gd name="T15" fmla="*/ 14 h 27"/>
                <a:gd name="T16" fmla="*/ 60 w 60"/>
                <a:gd name="T17" fmla="*/ 16 h 27"/>
                <a:gd name="T18" fmla="*/ 60 w 60"/>
                <a:gd name="T19" fmla="*/ 22 h 27"/>
                <a:gd name="T20" fmla="*/ 55 w 60"/>
                <a:gd name="T21" fmla="*/ 25 h 27"/>
                <a:gd name="T22" fmla="*/ 47 w 60"/>
                <a:gd name="T23" fmla="*/ 27 h 27"/>
                <a:gd name="T24" fmla="*/ 38 w 60"/>
                <a:gd name="T25" fmla="*/ 27 h 27"/>
                <a:gd name="T26" fmla="*/ 27 w 60"/>
                <a:gd name="T27" fmla="*/ 24 h 27"/>
                <a:gd name="T28" fmla="*/ 16 w 60"/>
                <a:gd name="T29" fmla="*/ 19 h 27"/>
                <a:gd name="T30" fmla="*/ 7 w 60"/>
                <a:gd name="T31" fmla="*/ 11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11" y="9"/>
                  </a:lnTo>
                  <a:lnTo>
                    <a:pt x="22" y="14"/>
                  </a:lnTo>
                  <a:lnTo>
                    <a:pt x="31" y="16"/>
                  </a:lnTo>
                  <a:lnTo>
                    <a:pt x="41" y="16"/>
                  </a:lnTo>
                  <a:lnTo>
                    <a:pt x="48" y="15"/>
                  </a:lnTo>
                  <a:lnTo>
                    <a:pt x="54" y="14"/>
                  </a:lnTo>
                  <a:lnTo>
                    <a:pt x="58" y="14"/>
                  </a:lnTo>
                  <a:lnTo>
                    <a:pt x="60" y="16"/>
                  </a:lnTo>
                  <a:lnTo>
                    <a:pt x="60" y="22"/>
                  </a:lnTo>
                  <a:lnTo>
                    <a:pt x="55" y="25"/>
                  </a:lnTo>
                  <a:lnTo>
                    <a:pt x="47" y="27"/>
                  </a:lnTo>
                  <a:lnTo>
                    <a:pt x="38" y="27"/>
                  </a:lnTo>
                  <a:lnTo>
                    <a:pt x="27" y="24"/>
                  </a:lnTo>
                  <a:lnTo>
                    <a:pt x="16" y="19"/>
                  </a:lnTo>
                  <a:lnTo>
                    <a:pt x="7" y="11"/>
                  </a:lnTo>
                  <a:lnTo>
                    <a:pt x="0" y="0"/>
                  </a:lnTo>
                  <a:close/>
                </a:path>
              </a:pathLst>
            </a:custGeom>
            <a:solidFill>
              <a:srgbClr val="000000"/>
            </a:solidFill>
            <a:ln w="9525">
              <a:noFill/>
              <a:round/>
              <a:headEnd/>
              <a:tailEnd/>
            </a:ln>
          </p:spPr>
          <p:txBody>
            <a:bodyPr/>
            <a:lstStyle/>
            <a:p>
              <a:endParaRPr lang="pt-BR"/>
            </a:p>
          </p:txBody>
        </p:sp>
        <p:sp>
          <p:nvSpPr>
            <p:cNvPr id="40001" name="Freeform 294"/>
            <p:cNvSpPr>
              <a:spLocks/>
            </p:cNvSpPr>
            <p:nvPr/>
          </p:nvSpPr>
          <p:spPr bwMode="auto">
            <a:xfrm>
              <a:off x="2887" y="1383"/>
              <a:ext cx="47" cy="109"/>
            </a:xfrm>
            <a:custGeom>
              <a:avLst/>
              <a:gdLst>
                <a:gd name="T0" fmla="*/ 8 w 47"/>
                <a:gd name="T1" fmla="*/ 0 h 109"/>
                <a:gd name="T2" fmla="*/ 8 w 47"/>
                <a:gd name="T3" fmla="*/ 8 h 109"/>
                <a:gd name="T4" fmla="*/ 9 w 47"/>
                <a:gd name="T5" fmla="*/ 19 h 109"/>
                <a:gd name="T6" fmla="*/ 12 w 47"/>
                <a:gd name="T7" fmla="*/ 31 h 109"/>
                <a:gd name="T8" fmla="*/ 16 w 47"/>
                <a:gd name="T9" fmla="*/ 45 h 109"/>
                <a:gd name="T10" fmla="*/ 20 w 47"/>
                <a:gd name="T11" fmla="*/ 58 h 109"/>
                <a:gd name="T12" fmla="*/ 25 w 47"/>
                <a:gd name="T13" fmla="*/ 70 h 109"/>
                <a:gd name="T14" fmla="*/ 31 w 47"/>
                <a:gd name="T15" fmla="*/ 81 h 109"/>
                <a:gd name="T16" fmla="*/ 37 w 47"/>
                <a:gd name="T17" fmla="*/ 90 h 109"/>
                <a:gd name="T18" fmla="*/ 38 w 47"/>
                <a:gd name="T19" fmla="*/ 94 h 109"/>
                <a:gd name="T20" fmla="*/ 36 w 47"/>
                <a:gd name="T21" fmla="*/ 97 h 109"/>
                <a:gd name="T22" fmla="*/ 32 w 47"/>
                <a:gd name="T23" fmla="*/ 100 h 109"/>
                <a:gd name="T24" fmla="*/ 27 w 47"/>
                <a:gd name="T25" fmla="*/ 102 h 109"/>
                <a:gd name="T26" fmla="*/ 20 w 47"/>
                <a:gd name="T27" fmla="*/ 103 h 109"/>
                <a:gd name="T28" fmla="*/ 13 w 47"/>
                <a:gd name="T29" fmla="*/ 103 h 109"/>
                <a:gd name="T30" fmla="*/ 6 w 47"/>
                <a:gd name="T31" fmla="*/ 103 h 109"/>
                <a:gd name="T32" fmla="*/ 0 w 47"/>
                <a:gd name="T33" fmla="*/ 101 h 109"/>
                <a:gd name="T34" fmla="*/ 5 w 47"/>
                <a:gd name="T35" fmla="*/ 105 h 109"/>
                <a:gd name="T36" fmla="*/ 12 w 47"/>
                <a:gd name="T37" fmla="*/ 107 h 109"/>
                <a:gd name="T38" fmla="*/ 21 w 47"/>
                <a:gd name="T39" fmla="*/ 109 h 109"/>
                <a:gd name="T40" fmla="*/ 29 w 47"/>
                <a:gd name="T41" fmla="*/ 108 h 109"/>
                <a:gd name="T42" fmla="*/ 37 w 47"/>
                <a:gd name="T43" fmla="*/ 106 h 109"/>
                <a:gd name="T44" fmla="*/ 43 w 47"/>
                <a:gd name="T45" fmla="*/ 102 h 109"/>
                <a:gd name="T46" fmla="*/ 47 w 47"/>
                <a:gd name="T47" fmla="*/ 98 h 109"/>
                <a:gd name="T48" fmla="*/ 47 w 47"/>
                <a:gd name="T49" fmla="*/ 92 h 109"/>
                <a:gd name="T50" fmla="*/ 44 w 47"/>
                <a:gd name="T51" fmla="*/ 87 h 109"/>
                <a:gd name="T52" fmla="*/ 40 w 47"/>
                <a:gd name="T53" fmla="*/ 79 h 109"/>
                <a:gd name="T54" fmla="*/ 35 w 47"/>
                <a:gd name="T55" fmla="*/ 69 h 109"/>
                <a:gd name="T56" fmla="*/ 28 w 47"/>
                <a:gd name="T57" fmla="*/ 58 h 109"/>
                <a:gd name="T58" fmla="*/ 22 w 47"/>
                <a:gd name="T59" fmla="*/ 45 h 109"/>
                <a:gd name="T60" fmla="*/ 16 w 47"/>
                <a:gd name="T61" fmla="*/ 31 h 109"/>
                <a:gd name="T62" fmla="*/ 11 w 47"/>
                <a:gd name="T63" fmla="*/ 16 h 109"/>
                <a:gd name="T64" fmla="*/ 8 w 47"/>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109"/>
                <a:gd name="T101" fmla="*/ 47 w 4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109">
                  <a:moveTo>
                    <a:pt x="8" y="0"/>
                  </a:moveTo>
                  <a:lnTo>
                    <a:pt x="8" y="8"/>
                  </a:lnTo>
                  <a:lnTo>
                    <a:pt x="9" y="19"/>
                  </a:lnTo>
                  <a:lnTo>
                    <a:pt x="12" y="31"/>
                  </a:lnTo>
                  <a:lnTo>
                    <a:pt x="16" y="45"/>
                  </a:lnTo>
                  <a:lnTo>
                    <a:pt x="20" y="58"/>
                  </a:lnTo>
                  <a:lnTo>
                    <a:pt x="25" y="70"/>
                  </a:lnTo>
                  <a:lnTo>
                    <a:pt x="31" y="81"/>
                  </a:lnTo>
                  <a:lnTo>
                    <a:pt x="37" y="90"/>
                  </a:lnTo>
                  <a:lnTo>
                    <a:pt x="38" y="94"/>
                  </a:lnTo>
                  <a:lnTo>
                    <a:pt x="36" y="97"/>
                  </a:lnTo>
                  <a:lnTo>
                    <a:pt x="32" y="100"/>
                  </a:lnTo>
                  <a:lnTo>
                    <a:pt x="27" y="102"/>
                  </a:lnTo>
                  <a:lnTo>
                    <a:pt x="20" y="103"/>
                  </a:lnTo>
                  <a:lnTo>
                    <a:pt x="13" y="103"/>
                  </a:lnTo>
                  <a:lnTo>
                    <a:pt x="6" y="103"/>
                  </a:lnTo>
                  <a:lnTo>
                    <a:pt x="0" y="101"/>
                  </a:lnTo>
                  <a:lnTo>
                    <a:pt x="5" y="105"/>
                  </a:lnTo>
                  <a:lnTo>
                    <a:pt x="12" y="107"/>
                  </a:lnTo>
                  <a:lnTo>
                    <a:pt x="21" y="109"/>
                  </a:lnTo>
                  <a:lnTo>
                    <a:pt x="29" y="108"/>
                  </a:lnTo>
                  <a:lnTo>
                    <a:pt x="37" y="106"/>
                  </a:lnTo>
                  <a:lnTo>
                    <a:pt x="43" y="102"/>
                  </a:lnTo>
                  <a:lnTo>
                    <a:pt x="47" y="98"/>
                  </a:lnTo>
                  <a:lnTo>
                    <a:pt x="47" y="92"/>
                  </a:lnTo>
                  <a:lnTo>
                    <a:pt x="44" y="87"/>
                  </a:lnTo>
                  <a:lnTo>
                    <a:pt x="40" y="79"/>
                  </a:lnTo>
                  <a:lnTo>
                    <a:pt x="35" y="69"/>
                  </a:lnTo>
                  <a:lnTo>
                    <a:pt x="28" y="58"/>
                  </a:lnTo>
                  <a:lnTo>
                    <a:pt x="22" y="45"/>
                  </a:lnTo>
                  <a:lnTo>
                    <a:pt x="16" y="31"/>
                  </a:lnTo>
                  <a:lnTo>
                    <a:pt x="11" y="16"/>
                  </a:lnTo>
                  <a:lnTo>
                    <a:pt x="8" y="0"/>
                  </a:lnTo>
                  <a:close/>
                </a:path>
              </a:pathLst>
            </a:custGeom>
            <a:solidFill>
              <a:srgbClr val="000000"/>
            </a:solidFill>
            <a:ln w="9525">
              <a:noFill/>
              <a:round/>
              <a:headEnd/>
              <a:tailEnd/>
            </a:ln>
          </p:spPr>
          <p:txBody>
            <a:bodyPr/>
            <a:lstStyle/>
            <a:p>
              <a:endParaRPr lang="pt-BR"/>
            </a:p>
          </p:txBody>
        </p:sp>
        <p:sp>
          <p:nvSpPr>
            <p:cNvPr id="40002" name="Freeform 295"/>
            <p:cNvSpPr>
              <a:spLocks/>
            </p:cNvSpPr>
            <p:nvPr/>
          </p:nvSpPr>
          <p:spPr bwMode="auto">
            <a:xfrm>
              <a:off x="2963" y="1204"/>
              <a:ext cx="70" cy="130"/>
            </a:xfrm>
            <a:custGeom>
              <a:avLst/>
              <a:gdLst>
                <a:gd name="T0" fmla="*/ 0 w 70"/>
                <a:gd name="T1" fmla="*/ 0 h 130"/>
                <a:gd name="T2" fmla="*/ 15 w 70"/>
                <a:gd name="T3" fmla="*/ 8 h 130"/>
                <a:gd name="T4" fmla="*/ 28 w 70"/>
                <a:gd name="T5" fmla="*/ 19 h 130"/>
                <a:gd name="T6" fmla="*/ 42 w 70"/>
                <a:gd name="T7" fmla="*/ 33 h 130"/>
                <a:gd name="T8" fmla="*/ 53 w 70"/>
                <a:gd name="T9" fmla="*/ 50 h 130"/>
                <a:gd name="T10" fmla="*/ 62 w 70"/>
                <a:gd name="T11" fmla="*/ 69 h 130"/>
                <a:gd name="T12" fmla="*/ 68 w 70"/>
                <a:gd name="T13" fmla="*/ 89 h 130"/>
                <a:gd name="T14" fmla="*/ 70 w 70"/>
                <a:gd name="T15" fmla="*/ 109 h 130"/>
                <a:gd name="T16" fmla="*/ 68 w 70"/>
                <a:gd name="T17" fmla="*/ 130 h 130"/>
                <a:gd name="T18" fmla="*/ 64 w 70"/>
                <a:gd name="T19" fmla="*/ 110 h 130"/>
                <a:gd name="T20" fmla="*/ 59 w 70"/>
                <a:gd name="T21" fmla="*/ 91 h 130"/>
                <a:gd name="T22" fmla="*/ 53 w 70"/>
                <a:gd name="T23" fmla="*/ 73 h 130"/>
                <a:gd name="T24" fmla="*/ 46 w 70"/>
                <a:gd name="T25" fmla="*/ 56 h 130"/>
                <a:gd name="T26" fmla="*/ 36 w 70"/>
                <a:gd name="T27" fmla="*/ 41 h 130"/>
                <a:gd name="T28" fmla="*/ 25 w 70"/>
                <a:gd name="T29" fmla="*/ 27 h 130"/>
                <a:gd name="T30" fmla="*/ 13 w 70"/>
                <a:gd name="T31" fmla="*/ 13 h 130"/>
                <a:gd name="T32" fmla="*/ 0 w 70"/>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0"/>
                <a:gd name="T53" fmla="*/ 70 w 7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0">
                  <a:moveTo>
                    <a:pt x="0" y="0"/>
                  </a:moveTo>
                  <a:lnTo>
                    <a:pt x="15" y="8"/>
                  </a:lnTo>
                  <a:lnTo>
                    <a:pt x="28" y="19"/>
                  </a:lnTo>
                  <a:lnTo>
                    <a:pt x="42" y="33"/>
                  </a:lnTo>
                  <a:lnTo>
                    <a:pt x="53" y="50"/>
                  </a:lnTo>
                  <a:lnTo>
                    <a:pt x="62" y="69"/>
                  </a:lnTo>
                  <a:lnTo>
                    <a:pt x="68" y="89"/>
                  </a:lnTo>
                  <a:lnTo>
                    <a:pt x="70" y="109"/>
                  </a:lnTo>
                  <a:lnTo>
                    <a:pt x="68" y="130"/>
                  </a:lnTo>
                  <a:lnTo>
                    <a:pt x="64" y="110"/>
                  </a:lnTo>
                  <a:lnTo>
                    <a:pt x="59" y="91"/>
                  </a:lnTo>
                  <a:lnTo>
                    <a:pt x="53" y="73"/>
                  </a:lnTo>
                  <a:lnTo>
                    <a:pt x="46" y="56"/>
                  </a:lnTo>
                  <a:lnTo>
                    <a:pt x="36" y="41"/>
                  </a:lnTo>
                  <a:lnTo>
                    <a:pt x="25" y="27"/>
                  </a:lnTo>
                  <a:lnTo>
                    <a:pt x="13" y="13"/>
                  </a:lnTo>
                  <a:lnTo>
                    <a:pt x="0" y="0"/>
                  </a:lnTo>
                  <a:close/>
                </a:path>
              </a:pathLst>
            </a:custGeom>
            <a:solidFill>
              <a:srgbClr val="000000"/>
            </a:solidFill>
            <a:ln w="9525">
              <a:noFill/>
              <a:round/>
              <a:headEnd/>
              <a:tailEnd/>
            </a:ln>
          </p:spPr>
          <p:txBody>
            <a:bodyPr/>
            <a:lstStyle/>
            <a:p>
              <a:endParaRPr lang="pt-BR"/>
            </a:p>
          </p:txBody>
        </p:sp>
        <p:sp>
          <p:nvSpPr>
            <p:cNvPr id="40003" name="Freeform 296"/>
            <p:cNvSpPr>
              <a:spLocks/>
            </p:cNvSpPr>
            <p:nvPr/>
          </p:nvSpPr>
          <p:spPr bwMode="auto">
            <a:xfrm>
              <a:off x="2933" y="1210"/>
              <a:ext cx="55" cy="110"/>
            </a:xfrm>
            <a:custGeom>
              <a:avLst/>
              <a:gdLst>
                <a:gd name="T0" fmla="*/ 0 w 55"/>
                <a:gd name="T1" fmla="*/ 0 h 110"/>
                <a:gd name="T2" fmla="*/ 9 w 55"/>
                <a:gd name="T3" fmla="*/ 6 h 110"/>
                <a:gd name="T4" fmla="*/ 19 w 55"/>
                <a:gd name="T5" fmla="*/ 14 h 110"/>
                <a:gd name="T6" fmla="*/ 30 w 55"/>
                <a:gd name="T7" fmla="*/ 26 h 110"/>
                <a:gd name="T8" fmla="*/ 39 w 55"/>
                <a:gd name="T9" fmla="*/ 40 h 110"/>
                <a:gd name="T10" fmla="*/ 47 w 55"/>
                <a:gd name="T11" fmla="*/ 56 h 110"/>
                <a:gd name="T12" fmla="*/ 53 w 55"/>
                <a:gd name="T13" fmla="*/ 74 h 110"/>
                <a:gd name="T14" fmla="*/ 55 w 55"/>
                <a:gd name="T15" fmla="*/ 92 h 110"/>
                <a:gd name="T16" fmla="*/ 54 w 55"/>
                <a:gd name="T17" fmla="*/ 110 h 110"/>
                <a:gd name="T18" fmla="*/ 52 w 55"/>
                <a:gd name="T19" fmla="*/ 97 h 110"/>
                <a:gd name="T20" fmla="*/ 48 w 55"/>
                <a:gd name="T21" fmla="*/ 82 h 110"/>
                <a:gd name="T22" fmla="*/ 42 w 55"/>
                <a:gd name="T23" fmla="*/ 67 h 110"/>
                <a:gd name="T24" fmla="*/ 35 w 55"/>
                <a:gd name="T25" fmla="*/ 52 h 110"/>
                <a:gd name="T26" fmla="*/ 27 w 55"/>
                <a:gd name="T27" fmla="*/ 37 h 110"/>
                <a:gd name="T28" fmla="*/ 18 w 55"/>
                <a:gd name="T29" fmla="*/ 23 h 110"/>
                <a:gd name="T30" fmla="*/ 9 w 55"/>
                <a:gd name="T31" fmla="*/ 11 h 110"/>
                <a:gd name="T32" fmla="*/ 0 w 55"/>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0"/>
                <a:gd name="T53" fmla="*/ 55 w 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0">
                  <a:moveTo>
                    <a:pt x="0" y="0"/>
                  </a:moveTo>
                  <a:lnTo>
                    <a:pt x="9" y="6"/>
                  </a:lnTo>
                  <a:lnTo>
                    <a:pt x="19" y="14"/>
                  </a:lnTo>
                  <a:lnTo>
                    <a:pt x="30" y="26"/>
                  </a:lnTo>
                  <a:lnTo>
                    <a:pt x="39" y="40"/>
                  </a:lnTo>
                  <a:lnTo>
                    <a:pt x="47" y="56"/>
                  </a:lnTo>
                  <a:lnTo>
                    <a:pt x="53" y="74"/>
                  </a:lnTo>
                  <a:lnTo>
                    <a:pt x="55" y="92"/>
                  </a:lnTo>
                  <a:lnTo>
                    <a:pt x="54" y="110"/>
                  </a:lnTo>
                  <a:lnTo>
                    <a:pt x="52" y="97"/>
                  </a:lnTo>
                  <a:lnTo>
                    <a:pt x="48" y="82"/>
                  </a:lnTo>
                  <a:lnTo>
                    <a:pt x="42" y="67"/>
                  </a:lnTo>
                  <a:lnTo>
                    <a:pt x="35" y="52"/>
                  </a:lnTo>
                  <a:lnTo>
                    <a:pt x="27" y="37"/>
                  </a:lnTo>
                  <a:lnTo>
                    <a:pt x="18" y="23"/>
                  </a:lnTo>
                  <a:lnTo>
                    <a:pt x="9" y="11"/>
                  </a:lnTo>
                  <a:lnTo>
                    <a:pt x="0" y="0"/>
                  </a:lnTo>
                  <a:close/>
                </a:path>
              </a:pathLst>
            </a:custGeom>
            <a:solidFill>
              <a:srgbClr val="000000"/>
            </a:solidFill>
            <a:ln w="9525">
              <a:noFill/>
              <a:round/>
              <a:headEnd/>
              <a:tailEnd/>
            </a:ln>
          </p:spPr>
          <p:txBody>
            <a:bodyPr/>
            <a:lstStyle/>
            <a:p>
              <a:endParaRPr lang="pt-BR"/>
            </a:p>
          </p:txBody>
        </p:sp>
        <p:sp>
          <p:nvSpPr>
            <p:cNvPr id="40004" name="Freeform 297"/>
            <p:cNvSpPr>
              <a:spLocks/>
            </p:cNvSpPr>
            <p:nvPr/>
          </p:nvSpPr>
          <p:spPr bwMode="auto">
            <a:xfrm>
              <a:off x="2887" y="1218"/>
              <a:ext cx="50" cy="113"/>
            </a:xfrm>
            <a:custGeom>
              <a:avLst/>
              <a:gdLst>
                <a:gd name="T0" fmla="*/ 0 w 50"/>
                <a:gd name="T1" fmla="*/ 0 h 113"/>
                <a:gd name="T2" fmla="*/ 10 w 50"/>
                <a:gd name="T3" fmla="*/ 7 h 113"/>
                <a:gd name="T4" fmla="*/ 20 w 50"/>
                <a:gd name="T5" fmla="*/ 18 h 113"/>
                <a:gd name="T6" fmla="*/ 28 w 50"/>
                <a:gd name="T7" fmla="*/ 33 h 113"/>
                <a:gd name="T8" fmla="*/ 36 w 50"/>
                <a:gd name="T9" fmla="*/ 48 h 113"/>
                <a:gd name="T10" fmla="*/ 41 w 50"/>
                <a:gd name="T11" fmla="*/ 66 h 113"/>
                <a:gd name="T12" fmla="*/ 44 w 50"/>
                <a:gd name="T13" fmla="*/ 82 h 113"/>
                <a:gd name="T14" fmla="*/ 45 w 50"/>
                <a:gd name="T15" fmla="*/ 98 h 113"/>
                <a:gd name="T16" fmla="*/ 43 w 50"/>
                <a:gd name="T17" fmla="*/ 113 h 113"/>
                <a:gd name="T18" fmla="*/ 47 w 50"/>
                <a:gd name="T19" fmla="*/ 103 h 113"/>
                <a:gd name="T20" fmla="*/ 50 w 50"/>
                <a:gd name="T21" fmla="*/ 90 h 113"/>
                <a:gd name="T22" fmla="*/ 50 w 50"/>
                <a:gd name="T23" fmla="*/ 74 h 113"/>
                <a:gd name="T24" fmla="*/ 47 w 50"/>
                <a:gd name="T25" fmla="*/ 56 h 113"/>
                <a:gd name="T26" fmla="*/ 41 w 50"/>
                <a:gd name="T27" fmla="*/ 40 h 113"/>
                <a:gd name="T28" fmla="*/ 32 w 50"/>
                <a:gd name="T29" fmla="*/ 23 h 113"/>
                <a:gd name="T30" fmla="*/ 18 w 50"/>
                <a:gd name="T31" fmla="*/ 10 h 113"/>
                <a:gd name="T32" fmla="*/ 0 w 50"/>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3"/>
                <a:gd name="T53" fmla="*/ 50 w 50"/>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3">
                  <a:moveTo>
                    <a:pt x="0" y="0"/>
                  </a:moveTo>
                  <a:lnTo>
                    <a:pt x="10" y="7"/>
                  </a:lnTo>
                  <a:lnTo>
                    <a:pt x="20" y="18"/>
                  </a:lnTo>
                  <a:lnTo>
                    <a:pt x="28" y="33"/>
                  </a:lnTo>
                  <a:lnTo>
                    <a:pt x="36" y="48"/>
                  </a:lnTo>
                  <a:lnTo>
                    <a:pt x="41" y="66"/>
                  </a:lnTo>
                  <a:lnTo>
                    <a:pt x="44" y="82"/>
                  </a:lnTo>
                  <a:lnTo>
                    <a:pt x="45" y="98"/>
                  </a:lnTo>
                  <a:lnTo>
                    <a:pt x="43" y="113"/>
                  </a:lnTo>
                  <a:lnTo>
                    <a:pt x="47" y="103"/>
                  </a:lnTo>
                  <a:lnTo>
                    <a:pt x="50" y="90"/>
                  </a:lnTo>
                  <a:lnTo>
                    <a:pt x="50" y="74"/>
                  </a:lnTo>
                  <a:lnTo>
                    <a:pt x="47" y="56"/>
                  </a:lnTo>
                  <a:lnTo>
                    <a:pt x="41" y="40"/>
                  </a:lnTo>
                  <a:lnTo>
                    <a:pt x="32" y="23"/>
                  </a:lnTo>
                  <a:lnTo>
                    <a:pt x="18" y="10"/>
                  </a:lnTo>
                  <a:lnTo>
                    <a:pt x="0" y="0"/>
                  </a:lnTo>
                  <a:close/>
                </a:path>
              </a:pathLst>
            </a:custGeom>
            <a:solidFill>
              <a:srgbClr val="000000"/>
            </a:solidFill>
            <a:ln w="9525">
              <a:noFill/>
              <a:round/>
              <a:headEnd/>
              <a:tailEnd/>
            </a:ln>
          </p:spPr>
          <p:txBody>
            <a:bodyPr/>
            <a:lstStyle/>
            <a:p>
              <a:endParaRPr lang="pt-BR"/>
            </a:p>
          </p:txBody>
        </p:sp>
        <p:sp>
          <p:nvSpPr>
            <p:cNvPr id="40005" name="Freeform 298"/>
            <p:cNvSpPr>
              <a:spLocks/>
            </p:cNvSpPr>
            <p:nvPr/>
          </p:nvSpPr>
          <p:spPr bwMode="auto">
            <a:xfrm>
              <a:off x="2838" y="1230"/>
              <a:ext cx="71" cy="88"/>
            </a:xfrm>
            <a:custGeom>
              <a:avLst/>
              <a:gdLst>
                <a:gd name="T0" fmla="*/ 0 w 71"/>
                <a:gd name="T1" fmla="*/ 0 h 88"/>
                <a:gd name="T2" fmla="*/ 6 w 71"/>
                <a:gd name="T3" fmla="*/ 4 h 88"/>
                <a:gd name="T4" fmla="*/ 16 w 71"/>
                <a:gd name="T5" fmla="*/ 9 h 88"/>
                <a:gd name="T6" fmla="*/ 28 w 71"/>
                <a:gd name="T7" fmla="*/ 17 h 88"/>
                <a:gd name="T8" fmla="*/ 40 w 71"/>
                <a:gd name="T9" fmla="*/ 25 h 88"/>
                <a:gd name="T10" fmla="*/ 52 w 71"/>
                <a:gd name="T11" fmla="*/ 37 h 88"/>
                <a:gd name="T12" fmla="*/ 62 w 71"/>
                <a:gd name="T13" fmla="*/ 51 h 88"/>
                <a:gd name="T14" fmla="*/ 69 w 71"/>
                <a:gd name="T15" fmla="*/ 68 h 88"/>
                <a:gd name="T16" fmla="*/ 71 w 71"/>
                <a:gd name="T17" fmla="*/ 88 h 88"/>
                <a:gd name="T18" fmla="*/ 65 w 71"/>
                <a:gd name="T19" fmla="*/ 71 h 88"/>
                <a:gd name="T20" fmla="*/ 57 w 71"/>
                <a:gd name="T21" fmla="*/ 57 h 88"/>
                <a:gd name="T22" fmla="*/ 47 w 71"/>
                <a:gd name="T23" fmla="*/ 44 h 88"/>
                <a:gd name="T24" fmla="*/ 37 w 71"/>
                <a:gd name="T25" fmla="*/ 33 h 88"/>
                <a:gd name="T26" fmla="*/ 27 w 71"/>
                <a:gd name="T27" fmla="*/ 24 h 88"/>
                <a:gd name="T28" fmla="*/ 17 w 71"/>
                <a:gd name="T29" fmla="*/ 15 h 88"/>
                <a:gd name="T30" fmla="*/ 8 w 71"/>
                <a:gd name="T31" fmla="*/ 7 h 88"/>
                <a:gd name="T32" fmla="*/ 0 w 7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8"/>
                <a:gd name="T53" fmla="*/ 71 w 7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8">
                  <a:moveTo>
                    <a:pt x="0" y="0"/>
                  </a:moveTo>
                  <a:lnTo>
                    <a:pt x="6" y="4"/>
                  </a:lnTo>
                  <a:lnTo>
                    <a:pt x="16" y="9"/>
                  </a:lnTo>
                  <a:lnTo>
                    <a:pt x="28" y="17"/>
                  </a:lnTo>
                  <a:lnTo>
                    <a:pt x="40" y="25"/>
                  </a:lnTo>
                  <a:lnTo>
                    <a:pt x="52" y="37"/>
                  </a:lnTo>
                  <a:lnTo>
                    <a:pt x="62" y="51"/>
                  </a:lnTo>
                  <a:lnTo>
                    <a:pt x="69" y="68"/>
                  </a:lnTo>
                  <a:lnTo>
                    <a:pt x="71" y="88"/>
                  </a:lnTo>
                  <a:lnTo>
                    <a:pt x="65" y="71"/>
                  </a:lnTo>
                  <a:lnTo>
                    <a:pt x="57" y="57"/>
                  </a:lnTo>
                  <a:lnTo>
                    <a:pt x="47" y="44"/>
                  </a:lnTo>
                  <a:lnTo>
                    <a:pt x="37" y="33"/>
                  </a:lnTo>
                  <a:lnTo>
                    <a:pt x="27" y="24"/>
                  </a:lnTo>
                  <a:lnTo>
                    <a:pt x="17" y="15"/>
                  </a:lnTo>
                  <a:lnTo>
                    <a:pt x="8" y="7"/>
                  </a:lnTo>
                  <a:lnTo>
                    <a:pt x="0" y="0"/>
                  </a:lnTo>
                  <a:close/>
                </a:path>
              </a:pathLst>
            </a:custGeom>
            <a:solidFill>
              <a:srgbClr val="000000"/>
            </a:solidFill>
            <a:ln w="9525">
              <a:noFill/>
              <a:round/>
              <a:headEnd/>
              <a:tailEnd/>
            </a:ln>
          </p:spPr>
          <p:txBody>
            <a:bodyPr/>
            <a:lstStyle/>
            <a:p>
              <a:endParaRPr lang="pt-BR"/>
            </a:p>
          </p:txBody>
        </p:sp>
        <p:sp>
          <p:nvSpPr>
            <p:cNvPr id="40006" name="Freeform 299"/>
            <p:cNvSpPr>
              <a:spLocks/>
            </p:cNvSpPr>
            <p:nvPr/>
          </p:nvSpPr>
          <p:spPr bwMode="auto">
            <a:xfrm>
              <a:off x="2819" y="1237"/>
              <a:ext cx="8" cy="104"/>
            </a:xfrm>
            <a:custGeom>
              <a:avLst/>
              <a:gdLst>
                <a:gd name="T0" fmla="*/ 8 w 8"/>
                <a:gd name="T1" fmla="*/ 0 h 104"/>
                <a:gd name="T2" fmla="*/ 8 w 8"/>
                <a:gd name="T3" fmla="*/ 21 h 104"/>
                <a:gd name="T4" fmla="*/ 8 w 8"/>
                <a:gd name="T5" fmla="*/ 51 h 104"/>
                <a:gd name="T6" fmla="*/ 8 w 8"/>
                <a:gd name="T7" fmla="*/ 82 h 104"/>
                <a:gd name="T8" fmla="*/ 5 w 8"/>
                <a:gd name="T9" fmla="*/ 104 h 104"/>
                <a:gd name="T10" fmla="*/ 1 w 8"/>
                <a:gd name="T11" fmla="*/ 83 h 104"/>
                <a:gd name="T12" fmla="*/ 0 w 8"/>
                <a:gd name="T13" fmla="*/ 55 h 104"/>
                <a:gd name="T14" fmla="*/ 2 w 8"/>
                <a:gd name="T15" fmla="*/ 25 h 104"/>
                <a:gd name="T16" fmla="*/ 8 w 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4"/>
                <a:gd name="T29" fmla="*/ 8 w 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4">
                  <a:moveTo>
                    <a:pt x="8" y="0"/>
                  </a:moveTo>
                  <a:lnTo>
                    <a:pt x="8" y="21"/>
                  </a:lnTo>
                  <a:lnTo>
                    <a:pt x="8" y="51"/>
                  </a:lnTo>
                  <a:lnTo>
                    <a:pt x="8" y="82"/>
                  </a:lnTo>
                  <a:lnTo>
                    <a:pt x="5" y="104"/>
                  </a:lnTo>
                  <a:lnTo>
                    <a:pt x="1" y="83"/>
                  </a:lnTo>
                  <a:lnTo>
                    <a:pt x="0" y="55"/>
                  </a:lnTo>
                  <a:lnTo>
                    <a:pt x="2" y="25"/>
                  </a:lnTo>
                  <a:lnTo>
                    <a:pt x="8" y="0"/>
                  </a:lnTo>
                  <a:close/>
                </a:path>
              </a:pathLst>
            </a:custGeom>
            <a:solidFill>
              <a:srgbClr val="000000"/>
            </a:solidFill>
            <a:ln w="9525">
              <a:noFill/>
              <a:round/>
              <a:headEnd/>
              <a:tailEnd/>
            </a:ln>
          </p:spPr>
          <p:txBody>
            <a:bodyPr/>
            <a:lstStyle/>
            <a:p>
              <a:endParaRPr lang="pt-BR"/>
            </a:p>
          </p:txBody>
        </p:sp>
        <p:sp>
          <p:nvSpPr>
            <p:cNvPr id="40007" name="Freeform 300"/>
            <p:cNvSpPr>
              <a:spLocks/>
            </p:cNvSpPr>
            <p:nvPr/>
          </p:nvSpPr>
          <p:spPr bwMode="auto">
            <a:xfrm>
              <a:off x="2765" y="1232"/>
              <a:ext cx="29" cy="107"/>
            </a:xfrm>
            <a:custGeom>
              <a:avLst/>
              <a:gdLst>
                <a:gd name="T0" fmla="*/ 29 w 29"/>
                <a:gd name="T1" fmla="*/ 0 h 107"/>
                <a:gd name="T2" fmla="*/ 24 w 29"/>
                <a:gd name="T3" fmla="*/ 8 h 107"/>
                <a:gd name="T4" fmla="*/ 20 w 29"/>
                <a:gd name="T5" fmla="*/ 20 h 107"/>
                <a:gd name="T6" fmla="*/ 16 w 29"/>
                <a:gd name="T7" fmla="*/ 34 h 107"/>
                <a:gd name="T8" fmla="*/ 13 w 29"/>
                <a:gd name="T9" fmla="*/ 50 h 107"/>
                <a:gd name="T10" fmla="*/ 11 w 29"/>
                <a:gd name="T11" fmla="*/ 66 h 107"/>
                <a:gd name="T12" fmla="*/ 10 w 29"/>
                <a:gd name="T13" fmla="*/ 81 h 107"/>
                <a:gd name="T14" fmla="*/ 10 w 29"/>
                <a:gd name="T15" fmla="*/ 95 h 107"/>
                <a:gd name="T16" fmla="*/ 13 w 29"/>
                <a:gd name="T17" fmla="*/ 107 h 107"/>
                <a:gd name="T18" fmla="*/ 7 w 29"/>
                <a:gd name="T19" fmla="*/ 102 h 107"/>
                <a:gd name="T20" fmla="*/ 3 w 29"/>
                <a:gd name="T21" fmla="*/ 92 h 107"/>
                <a:gd name="T22" fmla="*/ 0 w 29"/>
                <a:gd name="T23" fmla="*/ 79 h 107"/>
                <a:gd name="T24" fmla="*/ 0 w 29"/>
                <a:gd name="T25" fmla="*/ 64 h 107"/>
                <a:gd name="T26" fmla="*/ 3 w 29"/>
                <a:gd name="T27" fmla="*/ 47 h 107"/>
                <a:gd name="T28" fmla="*/ 8 w 29"/>
                <a:gd name="T29" fmla="*/ 30 h 107"/>
                <a:gd name="T30" fmla="*/ 17 w 29"/>
                <a:gd name="T31" fmla="*/ 14 h 107"/>
                <a:gd name="T32" fmla="*/ 29 w 2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29" y="0"/>
                  </a:moveTo>
                  <a:lnTo>
                    <a:pt x="24" y="8"/>
                  </a:lnTo>
                  <a:lnTo>
                    <a:pt x="20" y="20"/>
                  </a:lnTo>
                  <a:lnTo>
                    <a:pt x="16" y="34"/>
                  </a:lnTo>
                  <a:lnTo>
                    <a:pt x="13" y="50"/>
                  </a:lnTo>
                  <a:lnTo>
                    <a:pt x="11" y="66"/>
                  </a:lnTo>
                  <a:lnTo>
                    <a:pt x="10" y="81"/>
                  </a:lnTo>
                  <a:lnTo>
                    <a:pt x="10" y="95"/>
                  </a:lnTo>
                  <a:lnTo>
                    <a:pt x="13" y="107"/>
                  </a:lnTo>
                  <a:lnTo>
                    <a:pt x="7" y="102"/>
                  </a:lnTo>
                  <a:lnTo>
                    <a:pt x="3" y="92"/>
                  </a:lnTo>
                  <a:lnTo>
                    <a:pt x="0" y="79"/>
                  </a:lnTo>
                  <a:lnTo>
                    <a:pt x="0" y="64"/>
                  </a:lnTo>
                  <a:lnTo>
                    <a:pt x="3" y="47"/>
                  </a:lnTo>
                  <a:lnTo>
                    <a:pt x="8" y="30"/>
                  </a:lnTo>
                  <a:lnTo>
                    <a:pt x="17" y="14"/>
                  </a:lnTo>
                  <a:lnTo>
                    <a:pt x="29" y="0"/>
                  </a:lnTo>
                  <a:close/>
                </a:path>
              </a:pathLst>
            </a:custGeom>
            <a:solidFill>
              <a:srgbClr val="000000"/>
            </a:solidFill>
            <a:ln w="9525">
              <a:noFill/>
              <a:round/>
              <a:headEnd/>
              <a:tailEnd/>
            </a:ln>
          </p:spPr>
          <p:txBody>
            <a:bodyPr/>
            <a:lstStyle/>
            <a:p>
              <a:endParaRPr lang="pt-BR"/>
            </a:p>
          </p:txBody>
        </p:sp>
        <p:sp>
          <p:nvSpPr>
            <p:cNvPr id="40008" name="Freeform 301"/>
            <p:cNvSpPr>
              <a:spLocks/>
            </p:cNvSpPr>
            <p:nvPr/>
          </p:nvSpPr>
          <p:spPr bwMode="auto">
            <a:xfrm>
              <a:off x="2703" y="1260"/>
              <a:ext cx="49" cy="116"/>
            </a:xfrm>
            <a:custGeom>
              <a:avLst/>
              <a:gdLst>
                <a:gd name="T0" fmla="*/ 49 w 49"/>
                <a:gd name="T1" fmla="*/ 0 h 116"/>
                <a:gd name="T2" fmla="*/ 48 w 49"/>
                <a:gd name="T3" fmla="*/ 13 h 116"/>
                <a:gd name="T4" fmla="*/ 45 w 49"/>
                <a:gd name="T5" fmla="*/ 28 h 116"/>
                <a:gd name="T6" fmla="*/ 42 w 49"/>
                <a:gd name="T7" fmla="*/ 44 h 116"/>
                <a:gd name="T8" fmla="*/ 37 w 49"/>
                <a:gd name="T9" fmla="*/ 60 h 116"/>
                <a:gd name="T10" fmla="*/ 30 w 49"/>
                <a:gd name="T11" fmla="*/ 77 h 116"/>
                <a:gd name="T12" fmla="*/ 22 w 49"/>
                <a:gd name="T13" fmla="*/ 93 h 116"/>
                <a:gd name="T14" fmla="*/ 12 w 49"/>
                <a:gd name="T15" fmla="*/ 106 h 116"/>
                <a:gd name="T16" fmla="*/ 0 w 49"/>
                <a:gd name="T17" fmla="*/ 116 h 116"/>
                <a:gd name="T18" fmla="*/ 4 w 49"/>
                <a:gd name="T19" fmla="*/ 104 h 116"/>
                <a:gd name="T20" fmla="*/ 11 w 49"/>
                <a:gd name="T21" fmla="*/ 90 h 116"/>
                <a:gd name="T22" fmla="*/ 18 w 49"/>
                <a:gd name="T23" fmla="*/ 75 h 116"/>
                <a:gd name="T24" fmla="*/ 26 w 49"/>
                <a:gd name="T25" fmla="*/ 59 h 116"/>
                <a:gd name="T26" fmla="*/ 33 w 49"/>
                <a:gd name="T27" fmla="*/ 43 h 116"/>
                <a:gd name="T28" fmla="*/ 40 w 49"/>
                <a:gd name="T29" fmla="*/ 27 h 116"/>
                <a:gd name="T30" fmla="*/ 45 w 49"/>
                <a:gd name="T31" fmla="*/ 13 h 116"/>
                <a:gd name="T32" fmla="*/ 49 w 4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6"/>
                <a:gd name="T53" fmla="*/ 49 w 4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6">
                  <a:moveTo>
                    <a:pt x="49" y="0"/>
                  </a:moveTo>
                  <a:lnTo>
                    <a:pt x="48" y="13"/>
                  </a:lnTo>
                  <a:lnTo>
                    <a:pt x="45" y="28"/>
                  </a:lnTo>
                  <a:lnTo>
                    <a:pt x="42" y="44"/>
                  </a:lnTo>
                  <a:lnTo>
                    <a:pt x="37" y="60"/>
                  </a:lnTo>
                  <a:lnTo>
                    <a:pt x="30" y="77"/>
                  </a:lnTo>
                  <a:lnTo>
                    <a:pt x="22" y="93"/>
                  </a:lnTo>
                  <a:lnTo>
                    <a:pt x="12" y="106"/>
                  </a:lnTo>
                  <a:lnTo>
                    <a:pt x="0" y="116"/>
                  </a:lnTo>
                  <a:lnTo>
                    <a:pt x="4" y="104"/>
                  </a:lnTo>
                  <a:lnTo>
                    <a:pt x="11" y="90"/>
                  </a:lnTo>
                  <a:lnTo>
                    <a:pt x="18" y="75"/>
                  </a:lnTo>
                  <a:lnTo>
                    <a:pt x="26" y="59"/>
                  </a:lnTo>
                  <a:lnTo>
                    <a:pt x="33" y="43"/>
                  </a:lnTo>
                  <a:lnTo>
                    <a:pt x="40" y="27"/>
                  </a:lnTo>
                  <a:lnTo>
                    <a:pt x="45" y="13"/>
                  </a:lnTo>
                  <a:lnTo>
                    <a:pt x="49" y="0"/>
                  </a:lnTo>
                  <a:close/>
                </a:path>
              </a:pathLst>
            </a:custGeom>
            <a:solidFill>
              <a:srgbClr val="000000"/>
            </a:solidFill>
            <a:ln w="9525">
              <a:noFill/>
              <a:round/>
              <a:headEnd/>
              <a:tailEnd/>
            </a:ln>
          </p:spPr>
          <p:txBody>
            <a:bodyPr/>
            <a:lstStyle/>
            <a:p>
              <a:endParaRPr lang="pt-BR"/>
            </a:p>
          </p:txBody>
        </p:sp>
        <p:sp>
          <p:nvSpPr>
            <p:cNvPr id="40009" name="Freeform 302"/>
            <p:cNvSpPr>
              <a:spLocks/>
            </p:cNvSpPr>
            <p:nvPr/>
          </p:nvSpPr>
          <p:spPr bwMode="auto">
            <a:xfrm>
              <a:off x="2647" y="1375"/>
              <a:ext cx="61" cy="106"/>
            </a:xfrm>
            <a:custGeom>
              <a:avLst/>
              <a:gdLst>
                <a:gd name="T0" fmla="*/ 61 w 61"/>
                <a:gd name="T1" fmla="*/ 17 h 106"/>
                <a:gd name="T2" fmla="*/ 57 w 61"/>
                <a:gd name="T3" fmla="*/ 12 h 106"/>
                <a:gd name="T4" fmla="*/ 52 w 61"/>
                <a:gd name="T5" fmla="*/ 7 h 106"/>
                <a:gd name="T6" fmla="*/ 45 w 61"/>
                <a:gd name="T7" fmla="*/ 3 h 106"/>
                <a:gd name="T8" fmla="*/ 38 w 61"/>
                <a:gd name="T9" fmla="*/ 1 h 106"/>
                <a:gd name="T10" fmla="*/ 30 w 61"/>
                <a:gd name="T11" fmla="*/ 0 h 106"/>
                <a:gd name="T12" fmla="*/ 22 w 61"/>
                <a:gd name="T13" fmla="*/ 1 h 106"/>
                <a:gd name="T14" fmla="*/ 15 w 61"/>
                <a:gd name="T15" fmla="*/ 4 h 106"/>
                <a:gd name="T16" fmla="*/ 7 w 61"/>
                <a:gd name="T17" fmla="*/ 10 h 106"/>
                <a:gd name="T18" fmla="*/ 2 w 61"/>
                <a:gd name="T19" fmla="*/ 19 h 106"/>
                <a:gd name="T20" fmla="*/ 0 w 61"/>
                <a:gd name="T21" fmla="*/ 30 h 106"/>
                <a:gd name="T22" fmla="*/ 1 w 61"/>
                <a:gd name="T23" fmla="*/ 43 h 106"/>
                <a:gd name="T24" fmla="*/ 6 w 61"/>
                <a:gd name="T25" fmla="*/ 57 h 106"/>
                <a:gd name="T26" fmla="*/ 13 w 61"/>
                <a:gd name="T27" fmla="*/ 72 h 106"/>
                <a:gd name="T28" fmla="*/ 23 w 61"/>
                <a:gd name="T29" fmla="*/ 85 h 106"/>
                <a:gd name="T30" fmla="*/ 36 w 61"/>
                <a:gd name="T31" fmla="*/ 96 h 106"/>
                <a:gd name="T32" fmla="*/ 50 w 61"/>
                <a:gd name="T33" fmla="*/ 106 h 106"/>
                <a:gd name="T34" fmla="*/ 41 w 61"/>
                <a:gd name="T35" fmla="*/ 97 h 106"/>
                <a:gd name="T36" fmla="*/ 32 w 61"/>
                <a:gd name="T37" fmla="*/ 87 h 106"/>
                <a:gd name="T38" fmla="*/ 24 w 61"/>
                <a:gd name="T39" fmla="*/ 76 h 106"/>
                <a:gd name="T40" fmla="*/ 17 w 61"/>
                <a:gd name="T41" fmla="*/ 64 h 106"/>
                <a:gd name="T42" fmla="*/ 12 w 61"/>
                <a:gd name="T43" fmla="*/ 52 h 106"/>
                <a:gd name="T44" fmla="*/ 11 w 61"/>
                <a:gd name="T45" fmla="*/ 40 h 106"/>
                <a:gd name="T46" fmla="*/ 12 w 61"/>
                <a:gd name="T47" fmla="*/ 29 h 106"/>
                <a:gd name="T48" fmla="*/ 18 w 61"/>
                <a:gd name="T49" fmla="*/ 19 h 106"/>
                <a:gd name="T50" fmla="*/ 22 w 61"/>
                <a:gd name="T51" fmla="*/ 14 h 106"/>
                <a:gd name="T52" fmla="*/ 27 w 61"/>
                <a:gd name="T53" fmla="*/ 11 h 106"/>
                <a:gd name="T54" fmla="*/ 33 w 61"/>
                <a:gd name="T55" fmla="*/ 9 h 106"/>
                <a:gd name="T56" fmla="*/ 39 w 61"/>
                <a:gd name="T57" fmla="*/ 9 h 106"/>
                <a:gd name="T58" fmla="*/ 45 w 61"/>
                <a:gd name="T59" fmla="*/ 11 h 106"/>
                <a:gd name="T60" fmla="*/ 50 w 61"/>
                <a:gd name="T61" fmla="*/ 12 h 106"/>
                <a:gd name="T62" fmla="*/ 56 w 61"/>
                <a:gd name="T63" fmla="*/ 15 h 106"/>
                <a:gd name="T64" fmla="*/ 61 w 61"/>
                <a:gd name="T65" fmla="*/ 1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06"/>
                <a:gd name="T101" fmla="*/ 61 w 6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06">
                  <a:moveTo>
                    <a:pt x="61" y="17"/>
                  </a:moveTo>
                  <a:lnTo>
                    <a:pt x="57" y="12"/>
                  </a:lnTo>
                  <a:lnTo>
                    <a:pt x="52" y="7"/>
                  </a:lnTo>
                  <a:lnTo>
                    <a:pt x="45" y="3"/>
                  </a:lnTo>
                  <a:lnTo>
                    <a:pt x="38" y="1"/>
                  </a:lnTo>
                  <a:lnTo>
                    <a:pt x="30" y="0"/>
                  </a:lnTo>
                  <a:lnTo>
                    <a:pt x="22" y="1"/>
                  </a:lnTo>
                  <a:lnTo>
                    <a:pt x="15" y="4"/>
                  </a:lnTo>
                  <a:lnTo>
                    <a:pt x="7" y="10"/>
                  </a:lnTo>
                  <a:lnTo>
                    <a:pt x="2" y="19"/>
                  </a:lnTo>
                  <a:lnTo>
                    <a:pt x="0" y="30"/>
                  </a:lnTo>
                  <a:lnTo>
                    <a:pt x="1" y="43"/>
                  </a:lnTo>
                  <a:lnTo>
                    <a:pt x="6" y="57"/>
                  </a:lnTo>
                  <a:lnTo>
                    <a:pt x="13" y="72"/>
                  </a:lnTo>
                  <a:lnTo>
                    <a:pt x="23" y="85"/>
                  </a:lnTo>
                  <a:lnTo>
                    <a:pt x="36" y="96"/>
                  </a:lnTo>
                  <a:lnTo>
                    <a:pt x="50" y="106"/>
                  </a:lnTo>
                  <a:lnTo>
                    <a:pt x="41" y="97"/>
                  </a:lnTo>
                  <a:lnTo>
                    <a:pt x="32" y="87"/>
                  </a:lnTo>
                  <a:lnTo>
                    <a:pt x="24" y="76"/>
                  </a:lnTo>
                  <a:lnTo>
                    <a:pt x="17" y="64"/>
                  </a:lnTo>
                  <a:lnTo>
                    <a:pt x="12" y="52"/>
                  </a:lnTo>
                  <a:lnTo>
                    <a:pt x="11" y="40"/>
                  </a:lnTo>
                  <a:lnTo>
                    <a:pt x="12" y="29"/>
                  </a:lnTo>
                  <a:lnTo>
                    <a:pt x="18" y="19"/>
                  </a:lnTo>
                  <a:lnTo>
                    <a:pt x="22" y="14"/>
                  </a:lnTo>
                  <a:lnTo>
                    <a:pt x="27" y="11"/>
                  </a:lnTo>
                  <a:lnTo>
                    <a:pt x="33" y="9"/>
                  </a:lnTo>
                  <a:lnTo>
                    <a:pt x="39" y="9"/>
                  </a:lnTo>
                  <a:lnTo>
                    <a:pt x="45" y="11"/>
                  </a:lnTo>
                  <a:lnTo>
                    <a:pt x="50" y="12"/>
                  </a:lnTo>
                  <a:lnTo>
                    <a:pt x="56" y="15"/>
                  </a:lnTo>
                  <a:lnTo>
                    <a:pt x="61" y="17"/>
                  </a:lnTo>
                  <a:close/>
                </a:path>
              </a:pathLst>
            </a:custGeom>
            <a:solidFill>
              <a:srgbClr val="000000"/>
            </a:solidFill>
            <a:ln w="9525">
              <a:noFill/>
              <a:round/>
              <a:headEnd/>
              <a:tailEnd/>
            </a:ln>
          </p:spPr>
          <p:txBody>
            <a:bodyPr/>
            <a:lstStyle/>
            <a:p>
              <a:endParaRPr lang="pt-BR"/>
            </a:p>
          </p:txBody>
        </p:sp>
        <p:sp>
          <p:nvSpPr>
            <p:cNvPr id="40010" name="Freeform 303"/>
            <p:cNvSpPr>
              <a:spLocks/>
            </p:cNvSpPr>
            <p:nvPr/>
          </p:nvSpPr>
          <p:spPr bwMode="auto">
            <a:xfrm>
              <a:off x="2714" y="1495"/>
              <a:ext cx="63" cy="123"/>
            </a:xfrm>
            <a:custGeom>
              <a:avLst/>
              <a:gdLst>
                <a:gd name="T0" fmla="*/ 0 w 63"/>
                <a:gd name="T1" fmla="*/ 0 h 123"/>
                <a:gd name="T2" fmla="*/ 5 w 63"/>
                <a:gd name="T3" fmla="*/ 15 h 123"/>
                <a:gd name="T4" fmla="*/ 12 w 63"/>
                <a:gd name="T5" fmla="*/ 32 h 123"/>
                <a:gd name="T6" fmla="*/ 20 w 63"/>
                <a:gd name="T7" fmla="*/ 50 h 123"/>
                <a:gd name="T8" fmla="*/ 28 w 63"/>
                <a:gd name="T9" fmla="*/ 69 h 123"/>
                <a:gd name="T10" fmla="*/ 37 w 63"/>
                <a:gd name="T11" fmla="*/ 86 h 123"/>
                <a:gd name="T12" fmla="*/ 46 w 63"/>
                <a:gd name="T13" fmla="*/ 101 h 123"/>
                <a:gd name="T14" fmla="*/ 55 w 63"/>
                <a:gd name="T15" fmla="*/ 114 h 123"/>
                <a:gd name="T16" fmla="*/ 63 w 63"/>
                <a:gd name="T17" fmla="*/ 123 h 123"/>
                <a:gd name="T18" fmla="*/ 54 w 63"/>
                <a:gd name="T19" fmla="*/ 120 h 123"/>
                <a:gd name="T20" fmla="*/ 44 w 63"/>
                <a:gd name="T21" fmla="*/ 111 h 123"/>
                <a:gd name="T22" fmla="*/ 34 w 63"/>
                <a:gd name="T23" fmla="*/ 97 h 123"/>
                <a:gd name="T24" fmla="*/ 24 w 63"/>
                <a:gd name="T25" fmla="*/ 80 h 123"/>
                <a:gd name="T26" fmla="*/ 15 w 63"/>
                <a:gd name="T27" fmla="*/ 60 h 123"/>
                <a:gd name="T28" fmla="*/ 8 w 63"/>
                <a:gd name="T29" fmla="*/ 40 h 123"/>
                <a:gd name="T30" fmla="*/ 3 w 63"/>
                <a:gd name="T31" fmla="*/ 20 h 123"/>
                <a:gd name="T32" fmla="*/ 0 w 6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3"/>
                <a:gd name="T53" fmla="*/ 63 w 6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3">
                  <a:moveTo>
                    <a:pt x="0" y="0"/>
                  </a:moveTo>
                  <a:lnTo>
                    <a:pt x="5" y="15"/>
                  </a:lnTo>
                  <a:lnTo>
                    <a:pt x="12" y="32"/>
                  </a:lnTo>
                  <a:lnTo>
                    <a:pt x="20" y="50"/>
                  </a:lnTo>
                  <a:lnTo>
                    <a:pt x="28" y="69"/>
                  </a:lnTo>
                  <a:lnTo>
                    <a:pt x="37" y="86"/>
                  </a:lnTo>
                  <a:lnTo>
                    <a:pt x="46" y="101"/>
                  </a:lnTo>
                  <a:lnTo>
                    <a:pt x="55" y="114"/>
                  </a:lnTo>
                  <a:lnTo>
                    <a:pt x="63" y="123"/>
                  </a:lnTo>
                  <a:lnTo>
                    <a:pt x="54" y="120"/>
                  </a:lnTo>
                  <a:lnTo>
                    <a:pt x="44" y="111"/>
                  </a:lnTo>
                  <a:lnTo>
                    <a:pt x="34" y="97"/>
                  </a:lnTo>
                  <a:lnTo>
                    <a:pt x="24" y="80"/>
                  </a:lnTo>
                  <a:lnTo>
                    <a:pt x="15" y="60"/>
                  </a:lnTo>
                  <a:lnTo>
                    <a:pt x="8" y="40"/>
                  </a:lnTo>
                  <a:lnTo>
                    <a:pt x="3" y="20"/>
                  </a:lnTo>
                  <a:lnTo>
                    <a:pt x="0" y="0"/>
                  </a:lnTo>
                  <a:close/>
                </a:path>
              </a:pathLst>
            </a:custGeom>
            <a:solidFill>
              <a:srgbClr val="000000"/>
            </a:solidFill>
            <a:ln w="9525">
              <a:noFill/>
              <a:round/>
              <a:headEnd/>
              <a:tailEnd/>
            </a:ln>
          </p:spPr>
          <p:txBody>
            <a:bodyPr/>
            <a:lstStyle/>
            <a:p>
              <a:endParaRPr lang="pt-BR"/>
            </a:p>
          </p:txBody>
        </p:sp>
        <p:sp>
          <p:nvSpPr>
            <p:cNvPr id="40011" name="Freeform 304"/>
            <p:cNvSpPr>
              <a:spLocks/>
            </p:cNvSpPr>
            <p:nvPr/>
          </p:nvSpPr>
          <p:spPr bwMode="auto">
            <a:xfrm>
              <a:off x="2677" y="1487"/>
              <a:ext cx="38" cy="139"/>
            </a:xfrm>
            <a:custGeom>
              <a:avLst/>
              <a:gdLst>
                <a:gd name="T0" fmla="*/ 0 w 38"/>
                <a:gd name="T1" fmla="*/ 0 h 139"/>
                <a:gd name="T2" fmla="*/ 1 w 38"/>
                <a:gd name="T3" fmla="*/ 9 h 139"/>
                <a:gd name="T4" fmla="*/ 4 w 38"/>
                <a:gd name="T5" fmla="*/ 24 h 139"/>
                <a:gd name="T6" fmla="*/ 8 w 38"/>
                <a:gd name="T7" fmla="*/ 43 h 139"/>
                <a:gd name="T8" fmla="*/ 12 w 38"/>
                <a:gd name="T9" fmla="*/ 64 h 139"/>
                <a:gd name="T10" fmla="*/ 18 w 38"/>
                <a:gd name="T11" fmla="*/ 86 h 139"/>
                <a:gd name="T12" fmla="*/ 25 w 38"/>
                <a:gd name="T13" fmla="*/ 107 h 139"/>
                <a:gd name="T14" fmla="*/ 31 w 38"/>
                <a:gd name="T15" fmla="*/ 126 h 139"/>
                <a:gd name="T16" fmla="*/ 38 w 38"/>
                <a:gd name="T17" fmla="*/ 139 h 139"/>
                <a:gd name="T18" fmla="*/ 38 w 38"/>
                <a:gd name="T19" fmla="*/ 128 h 139"/>
                <a:gd name="T20" fmla="*/ 35 w 38"/>
                <a:gd name="T21" fmla="*/ 112 h 139"/>
                <a:gd name="T22" fmla="*/ 31 w 38"/>
                <a:gd name="T23" fmla="*/ 94 h 139"/>
                <a:gd name="T24" fmla="*/ 26 w 38"/>
                <a:gd name="T25" fmla="*/ 74 h 139"/>
                <a:gd name="T26" fmla="*/ 19 w 38"/>
                <a:gd name="T27" fmla="*/ 53 h 139"/>
                <a:gd name="T28" fmla="*/ 13 w 38"/>
                <a:gd name="T29" fmla="*/ 33 h 139"/>
                <a:gd name="T30" fmla="*/ 7 w 38"/>
                <a:gd name="T31" fmla="*/ 15 h 139"/>
                <a:gd name="T32" fmla="*/ 0 w 3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39"/>
                <a:gd name="T53" fmla="*/ 38 w 3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39">
                  <a:moveTo>
                    <a:pt x="0" y="0"/>
                  </a:moveTo>
                  <a:lnTo>
                    <a:pt x="1" y="9"/>
                  </a:lnTo>
                  <a:lnTo>
                    <a:pt x="4" y="24"/>
                  </a:lnTo>
                  <a:lnTo>
                    <a:pt x="8" y="43"/>
                  </a:lnTo>
                  <a:lnTo>
                    <a:pt x="12" y="64"/>
                  </a:lnTo>
                  <a:lnTo>
                    <a:pt x="18" y="86"/>
                  </a:lnTo>
                  <a:lnTo>
                    <a:pt x="25" y="107"/>
                  </a:lnTo>
                  <a:lnTo>
                    <a:pt x="31" y="126"/>
                  </a:lnTo>
                  <a:lnTo>
                    <a:pt x="38" y="139"/>
                  </a:lnTo>
                  <a:lnTo>
                    <a:pt x="38" y="128"/>
                  </a:lnTo>
                  <a:lnTo>
                    <a:pt x="35" y="112"/>
                  </a:lnTo>
                  <a:lnTo>
                    <a:pt x="31" y="94"/>
                  </a:lnTo>
                  <a:lnTo>
                    <a:pt x="26" y="74"/>
                  </a:lnTo>
                  <a:lnTo>
                    <a:pt x="19" y="53"/>
                  </a:lnTo>
                  <a:lnTo>
                    <a:pt x="13" y="33"/>
                  </a:lnTo>
                  <a:lnTo>
                    <a:pt x="7" y="15"/>
                  </a:lnTo>
                  <a:lnTo>
                    <a:pt x="0" y="0"/>
                  </a:lnTo>
                  <a:close/>
                </a:path>
              </a:pathLst>
            </a:custGeom>
            <a:solidFill>
              <a:srgbClr val="000000"/>
            </a:solidFill>
            <a:ln w="9525">
              <a:noFill/>
              <a:round/>
              <a:headEnd/>
              <a:tailEnd/>
            </a:ln>
          </p:spPr>
          <p:txBody>
            <a:bodyPr/>
            <a:lstStyle/>
            <a:p>
              <a:endParaRPr lang="pt-BR"/>
            </a:p>
          </p:txBody>
        </p:sp>
        <p:sp>
          <p:nvSpPr>
            <p:cNvPr id="40012" name="Freeform 305"/>
            <p:cNvSpPr>
              <a:spLocks/>
            </p:cNvSpPr>
            <p:nvPr/>
          </p:nvSpPr>
          <p:spPr bwMode="auto">
            <a:xfrm>
              <a:off x="2638" y="1436"/>
              <a:ext cx="21" cy="193"/>
            </a:xfrm>
            <a:custGeom>
              <a:avLst/>
              <a:gdLst>
                <a:gd name="T0" fmla="*/ 1 w 21"/>
                <a:gd name="T1" fmla="*/ 0 h 193"/>
                <a:gd name="T2" fmla="*/ 0 w 21"/>
                <a:gd name="T3" fmla="*/ 12 h 193"/>
                <a:gd name="T4" fmla="*/ 0 w 21"/>
                <a:gd name="T5" fmla="*/ 33 h 193"/>
                <a:gd name="T6" fmla="*/ 1 w 21"/>
                <a:gd name="T7" fmla="*/ 58 h 193"/>
                <a:gd name="T8" fmla="*/ 2 w 21"/>
                <a:gd name="T9" fmla="*/ 88 h 193"/>
                <a:gd name="T10" fmla="*/ 5 w 21"/>
                <a:gd name="T11" fmla="*/ 118 h 193"/>
                <a:gd name="T12" fmla="*/ 9 w 21"/>
                <a:gd name="T13" fmla="*/ 147 h 193"/>
                <a:gd name="T14" fmla="*/ 14 w 21"/>
                <a:gd name="T15" fmla="*/ 173 h 193"/>
                <a:gd name="T16" fmla="*/ 21 w 21"/>
                <a:gd name="T17" fmla="*/ 193 h 193"/>
                <a:gd name="T18" fmla="*/ 21 w 21"/>
                <a:gd name="T19" fmla="*/ 178 h 193"/>
                <a:gd name="T20" fmla="*/ 21 w 21"/>
                <a:gd name="T21" fmla="*/ 156 h 193"/>
                <a:gd name="T22" fmla="*/ 19 w 21"/>
                <a:gd name="T23" fmla="*/ 129 h 193"/>
                <a:gd name="T24" fmla="*/ 16 w 21"/>
                <a:gd name="T25" fmla="*/ 100 h 193"/>
                <a:gd name="T26" fmla="*/ 12 w 21"/>
                <a:gd name="T27" fmla="*/ 70 h 193"/>
                <a:gd name="T28" fmla="*/ 9 w 21"/>
                <a:gd name="T29" fmla="*/ 42 h 193"/>
                <a:gd name="T30" fmla="*/ 5 w 21"/>
                <a:gd name="T31" fmla="*/ 18 h 193"/>
                <a:gd name="T32" fmla="*/ 1 w 2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3"/>
                <a:gd name="T53" fmla="*/ 21 w 21"/>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3">
                  <a:moveTo>
                    <a:pt x="1" y="0"/>
                  </a:moveTo>
                  <a:lnTo>
                    <a:pt x="0" y="12"/>
                  </a:lnTo>
                  <a:lnTo>
                    <a:pt x="0" y="33"/>
                  </a:lnTo>
                  <a:lnTo>
                    <a:pt x="1" y="58"/>
                  </a:lnTo>
                  <a:lnTo>
                    <a:pt x="2" y="88"/>
                  </a:lnTo>
                  <a:lnTo>
                    <a:pt x="5" y="118"/>
                  </a:lnTo>
                  <a:lnTo>
                    <a:pt x="9" y="147"/>
                  </a:lnTo>
                  <a:lnTo>
                    <a:pt x="14" y="173"/>
                  </a:lnTo>
                  <a:lnTo>
                    <a:pt x="21" y="193"/>
                  </a:lnTo>
                  <a:lnTo>
                    <a:pt x="21" y="178"/>
                  </a:lnTo>
                  <a:lnTo>
                    <a:pt x="21" y="156"/>
                  </a:lnTo>
                  <a:lnTo>
                    <a:pt x="19" y="129"/>
                  </a:lnTo>
                  <a:lnTo>
                    <a:pt x="16" y="100"/>
                  </a:lnTo>
                  <a:lnTo>
                    <a:pt x="12" y="70"/>
                  </a:lnTo>
                  <a:lnTo>
                    <a:pt x="9" y="42"/>
                  </a:lnTo>
                  <a:lnTo>
                    <a:pt x="5" y="18"/>
                  </a:lnTo>
                  <a:lnTo>
                    <a:pt x="1" y="0"/>
                  </a:lnTo>
                  <a:close/>
                </a:path>
              </a:pathLst>
            </a:custGeom>
            <a:solidFill>
              <a:srgbClr val="000000"/>
            </a:solidFill>
            <a:ln w="9525">
              <a:noFill/>
              <a:round/>
              <a:headEnd/>
              <a:tailEnd/>
            </a:ln>
          </p:spPr>
          <p:txBody>
            <a:bodyPr/>
            <a:lstStyle/>
            <a:p>
              <a:endParaRPr lang="pt-BR"/>
            </a:p>
          </p:txBody>
        </p:sp>
        <p:sp>
          <p:nvSpPr>
            <p:cNvPr id="40013" name="Freeform 306"/>
            <p:cNvSpPr>
              <a:spLocks/>
            </p:cNvSpPr>
            <p:nvPr/>
          </p:nvSpPr>
          <p:spPr bwMode="auto">
            <a:xfrm>
              <a:off x="2590" y="1320"/>
              <a:ext cx="37" cy="307"/>
            </a:xfrm>
            <a:custGeom>
              <a:avLst/>
              <a:gdLst>
                <a:gd name="T0" fmla="*/ 37 w 37"/>
                <a:gd name="T1" fmla="*/ 0 h 307"/>
                <a:gd name="T2" fmla="*/ 32 w 37"/>
                <a:gd name="T3" fmla="*/ 13 h 307"/>
                <a:gd name="T4" fmla="*/ 27 w 37"/>
                <a:gd name="T5" fmla="*/ 26 h 307"/>
                <a:gd name="T6" fmla="*/ 22 w 37"/>
                <a:gd name="T7" fmla="*/ 42 h 307"/>
                <a:gd name="T8" fmla="*/ 18 w 37"/>
                <a:gd name="T9" fmla="*/ 60 h 307"/>
                <a:gd name="T10" fmla="*/ 14 w 37"/>
                <a:gd name="T11" fmla="*/ 80 h 307"/>
                <a:gd name="T12" fmla="*/ 13 w 37"/>
                <a:gd name="T13" fmla="*/ 101 h 307"/>
                <a:gd name="T14" fmla="*/ 14 w 37"/>
                <a:gd name="T15" fmla="*/ 123 h 307"/>
                <a:gd name="T16" fmla="*/ 17 w 37"/>
                <a:gd name="T17" fmla="*/ 146 h 307"/>
                <a:gd name="T18" fmla="*/ 21 w 37"/>
                <a:gd name="T19" fmla="*/ 169 h 307"/>
                <a:gd name="T20" fmla="*/ 23 w 37"/>
                <a:gd name="T21" fmla="*/ 193 h 307"/>
                <a:gd name="T22" fmla="*/ 25 w 37"/>
                <a:gd name="T23" fmla="*/ 216 h 307"/>
                <a:gd name="T24" fmla="*/ 23 w 37"/>
                <a:gd name="T25" fmla="*/ 239 h 307"/>
                <a:gd name="T26" fmla="*/ 21 w 37"/>
                <a:gd name="T27" fmla="*/ 260 h 307"/>
                <a:gd name="T28" fmla="*/ 16 w 37"/>
                <a:gd name="T29" fmla="*/ 279 h 307"/>
                <a:gd name="T30" fmla="*/ 10 w 37"/>
                <a:gd name="T31" fmla="*/ 295 h 307"/>
                <a:gd name="T32" fmla="*/ 2 w 37"/>
                <a:gd name="T33" fmla="*/ 307 h 307"/>
                <a:gd name="T34" fmla="*/ 9 w 37"/>
                <a:gd name="T35" fmla="*/ 276 h 307"/>
                <a:gd name="T36" fmla="*/ 12 w 37"/>
                <a:gd name="T37" fmla="*/ 236 h 307"/>
                <a:gd name="T38" fmla="*/ 11 w 37"/>
                <a:gd name="T39" fmla="*/ 193 h 307"/>
                <a:gd name="T40" fmla="*/ 4 w 37"/>
                <a:gd name="T41" fmla="*/ 153 h 307"/>
                <a:gd name="T42" fmla="*/ 1 w 37"/>
                <a:gd name="T43" fmla="*/ 136 h 307"/>
                <a:gd name="T44" fmla="*/ 0 w 37"/>
                <a:gd name="T45" fmla="*/ 117 h 307"/>
                <a:gd name="T46" fmla="*/ 1 w 37"/>
                <a:gd name="T47" fmla="*/ 95 h 307"/>
                <a:gd name="T48" fmla="*/ 4 w 37"/>
                <a:gd name="T49" fmla="*/ 72 h 307"/>
                <a:gd name="T50" fmla="*/ 10 w 37"/>
                <a:gd name="T51" fmla="*/ 50 h 307"/>
                <a:gd name="T52" fmla="*/ 16 w 37"/>
                <a:gd name="T53" fmla="*/ 30 h 307"/>
                <a:gd name="T54" fmla="*/ 26 w 37"/>
                <a:gd name="T55" fmla="*/ 13 h 307"/>
                <a:gd name="T56" fmla="*/ 37 w 37"/>
                <a:gd name="T57" fmla="*/ 0 h 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07"/>
                <a:gd name="T89" fmla="*/ 37 w 37"/>
                <a:gd name="T90" fmla="*/ 307 h 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07">
                  <a:moveTo>
                    <a:pt x="37" y="0"/>
                  </a:moveTo>
                  <a:lnTo>
                    <a:pt x="32" y="13"/>
                  </a:lnTo>
                  <a:lnTo>
                    <a:pt x="27" y="26"/>
                  </a:lnTo>
                  <a:lnTo>
                    <a:pt x="22" y="42"/>
                  </a:lnTo>
                  <a:lnTo>
                    <a:pt x="18" y="60"/>
                  </a:lnTo>
                  <a:lnTo>
                    <a:pt x="14" y="80"/>
                  </a:lnTo>
                  <a:lnTo>
                    <a:pt x="13" y="101"/>
                  </a:lnTo>
                  <a:lnTo>
                    <a:pt x="14" y="123"/>
                  </a:lnTo>
                  <a:lnTo>
                    <a:pt x="17" y="146"/>
                  </a:lnTo>
                  <a:lnTo>
                    <a:pt x="21" y="169"/>
                  </a:lnTo>
                  <a:lnTo>
                    <a:pt x="23" y="193"/>
                  </a:lnTo>
                  <a:lnTo>
                    <a:pt x="25" y="216"/>
                  </a:lnTo>
                  <a:lnTo>
                    <a:pt x="23" y="239"/>
                  </a:lnTo>
                  <a:lnTo>
                    <a:pt x="21" y="260"/>
                  </a:lnTo>
                  <a:lnTo>
                    <a:pt x="16" y="279"/>
                  </a:lnTo>
                  <a:lnTo>
                    <a:pt x="10" y="295"/>
                  </a:lnTo>
                  <a:lnTo>
                    <a:pt x="2" y="307"/>
                  </a:lnTo>
                  <a:lnTo>
                    <a:pt x="9" y="276"/>
                  </a:lnTo>
                  <a:lnTo>
                    <a:pt x="12" y="236"/>
                  </a:lnTo>
                  <a:lnTo>
                    <a:pt x="11" y="193"/>
                  </a:lnTo>
                  <a:lnTo>
                    <a:pt x="4" y="153"/>
                  </a:lnTo>
                  <a:lnTo>
                    <a:pt x="1" y="136"/>
                  </a:lnTo>
                  <a:lnTo>
                    <a:pt x="0" y="117"/>
                  </a:lnTo>
                  <a:lnTo>
                    <a:pt x="1" y="95"/>
                  </a:lnTo>
                  <a:lnTo>
                    <a:pt x="4" y="72"/>
                  </a:lnTo>
                  <a:lnTo>
                    <a:pt x="10" y="50"/>
                  </a:lnTo>
                  <a:lnTo>
                    <a:pt x="16" y="30"/>
                  </a:lnTo>
                  <a:lnTo>
                    <a:pt x="26" y="13"/>
                  </a:lnTo>
                  <a:lnTo>
                    <a:pt x="37" y="0"/>
                  </a:lnTo>
                  <a:close/>
                </a:path>
              </a:pathLst>
            </a:custGeom>
            <a:solidFill>
              <a:srgbClr val="000000"/>
            </a:solidFill>
            <a:ln w="9525">
              <a:noFill/>
              <a:round/>
              <a:headEnd/>
              <a:tailEnd/>
            </a:ln>
          </p:spPr>
          <p:txBody>
            <a:bodyPr/>
            <a:lstStyle/>
            <a:p>
              <a:endParaRPr lang="pt-BR"/>
            </a:p>
          </p:txBody>
        </p:sp>
        <p:sp>
          <p:nvSpPr>
            <p:cNvPr id="40014" name="Freeform 307"/>
            <p:cNvSpPr>
              <a:spLocks/>
            </p:cNvSpPr>
            <p:nvPr/>
          </p:nvSpPr>
          <p:spPr bwMode="auto">
            <a:xfrm>
              <a:off x="3006" y="1474"/>
              <a:ext cx="35" cy="139"/>
            </a:xfrm>
            <a:custGeom>
              <a:avLst/>
              <a:gdLst>
                <a:gd name="T0" fmla="*/ 3 w 35"/>
                <a:gd name="T1" fmla="*/ 0 h 139"/>
                <a:gd name="T2" fmla="*/ 3 w 35"/>
                <a:gd name="T3" fmla="*/ 11 h 139"/>
                <a:gd name="T4" fmla="*/ 5 w 35"/>
                <a:gd name="T5" fmla="*/ 27 h 139"/>
                <a:gd name="T6" fmla="*/ 8 w 35"/>
                <a:gd name="T7" fmla="*/ 47 h 139"/>
                <a:gd name="T8" fmla="*/ 13 w 35"/>
                <a:gd name="T9" fmla="*/ 69 h 139"/>
                <a:gd name="T10" fmla="*/ 18 w 35"/>
                <a:gd name="T11" fmla="*/ 91 h 139"/>
                <a:gd name="T12" fmla="*/ 24 w 35"/>
                <a:gd name="T13" fmla="*/ 111 h 139"/>
                <a:gd name="T14" fmla="*/ 30 w 35"/>
                <a:gd name="T15" fmla="*/ 128 h 139"/>
                <a:gd name="T16" fmla="*/ 35 w 35"/>
                <a:gd name="T17" fmla="*/ 139 h 139"/>
                <a:gd name="T18" fmla="*/ 29 w 35"/>
                <a:gd name="T19" fmla="*/ 134 h 139"/>
                <a:gd name="T20" fmla="*/ 22 w 35"/>
                <a:gd name="T21" fmla="*/ 124 h 139"/>
                <a:gd name="T22" fmla="*/ 15 w 35"/>
                <a:gd name="T23" fmla="*/ 107 h 139"/>
                <a:gd name="T24" fmla="*/ 9 w 35"/>
                <a:gd name="T25" fmla="*/ 87 h 139"/>
                <a:gd name="T26" fmla="*/ 4 w 35"/>
                <a:gd name="T27" fmla="*/ 65 h 139"/>
                <a:gd name="T28" fmla="*/ 1 w 35"/>
                <a:gd name="T29" fmla="*/ 42 h 139"/>
                <a:gd name="T30" fmla="*/ 0 w 35"/>
                <a:gd name="T31" fmla="*/ 20 h 139"/>
                <a:gd name="T32" fmla="*/ 3 w 35"/>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39"/>
                <a:gd name="T53" fmla="*/ 35 w 3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39">
                  <a:moveTo>
                    <a:pt x="3" y="0"/>
                  </a:moveTo>
                  <a:lnTo>
                    <a:pt x="3" y="11"/>
                  </a:lnTo>
                  <a:lnTo>
                    <a:pt x="5" y="27"/>
                  </a:lnTo>
                  <a:lnTo>
                    <a:pt x="8" y="47"/>
                  </a:lnTo>
                  <a:lnTo>
                    <a:pt x="13" y="69"/>
                  </a:lnTo>
                  <a:lnTo>
                    <a:pt x="18" y="91"/>
                  </a:lnTo>
                  <a:lnTo>
                    <a:pt x="24" y="111"/>
                  </a:lnTo>
                  <a:lnTo>
                    <a:pt x="30" y="128"/>
                  </a:lnTo>
                  <a:lnTo>
                    <a:pt x="35" y="139"/>
                  </a:lnTo>
                  <a:lnTo>
                    <a:pt x="29" y="134"/>
                  </a:lnTo>
                  <a:lnTo>
                    <a:pt x="22" y="124"/>
                  </a:lnTo>
                  <a:lnTo>
                    <a:pt x="15" y="107"/>
                  </a:lnTo>
                  <a:lnTo>
                    <a:pt x="9" y="87"/>
                  </a:lnTo>
                  <a:lnTo>
                    <a:pt x="4" y="65"/>
                  </a:lnTo>
                  <a:lnTo>
                    <a:pt x="1" y="42"/>
                  </a:lnTo>
                  <a:lnTo>
                    <a:pt x="0" y="20"/>
                  </a:lnTo>
                  <a:lnTo>
                    <a:pt x="3" y="0"/>
                  </a:lnTo>
                  <a:close/>
                </a:path>
              </a:pathLst>
            </a:custGeom>
            <a:solidFill>
              <a:srgbClr val="000000"/>
            </a:solidFill>
            <a:ln w="9525">
              <a:noFill/>
              <a:round/>
              <a:headEnd/>
              <a:tailEnd/>
            </a:ln>
          </p:spPr>
          <p:txBody>
            <a:bodyPr/>
            <a:lstStyle/>
            <a:p>
              <a:endParaRPr lang="pt-BR"/>
            </a:p>
          </p:txBody>
        </p:sp>
        <p:sp>
          <p:nvSpPr>
            <p:cNvPr id="40015" name="Freeform 308"/>
            <p:cNvSpPr>
              <a:spLocks/>
            </p:cNvSpPr>
            <p:nvPr/>
          </p:nvSpPr>
          <p:spPr bwMode="auto">
            <a:xfrm>
              <a:off x="2979" y="1561"/>
              <a:ext cx="12" cy="52"/>
            </a:xfrm>
            <a:custGeom>
              <a:avLst/>
              <a:gdLst>
                <a:gd name="T0" fmla="*/ 2 w 12"/>
                <a:gd name="T1" fmla="*/ 0 h 52"/>
                <a:gd name="T2" fmla="*/ 4 w 12"/>
                <a:gd name="T3" fmla="*/ 11 h 52"/>
                <a:gd name="T4" fmla="*/ 6 w 12"/>
                <a:gd name="T5" fmla="*/ 26 h 52"/>
                <a:gd name="T6" fmla="*/ 9 w 12"/>
                <a:gd name="T7" fmla="*/ 41 h 52"/>
                <a:gd name="T8" fmla="*/ 12 w 12"/>
                <a:gd name="T9" fmla="*/ 52 h 52"/>
                <a:gd name="T10" fmla="*/ 3 w 12"/>
                <a:gd name="T11" fmla="*/ 46 h 52"/>
                <a:gd name="T12" fmla="*/ 0 w 12"/>
                <a:gd name="T13" fmla="*/ 36 h 52"/>
                <a:gd name="T14" fmla="*/ 0 w 12"/>
                <a:gd name="T15" fmla="*/ 20 h 52"/>
                <a:gd name="T16" fmla="*/ 2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2" y="0"/>
                  </a:moveTo>
                  <a:lnTo>
                    <a:pt x="4" y="11"/>
                  </a:lnTo>
                  <a:lnTo>
                    <a:pt x="6" y="26"/>
                  </a:lnTo>
                  <a:lnTo>
                    <a:pt x="9" y="41"/>
                  </a:lnTo>
                  <a:lnTo>
                    <a:pt x="12" y="52"/>
                  </a:lnTo>
                  <a:lnTo>
                    <a:pt x="3" y="46"/>
                  </a:lnTo>
                  <a:lnTo>
                    <a:pt x="0" y="36"/>
                  </a:lnTo>
                  <a:lnTo>
                    <a:pt x="0" y="20"/>
                  </a:lnTo>
                  <a:lnTo>
                    <a:pt x="2" y="0"/>
                  </a:lnTo>
                  <a:close/>
                </a:path>
              </a:pathLst>
            </a:custGeom>
            <a:solidFill>
              <a:srgbClr val="000000"/>
            </a:solidFill>
            <a:ln w="9525">
              <a:noFill/>
              <a:round/>
              <a:headEnd/>
              <a:tailEnd/>
            </a:ln>
          </p:spPr>
          <p:txBody>
            <a:bodyPr/>
            <a:lstStyle/>
            <a:p>
              <a:endParaRPr lang="pt-BR"/>
            </a:p>
          </p:txBody>
        </p:sp>
        <p:sp>
          <p:nvSpPr>
            <p:cNvPr id="40016" name="Freeform 309"/>
            <p:cNvSpPr>
              <a:spLocks/>
            </p:cNvSpPr>
            <p:nvPr/>
          </p:nvSpPr>
          <p:spPr bwMode="auto">
            <a:xfrm>
              <a:off x="2647" y="1184"/>
              <a:ext cx="310" cy="111"/>
            </a:xfrm>
            <a:custGeom>
              <a:avLst/>
              <a:gdLst>
                <a:gd name="T0" fmla="*/ 310 w 310"/>
                <a:gd name="T1" fmla="*/ 14 h 111"/>
                <a:gd name="T2" fmla="*/ 301 w 310"/>
                <a:gd name="T3" fmla="*/ 11 h 111"/>
                <a:gd name="T4" fmla="*/ 290 w 310"/>
                <a:gd name="T5" fmla="*/ 8 h 111"/>
                <a:gd name="T6" fmla="*/ 276 w 310"/>
                <a:gd name="T7" fmla="*/ 5 h 111"/>
                <a:gd name="T8" fmla="*/ 260 w 310"/>
                <a:gd name="T9" fmla="*/ 3 h 111"/>
                <a:gd name="T10" fmla="*/ 241 w 310"/>
                <a:gd name="T11" fmla="*/ 0 h 111"/>
                <a:gd name="T12" fmla="*/ 222 w 310"/>
                <a:gd name="T13" fmla="*/ 0 h 111"/>
                <a:gd name="T14" fmla="*/ 200 w 310"/>
                <a:gd name="T15" fmla="*/ 0 h 111"/>
                <a:gd name="T16" fmla="*/ 178 w 310"/>
                <a:gd name="T17" fmla="*/ 2 h 111"/>
                <a:gd name="T18" fmla="*/ 155 w 310"/>
                <a:gd name="T19" fmla="*/ 6 h 111"/>
                <a:gd name="T20" fmla="*/ 131 w 310"/>
                <a:gd name="T21" fmla="*/ 11 h 111"/>
                <a:gd name="T22" fmla="*/ 108 w 310"/>
                <a:gd name="T23" fmla="*/ 20 h 111"/>
                <a:gd name="T24" fmla="*/ 84 w 310"/>
                <a:gd name="T25" fmla="*/ 32 h 111"/>
                <a:gd name="T26" fmla="*/ 62 w 310"/>
                <a:gd name="T27" fmla="*/ 46 h 111"/>
                <a:gd name="T28" fmla="*/ 40 w 310"/>
                <a:gd name="T29" fmla="*/ 64 h 111"/>
                <a:gd name="T30" fmla="*/ 19 w 310"/>
                <a:gd name="T31" fmla="*/ 85 h 111"/>
                <a:gd name="T32" fmla="*/ 0 w 310"/>
                <a:gd name="T33" fmla="*/ 111 h 111"/>
                <a:gd name="T34" fmla="*/ 9 w 310"/>
                <a:gd name="T35" fmla="*/ 104 h 111"/>
                <a:gd name="T36" fmla="*/ 19 w 310"/>
                <a:gd name="T37" fmla="*/ 95 h 111"/>
                <a:gd name="T38" fmla="*/ 29 w 310"/>
                <a:gd name="T39" fmla="*/ 86 h 111"/>
                <a:gd name="T40" fmla="*/ 40 w 310"/>
                <a:gd name="T41" fmla="*/ 76 h 111"/>
                <a:gd name="T42" fmla="*/ 53 w 310"/>
                <a:gd name="T43" fmla="*/ 66 h 111"/>
                <a:gd name="T44" fmla="*/ 66 w 310"/>
                <a:gd name="T45" fmla="*/ 56 h 111"/>
                <a:gd name="T46" fmla="*/ 81 w 310"/>
                <a:gd name="T47" fmla="*/ 47 h 111"/>
                <a:gd name="T48" fmla="*/ 97 w 310"/>
                <a:gd name="T49" fmla="*/ 38 h 111"/>
                <a:gd name="T50" fmla="*/ 116 w 310"/>
                <a:gd name="T51" fmla="*/ 30 h 111"/>
                <a:gd name="T52" fmla="*/ 136 w 310"/>
                <a:gd name="T53" fmla="*/ 22 h 111"/>
                <a:gd name="T54" fmla="*/ 158 w 310"/>
                <a:gd name="T55" fmla="*/ 17 h 111"/>
                <a:gd name="T56" fmla="*/ 183 w 310"/>
                <a:gd name="T57" fmla="*/ 12 h 111"/>
                <a:gd name="T58" fmla="*/ 211 w 310"/>
                <a:gd name="T59" fmla="*/ 9 h 111"/>
                <a:gd name="T60" fmla="*/ 241 w 310"/>
                <a:gd name="T61" fmla="*/ 9 h 111"/>
                <a:gd name="T62" fmla="*/ 273 w 310"/>
                <a:gd name="T63" fmla="*/ 10 h 111"/>
                <a:gd name="T64" fmla="*/ 310 w 310"/>
                <a:gd name="T65" fmla="*/ 14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
                <a:gd name="T100" fmla="*/ 0 h 111"/>
                <a:gd name="T101" fmla="*/ 310 w 31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 h="111">
                  <a:moveTo>
                    <a:pt x="310" y="14"/>
                  </a:moveTo>
                  <a:lnTo>
                    <a:pt x="301" y="11"/>
                  </a:lnTo>
                  <a:lnTo>
                    <a:pt x="290" y="8"/>
                  </a:lnTo>
                  <a:lnTo>
                    <a:pt x="276" y="5"/>
                  </a:lnTo>
                  <a:lnTo>
                    <a:pt x="260" y="3"/>
                  </a:lnTo>
                  <a:lnTo>
                    <a:pt x="241" y="0"/>
                  </a:lnTo>
                  <a:lnTo>
                    <a:pt x="222" y="0"/>
                  </a:lnTo>
                  <a:lnTo>
                    <a:pt x="200" y="0"/>
                  </a:lnTo>
                  <a:lnTo>
                    <a:pt x="178" y="2"/>
                  </a:lnTo>
                  <a:lnTo>
                    <a:pt x="155" y="6"/>
                  </a:lnTo>
                  <a:lnTo>
                    <a:pt x="131" y="11"/>
                  </a:lnTo>
                  <a:lnTo>
                    <a:pt x="108" y="20"/>
                  </a:lnTo>
                  <a:lnTo>
                    <a:pt x="84" y="32"/>
                  </a:lnTo>
                  <a:lnTo>
                    <a:pt x="62" y="46"/>
                  </a:lnTo>
                  <a:lnTo>
                    <a:pt x="40" y="64"/>
                  </a:lnTo>
                  <a:lnTo>
                    <a:pt x="19" y="85"/>
                  </a:lnTo>
                  <a:lnTo>
                    <a:pt x="0" y="111"/>
                  </a:lnTo>
                  <a:lnTo>
                    <a:pt x="9" y="104"/>
                  </a:lnTo>
                  <a:lnTo>
                    <a:pt x="19" y="95"/>
                  </a:lnTo>
                  <a:lnTo>
                    <a:pt x="29" y="86"/>
                  </a:lnTo>
                  <a:lnTo>
                    <a:pt x="40" y="76"/>
                  </a:lnTo>
                  <a:lnTo>
                    <a:pt x="53" y="66"/>
                  </a:lnTo>
                  <a:lnTo>
                    <a:pt x="66" y="56"/>
                  </a:lnTo>
                  <a:lnTo>
                    <a:pt x="81" y="47"/>
                  </a:lnTo>
                  <a:lnTo>
                    <a:pt x="97" y="38"/>
                  </a:lnTo>
                  <a:lnTo>
                    <a:pt x="116" y="30"/>
                  </a:lnTo>
                  <a:lnTo>
                    <a:pt x="136" y="22"/>
                  </a:lnTo>
                  <a:lnTo>
                    <a:pt x="158" y="17"/>
                  </a:lnTo>
                  <a:lnTo>
                    <a:pt x="183" y="12"/>
                  </a:lnTo>
                  <a:lnTo>
                    <a:pt x="211" y="9"/>
                  </a:lnTo>
                  <a:lnTo>
                    <a:pt x="241" y="9"/>
                  </a:lnTo>
                  <a:lnTo>
                    <a:pt x="273" y="10"/>
                  </a:lnTo>
                  <a:lnTo>
                    <a:pt x="310" y="14"/>
                  </a:lnTo>
                  <a:close/>
                </a:path>
              </a:pathLst>
            </a:custGeom>
            <a:solidFill>
              <a:srgbClr val="000000"/>
            </a:solidFill>
            <a:ln w="9525">
              <a:noFill/>
              <a:round/>
              <a:headEnd/>
              <a:tailEnd/>
            </a:ln>
          </p:spPr>
          <p:txBody>
            <a:bodyPr/>
            <a:lstStyle/>
            <a:p>
              <a:endParaRPr lang="pt-BR"/>
            </a:p>
          </p:txBody>
        </p:sp>
        <p:sp>
          <p:nvSpPr>
            <p:cNvPr id="40017" name="Freeform 310"/>
            <p:cNvSpPr>
              <a:spLocks/>
            </p:cNvSpPr>
            <p:nvPr/>
          </p:nvSpPr>
          <p:spPr bwMode="auto">
            <a:xfrm>
              <a:off x="2638" y="1111"/>
              <a:ext cx="311" cy="140"/>
            </a:xfrm>
            <a:custGeom>
              <a:avLst/>
              <a:gdLst>
                <a:gd name="T0" fmla="*/ 311 w 311"/>
                <a:gd name="T1" fmla="*/ 64 h 140"/>
                <a:gd name="T2" fmla="*/ 309 w 311"/>
                <a:gd name="T3" fmla="*/ 53 h 140"/>
                <a:gd name="T4" fmla="*/ 304 w 311"/>
                <a:gd name="T5" fmla="*/ 43 h 140"/>
                <a:gd name="T6" fmla="*/ 295 w 311"/>
                <a:gd name="T7" fmla="*/ 33 h 140"/>
                <a:gd name="T8" fmla="*/ 284 w 311"/>
                <a:gd name="T9" fmla="*/ 23 h 140"/>
                <a:gd name="T10" fmla="*/ 270 w 311"/>
                <a:gd name="T11" fmla="*/ 15 h 140"/>
                <a:gd name="T12" fmla="*/ 255 w 311"/>
                <a:gd name="T13" fmla="*/ 8 h 140"/>
                <a:gd name="T14" fmla="*/ 238 w 311"/>
                <a:gd name="T15" fmla="*/ 4 h 140"/>
                <a:gd name="T16" fmla="*/ 220 w 311"/>
                <a:gd name="T17" fmla="*/ 1 h 140"/>
                <a:gd name="T18" fmla="*/ 209 w 311"/>
                <a:gd name="T19" fmla="*/ 0 h 140"/>
                <a:gd name="T20" fmla="*/ 198 w 311"/>
                <a:gd name="T21" fmla="*/ 0 h 140"/>
                <a:gd name="T22" fmla="*/ 185 w 311"/>
                <a:gd name="T23" fmla="*/ 1 h 140"/>
                <a:gd name="T24" fmla="*/ 170 w 311"/>
                <a:gd name="T25" fmla="*/ 3 h 140"/>
                <a:gd name="T26" fmla="*/ 155 w 311"/>
                <a:gd name="T27" fmla="*/ 5 h 140"/>
                <a:gd name="T28" fmla="*/ 138 w 311"/>
                <a:gd name="T29" fmla="*/ 8 h 140"/>
                <a:gd name="T30" fmla="*/ 122 w 311"/>
                <a:gd name="T31" fmla="*/ 13 h 140"/>
                <a:gd name="T32" fmla="*/ 106 w 311"/>
                <a:gd name="T33" fmla="*/ 19 h 140"/>
                <a:gd name="T34" fmla="*/ 89 w 311"/>
                <a:gd name="T35" fmla="*/ 27 h 140"/>
                <a:gd name="T36" fmla="*/ 73 w 311"/>
                <a:gd name="T37" fmla="*/ 37 h 140"/>
                <a:gd name="T38" fmla="*/ 58 w 311"/>
                <a:gd name="T39" fmla="*/ 48 h 140"/>
                <a:gd name="T40" fmla="*/ 43 w 311"/>
                <a:gd name="T41" fmla="*/ 62 h 140"/>
                <a:gd name="T42" fmla="*/ 30 w 311"/>
                <a:gd name="T43" fmla="*/ 77 h 140"/>
                <a:gd name="T44" fmla="*/ 18 w 311"/>
                <a:gd name="T45" fmla="*/ 96 h 140"/>
                <a:gd name="T46" fmla="*/ 8 w 311"/>
                <a:gd name="T47" fmla="*/ 117 h 140"/>
                <a:gd name="T48" fmla="*/ 0 w 311"/>
                <a:gd name="T49" fmla="*/ 140 h 140"/>
                <a:gd name="T50" fmla="*/ 5 w 311"/>
                <a:gd name="T51" fmla="*/ 129 h 140"/>
                <a:gd name="T52" fmla="*/ 12 w 311"/>
                <a:gd name="T53" fmla="*/ 118 h 140"/>
                <a:gd name="T54" fmla="*/ 20 w 311"/>
                <a:gd name="T55" fmla="*/ 106 h 140"/>
                <a:gd name="T56" fmla="*/ 28 w 311"/>
                <a:gd name="T57" fmla="*/ 94 h 140"/>
                <a:gd name="T58" fmla="*/ 38 w 311"/>
                <a:gd name="T59" fmla="*/ 83 h 140"/>
                <a:gd name="T60" fmla="*/ 49 w 311"/>
                <a:gd name="T61" fmla="*/ 72 h 140"/>
                <a:gd name="T62" fmla="*/ 60 w 311"/>
                <a:gd name="T63" fmla="*/ 61 h 140"/>
                <a:gd name="T64" fmla="*/ 72 w 311"/>
                <a:gd name="T65" fmla="*/ 50 h 140"/>
                <a:gd name="T66" fmla="*/ 86 w 311"/>
                <a:gd name="T67" fmla="*/ 41 h 140"/>
                <a:gd name="T68" fmla="*/ 101 w 311"/>
                <a:gd name="T69" fmla="*/ 33 h 140"/>
                <a:gd name="T70" fmla="*/ 117 w 311"/>
                <a:gd name="T71" fmla="*/ 25 h 140"/>
                <a:gd name="T72" fmla="*/ 134 w 311"/>
                <a:gd name="T73" fmla="*/ 19 h 140"/>
                <a:gd name="T74" fmla="*/ 153 w 311"/>
                <a:gd name="T75" fmla="*/ 15 h 140"/>
                <a:gd name="T76" fmla="*/ 173 w 311"/>
                <a:gd name="T77" fmla="*/ 12 h 140"/>
                <a:gd name="T78" fmla="*/ 194 w 311"/>
                <a:gd name="T79" fmla="*/ 11 h 140"/>
                <a:gd name="T80" fmla="*/ 217 w 311"/>
                <a:gd name="T81" fmla="*/ 12 h 140"/>
                <a:gd name="T82" fmla="*/ 224 w 311"/>
                <a:gd name="T83" fmla="*/ 13 h 140"/>
                <a:gd name="T84" fmla="*/ 231 w 311"/>
                <a:gd name="T85" fmla="*/ 14 h 140"/>
                <a:gd name="T86" fmla="*/ 238 w 311"/>
                <a:gd name="T87" fmla="*/ 16 h 140"/>
                <a:gd name="T88" fmla="*/ 244 w 311"/>
                <a:gd name="T89" fmla="*/ 18 h 140"/>
                <a:gd name="T90" fmla="*/ 251 w 311"/>
                <a:gd name="T91" fmla="*/ 20 h 140"/>
                <a:gd name="T92" fmla="*/ 258 w 311"/>
                <a:gd name="T93" fmla="*/ 23 h 140"/>
                <a:gd name="T94" fmla="*/ 265 w 311"/>
                <a:gd name="T95" fmla="*/ 26 h 140"/>
                <a:gd name="T96" fmla="*/ 272 w 311"/>
                <a:gd name="T97" fmla="*/ 29 h 140"/>
                <a:gd name="T98" fmla="*/ 278 w 311"/>
                <a:gd name="T99" fmla="*/ 32 h 140"/>
                <a:gd name="T100" fmla="*/ 284 w 311"/>
                <a:gd name="T101" fmla="*/ 36 h 140"/>
                <a:gd name="T102" fmla="*/ 289 w 311"/>
                <a:gd name="T103" fmla="*/ 40 h 140"/>
                <a:gd name="T104" fmla="*/ 295 w 311"/>
                <a:gd name="T105" fmla="*/ 44 h 140"/>
                <a:gd name="T106" fmla="*/ 300 w 311"/>
                <a:gd name="T107" fmla="*/ 49 h 140"/>
                <a:gd name="T108" fmla="*/ 304 w 311"/>
                <a:gd name="T109" fmla="*/ 54 h 140"/>
                <a:gd name="T110" fmla="*/ 308 w 311"/>
                <a:gd name="T111" fmla="*/ 59 h 140"/>
                <a:gd name="T112" fmla="*/ 311 w 311"/>
                <a:gd name="T113" fmla="*/ 64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140"/>
                <a:gd name="T173" fmla="*/ 311 w 311"/>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140">
                  <a:moveTo>
                    <a:pt x="311" y="64"/>
                  </a:moveTo>
                  <a:lnTo>
                    <a:pt x="309" y="53"/>
                  </a:lnTo>
                  <a:lnTo>
                    <a:pt x="304" y="43"/>
                  </a:lnTo>
                  <a:lnTo>
                    <a:pt x="295" y="33"/>
                  </a:lnTo>
                  <a:lnTo>
                    <a:pt x="284" y="23"/>
                  </a:lnTo>
                  <a:lnTo>
                    <a:pt x="270" y="15"/>
                  </a:lnTo>
                  <a:lnTo>
                    <a:pt x="255" y="8"/>
                  </a:lnTo>
                  <a:lnTo>
                    <a:pt x="238" y="4"/>
                  </a:lnTo>
                  <a:lnTo>
                    <a:pt x="220" y="1"/>
                  </a:lnTo>
                  <a:lnTo>
                    <a:pt x="209" y="0"/>
                  </a:lnTo>
                  <a:lnTo>
                    <a:pt x="198" y="0"/>
                  </a:lnTo>
                  <a:lnTo>
                    <a:pt x="185" y="1"/>
                  </a:lnTo>
                  <a:lnTo>
                    <a:pt x="170" y="3"/>
                  </a:lnTo>
                  <a:lnTo>
                    <a:pt x="155" y="5"/>
                  </a:lnTo>
                  <a:lnTo>
                    <a:pt x="138" y="8"/>
                  </a:lnTo>
                  <a:lnTo>
                    <a:pt x="122" y="13"/>
                  </a:lnTo>
                  <a:lnTo>
                    <a:pt x="106" y="19"/>
                  </a:lnTo>
                  <a:lnTo>
                    <a:pt x="89" y="27"/>
                  </a:lnTo>
                  <a:lnTo>
                    <a:pt x="73" y="37"/>
                  </a:lnTo>
                  <a:lnTo>
                    <a:pt x="58" y="48"/>
                  </a:lnTo>
                  <a:lnTo>
                    <a:pt x="43" y="62"/>
                  </a:lnTo>
                  <a:lnTo>
                    <a:pt x="30" y="77"/>
                  </a:lnTo>
                  <a:lnTo>
                    <a:pt x="18" y="96"/>
                  </a:lnTo>
                  <a:lnTo>
                    <a:pt x="8" y="117"/>
                  </a:lnTo>
                  <a:lnTo>
                    <a:pt x="0" y="140"/>
                  </a:lnTo>
                  <a:lnTo>
                    <a:pt x="5" y="129"/>
                  </a:lnTo>
                  <a:lnTo>
                    <a:pt x="12" y="118"/>
                  </a:lnTo>
                  <a:lnTo>
                    <a:pt x="20" y="106"/>
                  </a:lnTo>
                  <a:lnTo>
                    <a:pt x="28" y="94"/>
                  </a:lnTo>
                  <a:lnTo>
                    <a:pt x="38" y="83"/>
                  </a:lnTo>
                  <a:lnTo>
                    <a:pt x="49" y="72"/>
                  </a:lnTo>
                  <a:lnTo>
                    <a:pt x="60" y="61"/>
                  </a:lnTo>
                  <a:lnTo>
                    <a:pt x="72" y="50"/>
                  </a:lnTo>
                  <a:lnTo>
                    <a:pt x="86" y="41"/>
                  </a:lnTo>
                  <a:lnTo>
                    <a:pt x="101" y="33"/>
                  </a:lnTo>
                  <a:lnTo>
                    <a:pt x="117" y="25"/>
                  </a:lnTo>
                  <a:lnTo>
                    <a:pt x="134" y="19"/>
                  </a:lnTo>
                  <a:lnTo>
                    <a:pt x="153" y="15"/>
                  </a:lnTo>
                  <a:lnTo>
                    <a:pt x="173" y="12"/>
                  </a:lnTo>
                  <a:lnTo>
                    <a:pt x="194" y="11"/>
                  </a:lnTo>
                  <a:lnTo>
                    <a:pt x="217" y="12"/>
                  </a:lnTo>
                  <a:lnTo>
                    <a:pt x="224" y="13"/>
                  </a:lnTo>
                  <a:lnTo>
                    <a:pt x="231" y="14"/>
                  </a:lnTo>
                  <a:lnTo>
                    <a:pt x="238" y="16"/>
                  </a:lnTo>
                  <a:lnTo>
                    <a:pt x="244" y="18"/>
                  </a:lnTo>
                  <a:lnTo>
                    <a:pt x="251" y="20"/>
                  </a:lnTo>
                  <a:lnTo>
                    <a:pt x="258" y="23"/>
                  </a:lnTo>
                  <a:lnTo>
                    <a:pt x="265" y="26"/>
                  </a:lnTo>
                  <a:lnTo>
                    <a:pt x="272" y="29"/>
                  </a:lnTo>
                  <a:lnTo>
                    <a:pt x="278" y="32"/>
                  </a:lnTo>
                  <a:lnTo>
                    <a:pt x="284" y="36"/>
                  </a:lnTo>
                  <a:lnTo>
                    <a:pt x="289" y="40"/>
                  </a:lnTo>
                  <a:lnTo>
                    <a:pt x="295" y="44"/>
                  </a:lnTo>
                  <a:lnTo>
                    <a:pt x="300" y="49"/>
                  </a:lnTo>
                  <a:lnTo>
                    <a:pt x="304" y="54"/>
                  </a:lnTo>
                  <a:lnTo>
                    <a:pt x="308" y="59"/>
                  </a:lnTo>
                  <a:lnTo>
                    <a:pt x="311" y="64"/>
                  </a:lnTo>
                  <a:close/>
                </a:path>
              </a:pathLst>
            </a:custGeom>
            <a:solidFill>
              <a:srgbClr val="000000"/>
            </a:solidFill>
            <a:ln w="9525">
              <a:noFill/>
              <a:round/>
              <a:headEnd/>
              <a:tailEnd/>
            </a:ln>
          </p:spPr>
          <p:txBody>
            <a:bodyPr/>
            <a:lstStyle/>
            <a:p>
              <a:endParaRPr lang="pt-BR"/>
            </a:p>
          </p:txBody>
        </p:sp>
        <p:sp>
          <p:nvSpPr>
            <p:cNvPr id="40018" name="Freeform 311"/>
            <p:cNvSpPr>
              <a:spLocks/>
            </p:cNvSpPr>
            <p:nvPr/>
          </p:nvSpPr>
          <p:spPr bwMode="auto">
            <a:xfrm>
              <a:off x="2684" y="1008"/>
              <a:ext cx="378" cy="166"/>
            </a:xfrm>
            <a:custGeom>
              <a:avLst/>
              <a:gdLst>
                <a:gd name="T0" fmla="*/ 300 w 378"/>
                <a:gd name="T1" fmla="*/ 159 h 166"/>
                <a:gd name="T2" fmla="*/ 315 w 378"/>
                <a:gd name="T3" fmla="*/ 141 h 166"/>
                <a:gd name="T4" fmla="*/ 333 w 378"/>
                <a:gd name="T5" fmla="*/ 118 h 166"/>
                <a:gd name="T6" fmla="*/ 349 w 378"/>
                <a:gd name="T7" fmla="*/ 93 h 166"/>
                <a:gd name="T8" fmla="*/ 347 w 378"/>
                <a:gd name="T9" fmla="*/ 79 h 166"/>
                <a:gd name="T10" fmla="*/ 314 w 378"/>
                <a:gd name="T11" fmla="*/ 74 h 166"/>
                <a:gd name="T12" fmla="*/ 268 w 378"/>
                <a:gd name="T13" fmla="*/ 65 h 166"/>
                <a:gd name="T14" fmla="*/ 213 w 378"/>
                <a:gd name="T15" fmla="*/ 53 h 166"/>
                <a:gd name="T16" fmla="*/ 156 w 378"/>
                <a:gd name="T17" fmla="*/ 39 h 166"/>
                <a:gd name="T18" fmla="*/ 100 w 378"/>
                <a:gd name="T19" fmla="*/ 26 h 166"/>
                <a:gd name="T20" fmla="*/ 50 w 378"/>
                <a:gd name="T21" fmla="*/ 14 h 166"/>
                <a:gd name="T22" fmla="*/ 13 w 378"/>
                <a:gd name="T23" fmla="*/ 4 h 166"/>
                <a:gd name="T24" fmla="*/ 5 w 378"/>
                <a:gd name="T25" fmla="*/ 0 h 166"/>
                <a:gd name="T26" fmla="*/ 18 w 378"/>
                <a:gd name="T27" fmla="*/ 1 h 166"/>
                <a:gd name="T28" fmla="*/ 36 w 378"/>
                <a:gd name="T29" fmla="*/ 4 h 166"/>
                <a:gd name="T30" fmla="*/ 57 w 378"/>
                <a:gd name="T31" fmla="*/ 8 h 166"/>
                <a:gd name="T32" fmla="*/ 81 w 378"/>
                <a:gd name="T33" fmla="*/ 12 h 166"/>
                <a:gd name="T34" fmla="*/ 108 w 378"/>
                <a:gd name="T35" fmla="*/ 17 h 166"/>
                <a:gd name="T36" fmla="*/ 136 w 378"/>
                <a:gd name="T37" fmla="*/ 23 h 166"/>
                <a:gd name="T38" fmla="*/ 166 w 378"/>
                <a:gd name="T39" fmla="*/ 30 h 166"/>
                <a:gd name="T40" fmla="*/ 196 w 378"/>
                <a:gd name="T41" fmla="*/ 36 h 166"/>
                <a:gd name="T42" fmla="*/ 226 w 378"/>
                <a:gd name="T43" fmla="*/ 42 h 166"/>
                <a:gd name="T44" fmla="*/ 255 w 378"/>
                <a:gd name="T45" fmla="*/ 47 h 166"/>
                <a:gd name="T46" fmla="*/ 283 w 378"/>
                <a:gd name="T47" fmla="*/ 53 h 166"/>
                <a:gd name="T48" fmla="*/ 309 w 378"/>
                <a:gd name="T49" fmla="*/ 58 h 166"/>
                <a:gd name="T50" fmla="*/ 333 w 378"/>
                <a:gd name="T51" fmla="*/ 61 h 166"/>
                <a:gd name="T52" fmla="*/ 353 w 378"/>
                <a:gd name="T53" fmla="*/ 64 h 166"/>
                <a:gd name="T54" fmla="*/ 371 w 378"/>
                <a:gd name="T55" fmla="*/ 66 h 166"/>
                <a:gd name="T56" fmla="*/ 375 w 378"/>
                <a:gd name="T57" fmla="*/ 76 h 166"/>
                <a:gd name="T58" fmla="*/ 361 w 378"/>
                <a:gd name="T59" fmla="*/ 99 h 166"/>
                <a:gd name="T60" fmla="*/ 338 w 378"/>
                <a:gd name="T61" fmla="*/ 126 h 166"/>
                <a:gd name="T62" fmla="*/ 310 w 378"/>
                <a:gd name="T63" fmla="*/ 153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6"/>
                <a:gd name="T98" fmla="*/ 378 w 37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6">
                  <a:moveTo>
                    <a:pt x="294" y="166"/>
                  </a:moveTo>
                  <a:lnTo>
                    <a:pt x="300" y="159"/>
                  </a:lnTo>
                  <a:lnTo>
                    <a:pt x="307" y="151"/>
                  </a:lnTo>
                  <a:lnTo>
                    <a:pt x="315" y="141"/>
                  </a:lnTo>
                  <a:lnTo>
                    <a:pt x="323" y="130"/>
                  </a:lnTo>
                  <a:lnTo>
                    <a:pt x="333" y="118"/>
                  </a:lnTo>
                  <a:lnTo>
                    <a:pt x="341" y="106"/>
                  </a:lnTo>
                  <a:lnTo>
                    <a:pt x="349" y="93"/>
                  </a:lnTo>
                  <a:lnTo>
                    <a:pt x="357" y="80"/>
                  </a:lnTo>
                  <a:lnTo>
                    <a:pt x="347" y="79"/>
                  </a:lnTo>
                  <a:lnTo>
                    <a:pt x="333" y="77"/>
                  </a:lnTo>
                  <a:lnTo>
                    <a:pt x="314" y="74"/>
                  </a:lnTo>
                  <a:lnTo>
                    <a:pt x="292" y="70"/>
                  </a:lnTo>
                  <a:lnTo>
                    <a:pt x="268" y="65"/>
                  </a:lnTo>
                  <a:lnTo>
                    <a:pt x="242" y="59"/>
                  </a:lnTo>
                  <a:lnTo>
                    <a:pt x="213" y="53"/>
                  </a:lnTo>
                  <a:lnTo>
                    <a:pt x="185" y="46"/>
                  </a:lnTo>
                  <a:lnTo>
                    <a:pt x="156" y="39"/>
                  </a:lnTo>
                  <a:lnTo>
                    <a:pt x="128" y="32"/>
                  </a:lnTo>
                  <a:lnTo>
                    <a:pt x="100" y="26"/>
                  </a:lnTo>
                  <a:lnTo>
                    <a:pt x="74" y="20"/>
                  </a:lnTo>
                  <a:lnTo>
                    <a:pt x="50" y="14"/>
                  </a:lnTo>
                  <a:lnTo>
                    <a:pt x="30" y="8"/>
                  </a:lnTo>
                  <a:lnTo>
                    <a:pt x="13" y="4"/>
                  </a:lnTo>
                  <a:lnTo>
                    <a:pt x="0" y="0"/>
                  </a:lnTo>
                  <a:lnTo>
                    <a:pt x="5" y="0"/>
                  </a:lnTo>
                  <a:lnTo>
                    <a:pt x="11" y="1"/>
                  </a:lnTo>
                  <a:lnTo>
                    <a:pt x="18" y="1"/>
                  </a:lnTo>
                  <a:lnTo>
                    <a:pt x="27" y="2"/>
                  </a:lnTo>
                  <a:lnTo>
                    <a:pt x="36" y="4"/>
                  </a:lnTo>
                  <a:lnTo>
                    <a:pt x="46" y="6"/>
                  </a:lnTo>
                  <a:lnTo>
                    <a:pt x="57" y="8"/>
                  </a:lnTo>
                  <a:lnTo>
                    <a:pt x="69" y="10"/>
                  </a:lnTo>
                  <a:lnTo>
                    <a:pt x="81" y="12"/>
                  </a:lnTo>
                  <a:lnTo>
                    <a:pt x="94" y="15"/>
                  </a:lnTo>
                  <a:lnTo>
                    <a:pt x="108" y="17"/>
                  </a:lnTo>
                  <a:lnTo>
                    <a:pt x="122" y="20"/>
                  </a:lnTo>
                  <a:lnTo>
                    <a:pt x="136" y="23"/>
                  </a:lnTo>
                  <a:lnTo>
                    <a:pt x="151" y="27"/>
                  </a:lnTo>
                  <a:lnTo>
                    <a:pt x="166" y="30"/>
                  </a:lnTo>
                  <a:lnTo>
                    <a:pt x="181" y="32"/>
                  </a:lnTo>
                  <a:lnTo>
                    <a:pt x="196" y="36"/>
                  </a:lnTo>
                  <a:lnTo>
                    <a:pt x="211" y="39"/>
                  </a:lnTo>
                  <a:lnTo>
                    <a:pt x="226" y="42"/>
                  </a:lnTo>
                  <a:lnTo>
                    <a:pt x="240" y="45"/>
                  </a:lnTo>
                  <a:lnTo>
                    <a:pt x="255" y="47"/>
                  </a:lnTo>
                  <a:lnTo>
                    <a:pt x="269" y="50"/>
                  </a:lnTo>
                  <a:lnTo>
                    <a:pt x="283" y="53"/>
                  </a:lnTo>
                  <a:lnTo>
                    <a:pt x="296" y="55"/>
                  </a:lnTo>
                  <a:lnTo>
                    <a:pt x="309" y="58"/>
                  </a:lnTo>
                  <a:lnTo>
                    <a:pt x="321" y="59"/>
                  </a:lnTo>
                  <a:lnTo>
                    <a:pt x="333" y="61"/>
                  </a:lnTo>
                  <a:lnTo>
                    <a:pt x="344" y="63"/>
                  </a:lnTo>
                  <a:lnTo>
                    <a:pt x="353" y="64"/>
                  </a:lnTo>
                  <a:lnTo>
                    <a:pt x="363" y="65"/>
                  </a:lnTo>
                  <a:lnTo>
                    <a:pt x="371" y="66"/>
                  </a:lnTo>
                  <a:lnTo>
                    <a:pt x="378" y="66"/>
                  </a:lnTo>
                  <a:lnTo>
                    <a:pt x="375" y="76"/>
                  </a:lnTo>
                  <a:lnTo>
                    <a:pt x="369" y="87"/>
                  </a:lnTo>
                  <a:lnTo>
                    <a:pt x="361" y="99"/>
                  </a:lnTo>
                  <a:lnTo>
                    <a:pt x="351" y="112"/>
                  </a:lnTo>
                  <a:lnTo>
                    <a:pt x="338" y="126"/>
                  </a:lnTo>
                  <a:lnTo>
                    <a:pt x="325" y="140"/>
                  </a:lnTo>
                  <a:lnTo>
                    <a:pt x="310" y="153"/>
                  </a:lnTo>
                  <a:lnTo>
                    <a:pt x="294" y="166"/>
                  </a:lnTo>
                  <a:close/>
                </a:path>
              </a:pathLst>
            </a:custGeom>
            <a:solidFill>
              <a:srgbClr val="000000"/>
            </a:solidFill>
            <a:ln w="9525">
              <a:noFill/>
              <a:round/>
              <a:headEnd/>
              <a:tailEnd/>
            </a:ln>
          </p:spPr>
          <p:txBody>
            <a:bodyPr/>
            <a:lstStyle/>
            <a:p>
              <a:endParaRPr lang="pt-BR"/>
            </a:p>
          </p:txBody>
        </p:sp>
        <p:sp>
          <p:nvSpPr>
            <p:cNvPr id="40019" name="Freeform 312"/>
            <p:cNvSpPr>
              <a:spLocks/>
            </p:cNvSpPr>
            <p:nvPr/>
          </p:nvSpPr>
          <p:spPr bwMode="auto">
            <a:xfrm>
              <a:off x="2481" y="1023"/>
              <a:ext cx="200" cy="288"/>
            </a:xfrm>
            <a:custGeom>
              <a:avLst/>
              <a:gdLst>
                <a:gd name="T0" fmla="*/ 195 w 200"/>
                <a:gd name="T1" fmla="*/ 5 h 288"/>
                <a:gd name="T2" fmla="*/ 178 w 200"/>
                <a:gd name="T3" fmla="*/ 27 h 288"/>
                <a:gd name="T4" fmla="*/ 155 w 200"/>
                <a:gd name="T5" fmla="*/ 58 h 288"/>
                <a:gd name="T6" fmla="*/ 127 w 200"/>
                <a:gd name="T7" fmla="*/ 97 h 288"/>
                <a:gd name="T8" fmla="*/ 97 w 200"/>
                <a:gd name="T9" fmla="*/ 139 h 288"/>
                <a:gd name="T10" fmla="*/ 67 w 200"/>
                <a:gd name="T11" fmla="*/ 180 h 288"/>
                <a:gd name="T12" fmla="*/ 41 w 200"/>
                <a:gd name="T13" fmla="*/ 219 h 288"/>
                <a:gd name="T14" fmla="*/ 22 w 200"/>
                <a:gd name="T15" fmla="*/ 250 h 288"/>
                <a:gd name="T16" fmla="*/ 18 w 200"/>
                <a:gd name="T17" fmla="*/ 263 h 288"/>
                <a:gd name="T18" fmla="*/ 29 w 200"/>
                <a:gd name="T19" fmla="*/ 267 h 288"/>
                <a:gd name="T20" fmla="*/ 44 w 200"/>
                <a:gd name="T21" fmla="*/ 270 h 288"/>
                <a:gd name="T22" fmla="*/ 62 w 200"/>
                <a:gd name="T23" fmla="*/ 272 h 288"/>
                <a:gd name="T24" fmla="*/ 80 w 200"/>
                <a:gd name="T25" fmla="*/ 274 h 288"/>
                <a:gd name="T26" fmla="*/ 99 w 200"/>
                <a:gd name="T27" fmla="*/ 276 h 288"/>
                <a:gd name="T28" fmla="*/ 117 w 200"/>
                <a:gd name="T29" fmla="*/ 277 h 288"/>
                <a:gd name="T30" fmla="*/ 132 w 200"/>
                <a:gd name="T31" fmla="*/ 277 h 288"/>
                <a:gd name="T32" fmla="*/ 134 w 200"/>
                <a:gd name="T33" fmla="*/ 280 h 288"/>
                <a:gd name="T34" fmla="*/ 120 w 200"/>
                <a:gd name="T35" fmla="*/ 284 h 288"/>
                <a:gd name="T36" fmla="*/ 104 w 200"/>
                <a:gd name="T37" fmla="*/ 286 h 288"/>
                <a:gd name="T38" fmla="*/ 85 w 200"/>
                <a:gd name="T39" fmla="*/ 288 h 288"/>
                <a:gd name="T40" fmla="*/ 65 w 200"/>
                <a:gd name="T41" fmla="*/ 287 h 288"/>
                <a:gd name="T42" fmla="*/ 45 w 200"/>
                <a:gd name="T43" fmla="*/ 284 h 288"/>
                <a:gd name="T44" fmla="*/ 25 w 200"/>
                <a:gd name="T45" fmla="*/ 279 h 288"/>
                <a:gd name="T46" fmla="*/ 8 w 200"/>
                <a:gd name="T47" fmla="*/ 271 h 288"/>
                <a:gd name="T48" fmla="*/ 4 w 200"/>
                <a:gd name="T49" fmla="*/ 258 h 288"/>
                <a:gd name="T50" fmla="*/ 18 w 200"/>
                <a:gd name="T51" fmla="*/ 232 h 288"/>
                <a:gd name="T52" fmla="*/ 39 w 200"/>
                <a:gd name="T53" fmla="*/ 198 h 288"/>
                <a:gd name="T54" fmla="*/ 66 w 200"/>
                <a:gd name="T55" fmla="*/ 159 h 288"/>
                <a:gd name="T56" fmla="*/ 96 w 200"/>
                <a:gd name="T57" fmla="*/ 118 h 288"/>
                <a:gd name="T58" fmla="*/ 127 w 200"/>
                <a:gd name="T59" fmla="*/ 77 h 288"/>
                <a:gd name="T60" fmla="*/ 158 w 200"/>
                <a:gd name="T61" fmla="*/ 40 h 288"/>
                <a:gd name="T62" fmla="*/ 187 w 200"/>
                <a:gd name="T63" fmla="*/ 11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88"/>
                <a:gd name="T98" fmla="*/ 200 w 200"/>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88">
                  <a:moveTo>
                    <a:pt x="200" y="0"/>
                  </a:moveTo>
                  <a:lnTo>
                    <a:pt x="195" y="5"/>
                  </a:lnTo>
                  <a:lnTo>
                    <a:pt x="188" y="15"/>
                  </a:lnTo>
                  <a:lnTo>
                    <a:pt x="178" y="27"/>
                  </a:lnTo>
                  <a:lnTo>
                    <a:pt x="168" y="41"/>
                  </a:lnTo>
                  <a:lnTo>
                    <a:pt x="155" y="58"/>
                  </a:lnTo>
                  <a:lnTo>
                    <a:pt x="141" y="77"/>
                  </a:lnTo>
                  <a:lnTo>
                    <a:pt x="127" y="97"/>
                  </a:lnTo>
                  <a:lnTo>
                    <a:pt x="112" y="118"/>
                  </a:lnTo>
                  <a:lnTo>
                    <a:pt x="97" y="139"/>
                  </a:lnTo>
                  <a:lnTo>
                    <a:pt x="82" y="160"/>
                  </a:lnTo>
                  <a:lnTo>
                    <a:pt x="67" y="180"/>
                  </a:lnTo>
                  <a:lnTo>
                    <a:pt x="54" y="201"/>
                  </a:lnTo>
                  <a:lnTo>
                    <a:pt x="41" y="219"/>
                  </a:lnTo>
                  <a:lnTo>
                    <a:pt x="31" y="236"/>
                  </a:lnTo>
                  <a:lnTo>
                    <a:pt x="22" y="250"/>
                  </a:lnTo>
                  <a:lnTo>
                    <a:pt x="15" y="262"/>
                  </a:lnTo>
                  <a:lnTo>
                    <a:pt x="18" y="263"/>
                  </a:lnTo>
                  <a:lnTo>
                    <a:pt x="23" y="265"/>
                  </a:lnTo>
                  <a:lnTo>
                    <a:pt x="29" y="267"/>
                  </a:lnTo>
                  <a:lnTo>
                    <a:pt x="37" y="269"/>
                  </a:lnTo>
                  <a:lnTo>
                    <a:pt x="44" y="270"/>
                  </a:lnTo>
                  <a:lnTo>
                    <a:pt x="53" y="271"/>
                  </a:lnTo>
                  <a:lnTo>
                    <a:pt x="62" y="272"/>
                  </a:lnTo>
                  <a:lnTo>
                    <a:pt x="71" y="273"/>
                  </a:lnTo>
                  <a:lnTo>
                    <a:pt x="80" y="274"/>
                  </a:lnTo>
                  <a:lnTo>
                    <a:pt x="90" y="275"/>
                  </a:lnTo>
                  <a:lnTo>
                    <a:pt x="99" y="276"/>
                  </a:lnTo>
                  <a:lnTo>
                    <a:pt x="108" y="276"/>
                  </a:lnTo>
                  <a:lnTo>
                    <a:pt x="117" y="277"/>
                  </a:lnTo>
                  <a:lnTo>
                    <a:pt x="125" y="277"/>
                  </a:lnTo>
                  <a:lnTo>
                    <a:pt x="132" y="277"/>
                  </a:lnTo>
                  <a:lnTo>
                    <a:pt x="139" y="277"/>
                  </a:lnTo>
                  <a:lnTo>
                    <a:pt x="134" y="280"/>
                  </a:lnTo>
                  <a:lnTo>
                    <a:pt x="127" y="282"/>
                  </a:lnTo>
                  <a:lnTo>
                    <a:pt x="120" y="284"/>
                  </a:lnTo>
                  <a:lnTo>
                    <a:pt x="112" y="285"/>
                  </a:lnTo>
                  <a:lnTo>
                    <a:pt x="104" y="286"/>
                  </a:lnTo>
                  <a:lnTo>
                    <a:pt x="94" y="287"/>
                  </a:lnTo>
                  <a:lnTo>
                    <a:pt x="85" y="288"/>
                  </a:lnTo>
                  <a:lnTo>
                    <a:pt x="75" y="288"/>
                  </a:lnTo>
                  <a:lnTo>
                    <a:pt x="65" y="287"/>
                  </a:lnTo>
                  <a:lnTo>
                    <a:pt x="55" y="286"/>
                  </a:lnTo>
                  <a:lnTo>
                    <a:pt x="45" y="284"/>
                  </a:lnTo>
                  <a:lnTo>
                    <a:pt x="35" y="282"/>
                  </a:lnTo>
                  <a:lnTo>
                    <a:pt x="25" y="279"/>
                  </a:lnTo>
                  <a:lnTo>
                    <a:pt x="17" y="276"/>
                  </a:lnTo>
                  <a:lnTo>
                    <a:pt x="8" y="271"/>
                  </a:lnTo>
                  <a:lnTo>
                    <a:pt x="0" y="267"/>
                  </a:lnTo>
                  <a:lnTo>
                    <a:pt x="4" y="258"/>
                  </a:lnTo>
                  <a:lnTo>
                    <a:pt x="10" y="247"/>
                  </a:lnTo>
                  <a:lnTo>
                    <a:pt x="18" y="232"/>
                  </a:lnTo>
                  <a:lnTo>
                    <a:pt x="28" y="216"/>
                  </a:lnTo>
                  <a:lnTo>
                    <a:pt x="39" y="198"/>
                  </a:lnTo>
                  <a:lnTo>
                    <a:pt x="52" y="179"/>
                  </a:lnTo>
                  <a:lnTo>
                    <a:pt x="66" y="159"/>
                  </a:lnTo>
                  <a:lnTo>
                    <a:pt x="80" y="138"/>
                  </a:lnTo>
                  <a:lnTo>
                    <a:pt x="96" y="118"/>
                  </a:lnTo>
                  <a:lnTo>
                    <a:pt x="111" y="97"/>
                  </a:lnTo>
                  <a:lnTo>
                    <a:pt x="127" y="77"/>
                  </a:lnTo>
                  <a:lnTo>
                    <a:pt x="143" y="58"/>
                  </a:lnTo>
                  <a:lnTo>
                    <a:pt x="158" y="40"/>
                  </a:lnTo>
                  <a:lnTo>
                    <a:pt x="173" y="24"/>
                  </a:lnTo>
                  <a:lnTo>
                    <a:pt x="187" y="11"/>
                  </a:lnTo>
                  <a:lnTo>
                    <a:pt x="200" y="0"/>
                  </a:lnTo>
                  <a:close/>
                </a:path>
              </a:pathLst>
            </a:custGeom>
            <a:solidFill>
              <a:srgbClr val="000000"/>
            </a:solidFill>
            <a:ln w="9525">
              <a:noFill/>
              <a:round/>
              <a:headEnd/>
              <a:tailEnd/>
            </a:ln>
          </p:spPr>
          <p:txBody>
            <a:bodyPr/>
            <a:lstStyle/>
            <a:p>
              <a:endParaRPr lang="pt-BR"/>
            </a:p>
          </p:txBody>
        </p:sp>
        <p:sp>
          <p:nvSpPr>
            <p:cNvPr id="40020" name="Freeform 313"/>
            <p:cNvSpPr>
              <a:spLocks/>
            </p:cNvSpPr>
            <p:nvPr/>
          </p:nvSpPr>
          <p:spPr bwMode="auto">
            <a:xfrm>
              <a:off x="2534" y="1138"/>
              <a:ext cx="32" cy="207"/>
            </a:xfrm>
            <a:custGeom>
              <a:avLst/>
              <a:gdLst>
                <a:gd name="T0" fmla="*/ 32 w 32"/>
                <a:gd name="T1" fmla="*/ 0 h 207"/>
                <a:gd name="T2" fmla="*/ 30 w 32"/>
                <a:gd name="T3" fmla="*/ 0 h 207"/>
                <a:gd name="T4" fmla="*/ 28 w 32"/>
                <a:gd name="T5" fmla="*/ 0 h 207"/>
                <a:gd name="T6" fmla="*/ 23 w 32"/>
                <a:gd name="T7" fmla="*/ 0 h 207"/>
                <a:gd name="T8" fmla="*/ 18 w 32"/>
                <a:gd name="T9" fmla="*/ 1 h 207"/>
                <a:gd name="T10" fmla="*/ 13 w 32"/>
                <a:gd name="T11" fmla="*/ 2 h 207"/>
                <a:gd name="T12" fmla="*/ 8 w 32"/>
                <a:gd name="T13" fmla="*/ 3 h 207"/>
                <a:gd name="T14" fmla="*/ 4 w 32"/>
                <a:gd name="T15" fmla="*/ 5 h 207"/>
                <a:gd name="T16" fmla="*/ 2 w 32"/>
                <a:gd name="T17" fmla="*/ 8 h 207"/>
                <a:gd name="T18" fmla="*/ 0 w 32"/>
                <a:gd name="T19" fmla="*/ 38 h 207"/>
                <a:gd name="T20" fmla="*/ 0 w 32"/>
                <a:gd name="T21" fmla="*/ 97 h 207"/>
                <a:gd name="T22" fmla="*/ 3 w 32"/>
                <a:gd name="T23" fmla="*/ 162 h 207"/>
                <a:gd name="T24" fmla="*/ 9 w 32"/>
                <a:gd name="T25" fmla="*/ 207 h 207"/>
                <a:gd name="T26" fmla="*/ 14 w 32"/>
                <a:gd name="T27" fmla="*/ 181 h 207"/>
                <a:gd name="T28" fmla="*/ 15 w 32"/>
                <a:gd name="T29" fmla="*/ 152 h 207"/>
                <a:gd name="T30" fmla="*/ 15 w 32"/>
                <a:gd name="T31" fmla="*/ 121 h 207"/>
                <a:gd name="T32" fmla="*/ 15 w 32"/>
                <a:gd name="T33" fmla="*/ 89 h 207"/>
                <a:gd name="T34" fmla="*/ 15 w 32"/>
                <a:gd name="T35" fmla="*/ 60 h 207"/>
                <a:gd name="T36" fmla="*/ 17 w 32"/>
                <a:gd name="T37" fmla="*/ 34 h 207"/>
                <a:gd name="T38" fmla="*/ 22 w 32"/>
                <a:gd name="T39" fmla="*/ 14 h 207"/>
                <a:gd name="T40" fmla="*/ 32 w 3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07"/>
                <a:gd name="T65" fmla="*/ 32 w 3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07">
                  <a:moveTo>
                    <a:pt x="32" y="0"/>
                  </a:moveTo>
                  <a:lnTo>
                    <a:pt x="30" y="0"/>
                  </a:lnTo>
                  <a:lnTo>
                    <a:pt x="28" y="0"/>
                  </a:lnTo>
                  <a:lnTo>
                    <a:pt x="23" y="0"/>
                  </a:lnTo>
                  <a:lnTo>
                    <a:pt x="18" y="1"/>
                  </a:lnTo>
                  <a:lnTo>
                    <a:pt x="13" y="2"/>
                  </a:lnTo>
                  <a:lnTo>
                    <a:pt x="8" y="3"/>
                  </a:lnTo>
                  <a:lnTo>
                    <a:pt x="4" y="5"/>
                  </a:lnTo>
                  <a:lnTo>
                    <a:pt x="2" y="8"/>
                  </a:lnTo>
                  <a:lnTo>
                    <a:pt x="0" y="38"/>
                  </a:lnTo>
                  <a:lnTo>
                    <a:pt x="0" y="97"/>
                  </a:lnTo>
                  <a:lnTo>
                    <a:pt x="3" y="162"/>
                  </a:lnTo>
                  <a:lnTo>
                    <a:pt x="9" y="207"/>
                  </a:lnTo>
                  <a:lnTo>
                    <a:pt x="14" y="181"/>
                  </a:lnTo>
                  <a:lnTo>
                    <a:pt x="15" y="152"/>
                  </a:lnTo>
                  <a:lnTo>
                    <a:pt x="15" y="121"/>
                  </a:lnTo>
                  <a:lnTo>
                    <a:pt x="15" y="89"/>
                  </a:lnTo>
                  <a:lnTo>
                    <a:pt x="15" y="60"/>
                  </a:lnTo>
                  <a:lnTo>
                    <a:pt x="17" y="34"/>
                  </a:lnTo>
                  <a:lnTo>
                    <a:pt x="22" y="14"/>
                  </a:lnTo>
                  <a:lnTo>
                    <a:pt x="32" y="0"/>
                  </a:lnTo>
                  <a:close/>
                </a:path>
              </a:pathLst>
            </a:custGeom>
            <a:solidFill>
              <a:srgbClr val="000000"/>
            </a:solidFill>
            <a:ln w="9525">
              <a:noFill/>
              <a:round/>
              <a:headEnd/>
              <a:tailEnd/>
            </a:ln>
          </p:spPr>
          <p:txBody>
            <a:bodyPr/>
            <a:lstStyle/>
            <a:p>
              <a:endParaRPr lang="pt-BR"/>
            </a:p>
          </p:txBody>
        </p:sp>
        <p:sp>
          <p:nvSpPr>
            <p:cNvPr id="40021" name="Freeform 314"/>
            <p:cNvSpPr>
              <a:spLocks/>
            </p:cNvSpPr>
            <p:nvPr/>
          </p:nvSpPr>
          <p:spPr bwMode="auto">
            <a:xfrm>
              <a:off x="2515" y="1345"/>
              <a:ext cx="48" cy="42"/>
            </a:xfrm>
            <a:custGeom>
              <a:avLst/>
              <a:gdLst>
                <a:gd name="T0" fmla="*/ 28 w 48"/>
                <a:gd name="T1" fmla="*/ 0 h 42"/>
                <a:gd name="T2" fmla="*/ 18 w 48"/>
                <a:gd name="T3" fmla="*/ 0 h 42"/>
                <a:gd name="T4" fmla="*/ 10 w 48"/>
                <a:gd name="T5" fmla="*/ 3 h 42"/>
                <a:gd name="T6" fmla="*/ 4 w 48"/>
                <a:gd name="T7" fmla="*/ 9 h 42"/>
                <a:gd name="T8" fmla="*/ 0 w 48"/>
                <a:gd name="T9" fmla="*/ 17 h 42"/>
                <a:gd name="T10" fmla="*/ 0 w 48"/>
                <a:gd name="T11" fmla="*/ 25 h 42"/>
                <a:gd name="T12" fmla="*/ 4 w 48"/>
                <a:gd name="T13" fmla="*/ 32 h 42"/>
                <a:gd name="T14" fmla="*/ 12 w 48"/>
                <a:gd name="T15" fmla="*/ 39 h 42"/>
                <a:gd name="T16" fmla="*/ 26 w 48"/>
                <a:gd name="T17" fmla="*/ 42 h 42"/>
                <a:gd name="T18" fmla="*/ 30 w 48"/>
                <a:gd name="T19" fmla="*/ 42 h 42"/>
                <a:gd name="T20" fmla="*/ 35 w 48"/>
                <a:gd name="T21" fmla="*/ 41 h 42"/>
                <a:gd name="T22" fmla="*/ 40 w 48"/>
                <a:gd name="T23" fmla="*/ 39 h 42"/>
                <a:gd name="T24" fmla="*/ 44 w 48"/>
                <a:gd name="T25" fmla="*/ 36 h 42"/>
                <a:gd name="T26" fmla="*/ 47 w 48"/>
                <a:gd name="T27" fmla="*/ 32 h 42"/>
                <a:gd name="T28" fmla="*/ 48 w 48"/>
                <a:gd name="T29" fmla="*/ 27 h 42"/>
                <a:gd name="T30" fmla="*/ 48 w 48"/>
                <a:gd name="T31" fmla="*/ 20 h 42"/>
                <a:gd name="T32" fmla="*/ 45 w 48"/>
                <a:gd name="T33" fmla="*/ 13 h 42"/>
                <a:gd name="T34" fmla="*/ 44 w 48"/>
                <a:gd name="T35" fmla="*/ 19 h 42"/>
                <a:gd name="T36" fmla="*/ 42 w 48"/>
                <a:gd name="T37" fmla="*/ 24 h 42"/>
                <a:gd name="T38" fmla="*/ 40 w 48"/>
                <a:gd name="T39" fmla="*/ 28 h 42"/>
                <a:gd name="T40" fmla="*/ 38 w 48"/>
                <a:gd name="T41" fmla="*/ 31 h 42"/>
                <a:gd name="T42" fmla="*/ 34 w 48"/>
                <a:gd name="T43" fmla="*/ 33 h 42"/>
                <a:gd name="T44" fmla="*/ 31 w 48"/>
                <a:gd name="T45" fmla="*/ 35 h 42"/>
                <a:gd name="T46" fmla="*/ 28 w 48"/>
                <a:gd name="T47" fmla="*/ 35 h 42"/>
                <a:gd name="T48" fmla="*/ 23 w 48"/>
                <a:gd name="T49" fmla="*/ 35 h 42"/>
                <a:gd name="T50" fmla="*/ 17 w 48"/>
                <a:gd name="T51" fmla="*/ 32 h 42"/>
                <a:gd name="T52" fmla="*/ 12 w 48"/>
                <a:gd name="T53" fmla="*/ 28 h 42"/>
                <a:gd name="T54" fmla="*/ 10 w 48"/>
                <a:gd name="T55" fmla="*/ 23 h 42"/>
                <a:gd name="T56" fmla="*/ 10 w 48"/>
                <a:gd name="T57" fmla="*/ 16 h 42"/>
                <a:gd name="T58" fmla="*/ 12 w 48"/>
                <a:gd name="T59" fmla="*/ 11 h 42"/>
                <a:gd name="T60" fmla="*/ 16 w 48"/>
                <a:gd name="T61" fmla="*/ 5 h 42"/>
                <a:gd name="T62" fmla="*/ 21 w 48"/>
                <a:gd name="T63" fmla="*/ 1 h 42"/>
                <a:gd name="T64" fmla="*/ 28 w 4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2"/>
                <a:gd name="T101" fmla="*/ 48 w 4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2">
                  <a:moveTo>
                    <a:pt x="28" y="0"/>
                  </a:moveTo>
                  <a:lnTo>
                    <a:pt x="18" y="0"/>
                  </a:lnTo>
                  <a:lnTo>
                    <a:pt x="10" y="3"/>
                  </a:lnTo>
                  <a:lnTo>
                    <a:pt x="4" y="9"/>
                  </a:lnTo>
                  <a:lnTo>
                    <a:pt x="0" y="17"/>
                  </a:lnTo>
                  <a:lnTo>
                    <a:pt x="0" y="25"/>
                  </a:lnTo>
                  <a:lnTo>
                    <a:pt x="4" y="32"/>
                  </a:lnTo>
                  <a:lnTo>
                    <a:pt x="12" y="39"/>
                  </a:lnTo>
                  <a:lnTo>
                    <a:pt x="26" y="42"/>
                  </a:lnTo>
                  <a:lnTo>
                    <a:pt x="30" y="42"/>
                  </a:lnTo>
                  <a:lnTo>
                    <a:pt x="35" y="41"/>
                  </a:lnTo>
                  <a:lnTo>
                    <a:pt x="40" y="39"/>
                  </a:lnTo>
                  <a:lnTo>
                    <a:pt x="44" y="36"/>
                  </a:lnTo>
                  <a:lnTo>
                    <a:pt x="47" y="32"/>
                  </a:lnTo>
                  <a:lnTo>
                    <a:pt x="48" y="27"/>
                  </a:lnTo>
                  <a:lnTo>
                    <a:pt x="48" y="20"/>
                  </a:lnTo>
                  <a:lnTo>
                    <a:pt x="45" y="13"/>
                  </a:lnTo>
                  <a:lnTo>
                    <a:pt x="44" y="19"/>
                  </a:lnTo>
                  <a:lnTo>
                    <a:pt x="42" y="24"/>
                  </a:lnTo>
                  <a:lnTo>
                    <a:pt x="40" y="28"/>
                  </a:lnTo>
                  <a:lnTo>
                    <a:pt x="38" y="31"/>
                  </a:lnTo>
                  <a:lnTo>
                    <a:pt x="34" y="33"/>
                  </a:lnTo>
                  <a:lnTo>
                    <a:pt x="31" y="35"/>
                  </a:lnTo>
                  <a:lnTo>
                    <a:pt x="28" y="35"/>
                  </a:lnTo>
                  <a:lnTo>
                    <a:pt x="23" y="35"/>
                  </a:lnTo>
                  <a:lnTo>
                    <a:pt x="17" y="32"/>
                  </a:lnTo>
                  <a:lnTo>
                    <a:pt x="12" y="28"/>
                  </a:lnTo>
                  <a:lnTo>
                    <a:pt x="10" y="23"/>
                  </a:lnTo>
                  <a:lnTo>
                    <a:pt x="10" y="16"/>
                  </a:lnTo>
                  <a:lnTo>
                    <a:pt x="12" y="11"/>
                  </a:lnTo>
                  <a:lnTo>
                    <a:pt x="16" y="5"/>
                  </a:lnTo>
                  <a:lnTo>
                    <a:pt x="21" y="1"/>
                  </a:lnTo>
                  <a:lnTo>
                    <a:pt x="28" y="0"/>
                  </a:lnTo>
                  <a:close/>
                </a:path>
              </a:pathLst>
            </a:custGeom>
            <a:solidFill>
              <a:srgbClr val="000000"/>
            </a:solidFill>
            <a:ln w="9525">
              <a:noFill/>
              <a:round/>
              <a:headEnd/>
              <a:tailEnd/>
            </a:ln>
          </p:spPr>
          <p:txBody>
            <a:bodyPr/>
            <a:lstStyle/>
            <a:p>
              <a:endParaRPr lang="pt-BR"/>
            </a:p>
          </p:txBody>
        </p:sp>
        <p:sp>
          <p:nvSpPr>
            <p:cNvPr id="40022" name="Freeform 315"/>
            <p:cNvSpPr>
              <a:spLocks/>
            </p:cNvSpPr>
            <p:nvPr/>
          </p:nvSpPr>
          <p:spPr bwMode="auto">
            <a:xfrm>
              <a:off x="2477" y="1392"/>
              <a:ext cx="43" cy="114"/>
            </a:xfrm>
            <a:custGeom>
              <a:avLst/>
              <a:gdLst>
                <a:gd name="T0" fmla="*/ 43 w 43"/>
                <a:gd name="T1" fmla="*/ 0 h 114"/>
                <a:gd name="T2" fmla="*/ 40 w 43"/>
                <a:gd name="T3" fmla="*/ 7 h 114"/>
                <a:gd name="T4" fmla="*/ 36 w 43"/>
                <a:gd name="T5" fmla="*/ 19 h 114"/>
                <a:gd name="T6" fmla="*/ 30 w 43"/>
                <a:gd name="T7" fmla="*/ 36 h 114"/>
                <a:gd name="T8" fmla="*/ 23 w 43"/>
                <a:gd name="T9" fmla="*/ 53 h 114"/>
                <a:gd name="T10" fmla="*/ 17 w 43"/>
                <a:gd name="T11" fmla="*/ 72 h 114"/>
                <a:gd name="T12" fmla="*/ 10 w 43"/>
                <a:gd name="T13" fmla="*/ 89 h 114"/>
                <a:gd name="T14" fmla="*/ 4 w 43"/>
                <a:gd name="T15" fmla="*/ 104 h 114"/>
                <a:gd name="T16" fmla="*/ 0 w 43"/>
                <a:gd name="T17" fmla="*/ 114 h 114"/>
                <a:gd name="T18" fmla="*/ 8 w 43"/>
                <a:gd name="T19" fmla="*/ 108 h 114"/>
                <a:gd name="T20" fmla="*/ 15 w 43"/>
                <a:gd name="T21" fmla="*/ 97 h 114"/>
                <a:gd name="T22" fmla="*/ 22 w 43"/>
                <a:gd name="T23" fmla="*/ 82 h 114"/>
                <a:gd name="T24" fmla="*/ 29 w 43"/>
                <a:gd name="T25" fmla="*/ 66 h 114"/>
                <a:gd name="T26" fmla="*/ 34 w 43"/>
                <a:gd name="T27" fmla="*/ 48 h 114"/>
                <a:gd name="T28" fmla="*/ 38 w 43"/>
                <a:gd name="T29" fmla="*/ 31 h 114"/>
                <a:gd name="T30" fmla="*/ 41 w 43"/>
                <a:gd name="T31" fmla="*/ 14 h 114"/>
                <a:gd name="T32" fmla="*/ 43 w 43"/>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4"/>
                <a:gd name="T53" fmla="*/ 43 w 43"/>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4">
                  <a:moveTo>
                    <a:pt x="43" y="0"/>
                  </a:moveTo>
                  <a:lnTo>
                    <a:pt x="40" y="7"/>
                  </a:lnTo>
                  <a:lnTo>
                    <a:pt x="36" y="19"/>
                  </a:lnTo>
                  <a:lnTo>
                    <a:pt x="30" y="36"/>
                  </a:lnTo>
                  <a:lnTo>
                    <a:pt x="23" y="53"/>
                  </a:lnTo>
                  <a:lnTo>
                    <a:pt x="17" y="72"/>
                  </a:lnTo>
                  <a:lnTo>
                    <a:pt x="10" y="89"/>
                  </a:lnTo>
                  <a:lnTo>
                    <a:pt x="4" y="104"/>
                  </a:lnTo>
                  <a:lnTo>
                    <a:pt x="0" y="114"/>
                  </a:lnTo>
                  <a:lnTo>
                    <a:pt x="8" y="108"/>
                  </a:lnTo>
                  <a:lnTo>
                    <a:pt x="15" y="97"/>
                  </a:lnTo>
                  <a:lnTo>
                    <a:pt x="22" y="82"/>
                  </a:lnTo>
                  <a:lnTo>
                    <a:pt x="29" y="66"/>
                  </a:lnTo>
                  <a:lnTo>
                    <a:pt x="34" y="48"/>
                  </a:lnTo>
                  <a:lnTo>
                    <a:pt x="38" y="31"/>
                  </a:lnTo>
                  <a:lnTo>
                    <a:pt x="41" y="14"/>
                  </a:lnTo>
                  <a:lnTo>
                    <a:pt x="43" y="0"/>
                  </a:lnTo>
                  <a:close/>
                </a:path>
              </a:pathLst>
            </a:custGeom>
            <a:solidFill>
              <a:srgbClr val="000000"/>
            </a:solidFill>
            <a:ln w="9525">
              <a:noFill/>
              <a:round/>
              <a:headEnd/>
              <a:tailEnd/>
            </a:ln>
          </p:spPr>
          <p:txBody>
            <a:bodyPr/>
            <a:lstStyle/>
            <a:p>
              <a:endParaRPr lang="pt-BR"/>
            </a:p>
          </p:txBody>
        </p:sp>
        <p:sp>
          <p:nvSpPr>
            <p:cNvPr id="40023" name="Freeform 316"/>
            <p:cNvSpPr>
              <a:spLocks/>
            </p:cNvSpPr>
            <p:nvPr/>
          </p:nvSpPr>
          <p:spPr bwMode="auto">
            <a:xfrm>
              <a:off x="2503" y="1398"/>
              <a:ext cx="25" cy="123"/>
            </a:xfrm>
            <a:custGeom>
              <a:avLst/>
              <a:gdLst>
                <a:gd name="T0" fmla="*/ 25 w 25"/>
                <a:gd name="T1" fmla="*/ 0 h 123"/>
                <a:gd name="T2" fmla="*/ 24 w 25"/>
                <a:gd name="T3" fmla="*/ 7 h 123"/>
                <a:gd name="T4" fmla="*/ 22 w 25"/>
                <a:gd name="T5" fmla="*/ 20 h 123"/>
                <a:gd name="T6" fmla="*/ 19 w 25"/>
                <a:gd name="T7" fmla="*/ 36 h 123"/>
                <a:gd name="T8" fmla="*/ 16 w 25"/>
                <a:gd name="T9" fmla="*/ 55 h 123"/>
                <a:gd name="T10" fmla="*/ 12 w 25"/>
                <a:gd name="T11" fmla="*/ 75 h 123"/>
                <a:gd name="T12" fmla="*/ 8 w 25"/>
                <a:gd name="T13" fmla="*/ 94 h 123"/>
                <a:gd name="T14" fmla="*/ 4 w 25"/>
                <a:gd name="T15" fmla="*/ 110 h 123"/>
                <a:gd name="T16" fmla="*/ 0 w 25"/>
                <a:gd name="T17" fmla="*/ 123 h 123"/>
                <a:gd name="T18" fmla="*/ 6 w 25"/>
                <a:gd name="T19" fmla="*/ 113 h 123"/>
                <a:gd name="T20" fmla="*/ 11 w 25"/>
                <a:gd name="T21" fmla="*/ 99 h 123"/>
                <a:gd name="T22" fmla="*/ 16 w 25"/>
                <a:gd name="T23" fmla="*/ 83 h 123"/>
                <a:gd name="T24" fmla="*/ 19 w 25"/>
                <a:gd name="T25" fmla="*/ 66 h 123"/>
                <a:gd name="T26" fmla="*/ 22 w 25"/>
                <a:gd name="T27" fmla="*/ 48 h 123"/>
                <a:gd name="T28" fmla="*/ 25 w 25"/>
                <a:gd name="T29" fmla="*/ 30 h 123"/>
                <a:gd name="T30" fmla="*/ 25 w 25"/>
                <a:gd name="T31" fmla="*/ 14 h 123"/>
                <a:gd name="T32" fmla="*/ 25 w 25"/>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23"/>
                <a:gd name="T53" fmla="*/ 25 w 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23">
                  <a:moveTo>
                    <a:pt x="25" y="0"/>
                  </a:moveTo>
                  <a:lnTo>
                    <a:pt x="24" y="7"/>
                  </a:lnTo>
                  <a:lnTo>
                    <a:pt x="22" y="20"/>
                  </a:lnTo>
                  <a:lnTo>
                    <a:pt x="19" y="36"/>
                  </a:lnTo>
                  <a:lnTo>
                    <a:pt x="16" y="55"/>
                  </a:lnTo>
                  <a:lnTo>
                    <a:pt x="12" y="75"/>
                  </a:lnTo>
                  <a:lnTo>
                    <a:pt x="8" y="94"/>
                  </a:lnTo>
                  <a:lnTo>
                    <a:pt x="4" y="110"/>
                  </a:lnTo>
                  <a:lnTo>
                    <a:pt x="0" y="123"/>
                  </a:lnTo>
                  <a:lnTo>
                    <a:pt x="6" y="113"/>
                  </a:lnTo>
                  <a:lnTo>
                    <a:pt x="11" y="99"/>
                  </a:lnTo>
                  <a:lnTo>
                    <a:pt x="16" y="83"/>
                  </a:lnTo>
                  <a:lnTo>
                    <a:pt x="19" y="66"/>
                  </a:lnTo>
                  <a:lnTo>
                    <a:pt x="22" y="48"/>
                  </a:lnTo>
                  <a:lnTo>
                    <a:pt x="25" y="30"/>
                  </a:lnTo>
                  <a:lnTo>
                    <a:pt x="25" y="14"/>
                  </a:lnTo>
                  <a:lnTo>
                    <a:pt x="25" y="0"/>
                  </a:lnTo>
                  <a:close/>
                </a:path>
              </a:pathLst>
            </a:custGeom>
            <a:solidFill>
              <a:srgbClr val="000000"/>
            </a:solidFill>
            <a:ln w="9525">
              <a:noFill/>
              <a:round/>
              <a:headEnd/>
              <a:tailEnd/>
            </a:ln>
          </p:spPr>
          <p:txBody>
            <a:bodyPr/>
            <a:lstStyle/>
            <a:p>
              <a:endParaRPr lang="pt-BR"/>
            </a:p>
          </p:txBody>
        </p:sp>
        <p:sp>
          <p:nvSpPr>
            <p:cNvPr id="40024" name="Freeform 317"/>
            <p:cNvSpPr>
              <a:spLocks/>
            </p:cNvSpPr>
            <p:nvPr/>
          </p:nvSpPr>
          <p:spPr bwMode="auto">
            <a:xfrm>
              <a:off x="2537" y="1399"/>
              <a:ext cx="8" cy="117"/>
            </a:xfrm>
            <a:custGeom>
              <a:avLst/>
              <a:gdLst>
                <a:gd name="T0" fmla="*/ 7 w 8"/>
                <a:gd name="T1" fmla="*/ 0 h 117"/>
                <a:gd name="T2" fmla="*/ 4 w 8"/>
                <a:gd name="T3" fmla="*/ 21 h 117"/>
                <a:gd name="T4" fmla="*/ 1 w 8"/>
                <a:gd name="T5" fmla="*/ 54 h 117"/>
                <a:gd name="T6" fmla="*/ 0 w 8"/>
                <a:gd name="T7" fmla="*/ 91 h 117"/>
                <a:gd name="T8" fmla="*/ 2 w 8"/>
                <a:gd name="T9" fmla="*/ 117 h 117"/>
                <a:gd name="T10" fmla="*/ 6 w 8"/>
                <a:gd name="T11" fmla="*/ 90 h 117"/>
                <a:gd name="T12" fmla="*/ 8 w 8"/>
                <a:gd name="T13" fmla="*/ 59 h 117"/>
                <a:gd name="T14" fmla="*/ 8 w 8"/>
                <a:gd name="T15" fmla="*/ 27 h 117"/>
                <a:gd name="T16" fmla="*/ 7 w 8"/>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7"/>
                <a:gd name="T29" fmla="*/ 8 w 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7">
                  <a:moveTo>
                    <a:pt x="7" y="0"/>
                  </a:moveTo>
                  <a:lnTo>
                    <a:pt x="4" y="21"/>
                  </a:lnTo>
                  <a:lnTo>
                    <a:pt x="1" y="54"/>
                  </a:lnTo>
                  <a:lnTo>
                    <a:pt x="0" y="91"/>
                  </a:lnTo>
                  <a:lnTo>
                    <a:pt x="2" y="117"/>
                  </a:lnTo>
                  <a:lnTo>
                    <a:pt x="6" y="90"/>
                  </a:lnTo>
                  <a:lnTo>
                    <a:pt x="8" y="59"/>
                  </a:lnTo>
                  <a:lnTo>
                    <a:pt x="8" y="27"/>
                  </a:lnTo>
                  <a:lnTo>
                    <a:pt x="7" y="0"/>
                  </a:lnTo>
                  <a:close/>
                </a:path>
              </a:pathLst>
            </a:custGeom>
            <a:solidFill>
              <a:srgbClr val="000000"/>
            </a:solidFill>
            <a:ln w="9525">
              <a:noFill/>
              <a:round/>
              <a:headEnd/>
              <a:tailEnd/>
            </a:ln>
          </p:spPr>
          <p:txBody>
            <a:bodyPr/>
            <a:lstStyle/>
            <a:p>
              <a:endParaRPr lang="pt-BR"/>
            </a:p>
          </p:txBody>
        </p:sp>
        <p:sp>
          <p:nvSpPr>
            <p:cNvPr id="40025" name="Freeform 318"/>
            <p:cNvSpPr>
              <a:spLocks/>
            </p:cNvSpPr>
            <p:nvPr/>
          </p:nvSpPr>
          <p:spPr bwMode="auto">
            <a:xfrm>
              <a:off x="2559" y="1395"/>
              <a:ext cx="9" cy="112"/>
            </a:xfrm>
            <a:custGeom>
              <a:avLst/>
              <a:gdLst>
                <a:gd name="T0" fmla="*/ 1 w 9"/>
                <a:gd name="T1" fmla="*/ 0 h 112"/>
                <a:gd name="T2" fmla="*/ 7 w 9"/>
                <a:gd name="T3" fmla="*/ 22 h 112"/>
                <a:gd name="T4" fmla="*/ 9 w 9"/>
                <a:gd name="T5" fmla="*/ 52 h 112"/>
                <a:gd name="T6" fmla="*/ 8 w 9"/>
                <a:gd name="T7" fmla="*/ 84 h 112"/>
                <a:gd name="T8" fmla="*/ 0 w 9"/>
                <a:gd name="T9" fmla="*/ 112 h 112"/>
                <a:gd name="T10" fmla="*/ 2 w 9"/>
                <a:gd name="T11" fmla="*/ 87 h 112"/>
                <a:gd name="T12" fmla="*/ 3 w 9"/>
                <a:gd name="T13" fmla="*/ 57 h 112"/>
                <a:gd name="T14" fmla="*/ 3 w 9"/>
                <a:gd name="T15" fmla="*/ 27 h 112"/>
                <a:gd name="T16" fmla="*/ 1 w 9"/>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2"/>
                <a:gd name="T29" fmla="*/ 9 w 9"/>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2">
                  <a:moveTo>
                    <a:pt x="1" y="0"/>
                  </a:moveTo>
                  <a:lnTo>
                    <a:pt x="7" y="22"/>
                  </a:lnTo>
                  <a:lnTo>
                    <a:pt x="9" y="52"/>
                  </a:lnTo>
                  <a:lnTo>
                    <a:pt x="8" y="84"/>
                  </a:lnTo>
                  <a:lnTo>
                    <a:pt x="0" y="112"/>
                  </a:lnTo>
                  <a:lnTo>
                    <a:pt x="2" y="87"/>
                  </a:lnTo>
                  <a:lnTo>
                    <a:pt x="3" y="57"/>
                  </a:lnTo>
                  <a:lnTo>
                    <a:pt x="3" y="27"/>
                  </a:lnTo>
                  <a:lnTo>
                    <a:pt x="1" y="0"/>
                  </a:lnTo>
                  <a:close/>
                </a:path>
              </a:pathLst>
            </a:custGeom>
            <a:solidFill>
              <a:srgbClr val="000000"/>
            </a:solidFill>
            <a:ln w="9525">
              <a:noFill/>
              <a:round/>
              <a:headEnd/>
              <a:tailEnd/>
            </a:ln>
          </p:spPr>
          <p:txBody>
            <a:bodyPr/>
            <a:lstStyle/>
            <a:p>
              <a:endParaRPr lang="pt-BR"/>
            </a:p>
          </p:txBody>
        </p:sp>
        <p:sp>
          <p:nvSpPr>
            <p:cNvPr id="40026" name="Freeform 319"/>
            <p:cNvSpPr>
              <a:spLocks/>
            </p:cNvSpPr>
            <p:nvPr/>
          </p:nvSpPr>
          <p:spPr bwMode="auto">
            <a:xfrm>
              <a:off x="2710" y="1646"/>
              <a:ext cx="215" cy="98"/>
            </a:xfrm>
            <a:custGeom>
              <a:avLst/>
              <a:gdLst>
                <a:gd name="T0" fmla="*/ 0 w 215"/>
                <a:gd name="T1" fmla="*/ 0 h 98"/>
                <a:gd name="T2" fmla="*/ 8 w 215"/>
                <a:gd name="T3" fmla="*/ 18 h 98"/>
                <a:gd name="T4" fmla="*/ 19 w 215"/>
                <a:gd name="T5" fmla="*/ 34 h 98"/>
                <a:gd name="T6" fmla="*/ 32 w 215"/>
                <a:gd name="T7" fmla="*/ 48 h 98"/>
                <a:gd name="T8" fmla="*/ 46 w 215"/>
                <a:gd name="T9" fmla="*/ 60 h 98"/>
                <a:gd name="T10" fmla="*/ 62 w 215"/>
                <a:gd name="T11" fmla="*/ 69 h 98"/>
                <a:gd name="T12" fmla="*/ 79 w 215"/>
                <a:gd name="T13" fmla="*/ 77 h 98"/>
                <a:gd name="T14" fmla="*/ 96 w 215"/>
                <a:gd name="T15" fmla="*/ 82 h 98"/>
                <a:gd name="T16" fmla="*/ 113 w 215"/>
                <a:gd name="T17" fmla="*/ 86 h 98"/>
                <a:gd name="T18" fmla="*/ 130 w 215"/>
                <a:gd name="T19" fmla="*/ 88 h 98"/>
                <a:gd name="T20" fmla="*/ 147 w 215"/>
                <a:gd name="T21" fmla="*/ 88 h 98"/>
                <a:gd name="T22" fmla="*/ 162 w 215"/>
                <a:gd name="T23" fmla="*/ 86 h 98"/>
                <a:gd name="T24" fmla="*/ 176 w 215"/>
                <a:gd name="T25" fmla="*/ 83 h 98"/>
                <a:gd name="T26" fmla="*/ 189 w 215"/>
                <a:gd name="T27" fmla="*/ 78 h 98"/>
                <a:gd name="T28" fmla="*/ 200 w 215"/>
                <a:gd name="T29" fmla="*/ 72 h 98"/>
                <a:gd name="T30" fmla="*/ 208 w 215"/>
                <a:gd name="T31" fmla="*/ 64 h 98"/>
                <a:gd name="T32" fmla="*/ 213 w 215"/>
                <a:gd name="T33" fmla="*/ 55 h 98"/>
                <a:gd name="T34" fmla="*/ 215 w 215"/>
                <a:gd name="T35" fmla="*/ 66 h 98"/>
                <a:gd name="T36" fmla="*/ 211 w 215"/>
                <a:gd name="T37" fmla="*/ 76 h 98"/>
                <a:gd name="T38" fmla="*/ 202 w 215"/>
                <a:gd name="T39" fmla="*/ 84 h 98"/>
                <a:gd name="T40" fmla="*/ 191 w 215"/>
                <a:gd name="T41" fmla="*/ 90 h 98"/>
                <a:gd name="T42" fmla="*/ 176 w 215"/>
                <a:gd name="T43" fmla="*/ 94 h 98"/>
                <a:gd name="T44" fmla="*/ 159 w 215"/>
                <a:gd name="T45" fmla="*/ 97 h 98"/>
                <a:gd name="T46" fmla="*/ 140 w 215"/>
                <a:gd name="T47" fmla="*/ 98 h 98"/>
                <a:gd name="T48" fmla="*/ 120 w 215"/>
                <a:gd name="T49" fmla="*/ 96 h 98"/>
                <a:gd name="T50" fmla="*/ 100 w 215"/>
                <a:gd name="T51" fmla="*/ 93 h 98"/>
                <a:gd name="T52" fmla="*/ 80 w 215"/>
                <a:gd name="T53" fmla="*/ 87 h 98"/>
                <a:gd name="T54" fmla="*/ 61 w 215"/>
                <a:gd name="T55" fmla="*/ 78 h 98"/>
                <a:gd name="T56" fmla="*/ 43 w 215"/>
                <a:gd name="T57" fmla="*/ 68 h 98"/>
                <a:gd name="T58" fmla="*/ 27 w 215"/>
                <a:gd name="T59" fmla="*/ 55 h 98"/>
                <a:gd name="T60" fmla="*/ 15 w 215"/>
                <a:gd name="T61" fmla="*/ 39 h 98"/>
                <a:gd name="T62" fmla="*/ 5 w 215"/>
                <a:gd name="T63" fmla="*/ 21 h 98"/>
                <a:gd name="T64" fmla="*/ 0 w 215"/>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98"/>
                <a:gd name="T101" fmla="*/ 215 w 21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98">
                  <a:moveTo>
                    <a:pt x="0" y="0"/>
                  </a:moveTo>
                  <a:lnTo>
                    <a:pt x="8" y="18"/>
                  </a:lnTo>
                  <a:lnTo>
                    <a:pt x="19" y="34"/>
                  </a:lnTo>
                  <a:lnTo>
                    <a:pt x="32" y="48"/>
                  </a:lnTo>
                  <a:lnTo>
                    <a:pt x="46" y="60"/>
                  </a:lnTo>
                  <a:lnTo>
                    <a:pt x="62" y="69"/>
                  </a:lnTo>
                  <a:lnTo>
                    <a:pt x="79" y="77"/>
                  </a:lnTo>
                  <a:lnTo>
                    <a:pt x="96" y="82"/>
                  </a:lnTo>
                  <a:lnTo>
                    <a:pt x="113" y="86"/>
                  </a:lnTo>
                  <a:lnTo>
                    <a:pt x="130" y="88"/>
                  </a:lnTo>
                  <a:lnTo>
                    <a:pt x="147" y="88"/>
                  </a:lnTo>
                  <a:lnTo>
                    <a:pt x="162" y="86"/>
                  </a:lnTo>
                  <a:lnTo>
                    <a:pt x="176" y="83"/>
                  </a:lnTo>
                  <a:lnTo>
                    <a:pt x="189" y="78"/>
                  </a:lnTo>
                  <a:lnTo>
                    <a:pt x="200" y="72"/>
                  </a:lnTo>
                  <a:lnTo>
                    <a:pt x="208" y="64"/>
                  </a:lnTo>
                  <a:lnTo>
                    <a:pt x="213" y="55"/>
                  </a:lnTo>
                  <a:lnTo>
                    <a:pt x="215" y="66"/>
                  </a:lnTo>
                  <a:lnTo>
                    <a:pt x="211" y="76"/>
                  </a:lnTo>
                  <a:lnTo>
                    <a:pt x="202" y="84"/>
                  </a:lnTo>
                  <a:lnTo>
                    <a:pt x="191" y="90"/>
                  </a:lnTo>
                  <a:lnTo>
                    <a:pt x="176" y="94"/>
                  </a:lnTo>
                  <a:lnTo>
                    <a:pt x="159" y="97"/>
                  </a:lnTo>
                  <a:lnTo>
                    <a:pt x="140" y="98"/>
                  </a:lnTo>
                  <a:lnTo>
                    <a:pt x="120" y="96"/>
                  </a:lnTo>
                  <a:lnTo>
                    <a:pt x="100" y="93"/>
                  </a:lnTo>
                  <a:lnTo>
                    <a:pt x="80" y="87"/>
                  </a:lnTo>
                  <a:lnTo>
                    <a:pt x="61" y="78"/>
                  </a:lnTo>
                  <a:lnTo>
                    <a:pt x="43" y="68"/>
                  </a:lnTo>
                  <a:lnTo>
                    <a:pt x="27" y="55"/>
                  </a:lnTo>
                  <a:lnTo>
                    <a:pt x="15" y="39"/>
                  </a:lnTo>
                  <a:lnTo>
                    <a:pt x="5" y="21"/>
                  </a:lnTo>
                  <a:lnTo>
                    <a:pt x="0" y="0"/>
                  </a:lnTo>
                  <a:close/>
                </a:path>
              </a:pathLst>
            </a:custGeom>
            <a:solidFill>
              <a:srgbClr val="000000"/>
            </a:solidFill>
            <a:ln w="9525">
              <a:noFill/>
              <a:round/>
              <a:headEnd/>
              <a:tailEnd/>
            </a:ln>
          </p:spPr>
          <p:txBody>
            <a:bodyPr/>
            <a:lstStyle/>
            <a:p>
              <a:endParaRPr lang="pt-BR"/>
            </a:p>
          </p:txBody>
        </p:sp>
        <p:sp>
          <p:nvSpPr>
            <p:cNvPr id="40027" name="Freeform 320"/>
            <p:cNvSpPr>
              <a:spLocks/>
            </p:cNvSpPr>
            <p:nvPr/>
          </p:nvSpPr>
          <p:spPr bwMode="auto">
            <a:xfrm>
              <a:off x="2873" y="1641"/>
              <a:ext cx="26" cy="73"/>
            </a:xfrm>
            <a:custGeom>
              <a:avLst/>
              <a:gdLst>
                <a:gd name="T0" fmla="*/ 3 w 26"/>
                <a:gd name="T1" fmla="*/ 0 h 73"/>
                <a:gd name="T2" fmla="*/ 0 w 26"/>
                <a:gd name="T3" fmla="*/ 11 h 73"/>
                <a:gd name="T4" fmla="*/ 0 w 26"/>
                <a:gd name="T5" fmla="*/ 22 h 73"/>
                <a:gd name="T6" fmla="*/ 0 w 26"/>
                <a:gd name="T7" fmla="*/ 31 h 73"/>
                <a:gd name="T8" fmla="*/ 3 w 26"/>
                <a:gd name="T9" fmla="*/ 41 h 73"/>
                <a:gd name="T10" fmla="*/ 7 w 26"/>
                <a:gd name="T11" fmla="*/ 50 h 73"/>
                <a:gd name="T12" fmla="*/ 12 w 26"/>
                <a:gd name="T13" fmla="*/ 59 h 73"/>
                <a:gd name="T14" fmla="*/ 18 w 26"/>
                <a:gd name="T15" fmla="*/ 67 h 73"/>
                <a:gd name="T16" fmla="*/ 26 w 26"/>
                <a:gd name="T17" fmla="*/ 73 h 73"/>
                <a:gd name="T18" fmla="*/ 23 w 26"/>
                <a:gd name="T19" fmla="*/ 67 h 73"/>
                <a:gd name="T20" fmla="*/ 20 w 26"/>
                <a:gd name="T21" fmla="*/ 59 h 73"/>
                <a:gd name="T22" fmla="*/ 17 w 26"/>
                <a:gd name="T23" fmla="*/ 50 h 73"/>
                <a:gd name="T24" fmla="*/ 13 w 26"/>
                <a:gd name="T25" fmla="*/ 39 h 73"/>
                <a:gd name="T26" fmla="*/ 9 w 26"/>
                <a:gd name="T27" fmla="*/ 29 h 73"/>
                <a:gd name="T28" fmla="*/ 6 w 26"/>
                <a:gd name="T29" fmla="*/ 19 h 73"/>
                <a:gd name="T30" fmla="*/ 4 w 26"/>
                <a:gd name="T31" fmla="*/ 8 h 73"/>
                <a:gd name="T32" fmla="*/ 3 w 2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3"/>
                <a:gd name="T53" fmla="*/ 26 w 2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3">
                  <a:moveTo>
                    <a:pt x="3" y="0"/>
                  </a:moveTo>
                  <a:lnTo>
                    <a:pt x="0" y="11"/>
                  </a:lnTo>
                  <a:lnTo>
                    <a:pt x="0" y="22"/>
                  </a:lnTo>
                  <a:lnTo>
                    <a:pt x="0" y="31"/>
                  </a:lnTo>
                  <a:lnTo>
                    <a:pt x="3" y="41"/>
                  </a:lnTo>
                  <a:lnTo>
                    <a:pt x="7" y="50"/>
                  </a:lnTo>
                  <a:lnTo>
                    <a:pt x="12" y="59"/>
                  </a:lnTo>
                  <a:lnTo>
                    <a:pt x="18" y="67"/>
                  </a:lnTo>
                  <a:lnTo>
                    <a:pt x="26" y="73"/>
                  </a:lnTo>
                  <a:lnTo>
                    <a:pt x="23" y="67"/>
                  </a:lnTo>
                  <a:lnTo>
                    <a:pt x="20" y="59"/>
                  </a:lnTo>
                  <a:lnTo>
                    <a:pt x="17" y="50"/>
                  </a:lnTo>
                  <a:lnTo>
                    <a:pt x="13" y="39"/>
                  </a:lnTo>
                  <a:lnTo>
                    <a:pt x="9" y="29"/>
                  </a:lnTo>
                  <a:lnTo>
                    <a:pt x="6" y="19"/>
                  </a:lnTo>
                  <a:lnTo>
                    <a:pt x="4" y="8"/>
                  </a:lnTo>
                  <a:lnTo>
                    <a:pt x="3" y="0"/>
                  </a:lnTo>
                  <a:close/>
                </a:path>
              </a:pathLst>
            </a:custGeom>
            <a:solidFill>
              <a:srgbClr val="000000"/>
            </a:solidFill>
            <a:ln w="9525">
              <a:noFill/>
              <a:round/>
              <a:headEnd/>
              <a:tailEnd/>
            </a:ln>
          </p:spPr>
          <p:txBody>
            <a:bodyPr/>
            <a:lstStyle/>
            <a:p>
              <a:endParaRPr lang="pt-BR"/>
            </a:p>
          </p:txBody>
        </p:sp>
        <p:sp>
          <p:nvSpPr>
            <p:cNvPr id="40028" name="Freeform 321"/>
            <p:cNvSpPr>
              <a:spLocks/>
            </p:cNvSpPr>
            <p:nvPr/>
          </p:nvSpPr>
          <p:spPr bwMode="auto">
            <a:xfrm>
              <a:off x="2903" y="1630"/>
              <a:ext cx="162" cy="17"/>
            </a:xfrm>
            <a:custGeom>
              <a:avLst/>
              <a:gdLst>
                <a:gd name="T0" fmla="*/ 0 w 162"/>
                <a:gd name="T1" fmla="*/ 11 h 17"/>
                <a:gd name="T2" fmla="*/ 4 w 162"/>
                <a:gd name="T3" fmla="*/ 11 h 17"/>
                <a:gd name="T4" fmla="*/ 11 w 162"/>
                <a:gd name="T5" fmla="*/ 10 h 17"/>
                <a:gd name="T6" fmla="*/ 18 w 162"/>
                <a:gd name="T7" fmla="*/ 9 h 17"/>
                <a:gd name="T8" fmla="*/ 26 w 162"/>
                <a:gd name="T9" fmla="*/ 7 h 17"/>
                <a:gd name="T10" fmla="*/ 36 w 162"/>
                <a:gd name="T11" fmla="*/ 6 h 17"/>
                <a:gd name="T12" fmla="*/ 46 w 162"/>
                <a:gd name="T13" fmla="*/ 4 h 17"/>
                <a:gd name="T14" fmla="*/ 57 w 162"/>
                <a:gd name="T15" fmla="*/ 3 h 17"/>
                <a:gd name="T16" fmla="*/ 69 w 162"/>
                <a:gd name="T17" fmla="*/ 1 h 17"/>
                <a:gd name="T18" fmla="*/ 81 w 162"/>
                <a:gd name="T19" fmla="*/ 0 h 17"/>
                <a:gd name="T20" fmla="*/ 93 w 162"/>
                <a:gd name="T21" fmla="*/ 0 h 17"/>
                <a:gd name="T22" fmla="*/ 106 w 162"/>
                <a:gd name="T23" fmla="*/ 0 h 17"/>
                <a:gd name="T24" fmla="*/ 118 w 162"/>
                <a:gd name="T25" fmla="*/ 1 h 17"/>
                <a:gd name="T26" fmla="*/ 129 w 162"/>
                <a:gd name="T27" fmla="*/ 3 h 17"/>
                <a:gd name="T28" fmla="*/ 141 w 162"/>
                <a:gd name="T29" fmla="*/ 6 h 17"/>
                <a:gd name="T30" fmla="*/ 152 w 162"/>
                <a:gd name="T31" fmla="*/ 10 h 17"/>
                <a:gd name="T32" fmla="*/ 162 w 162"/>
                <a:gd name="T33" fmla="*/ 15 h 17"/>
                <a:gd name="T34" fmla="*/ 143 w 162"/>
                <a:gd name="T35" fmla="*/ 12 h 17"/>
                <a:gd name="T36" fmla="*/ 126 w 162"/>
                <a:gd name="T37" fmla="*/ 10 h 17"/>
                <a:gd name="T38" fmla="*/ 111 w 162"/>
                <a:gd name="T39" fmla="*/ 9 h 17"/>
                <a:gd name="T40" fmla="*/ 98 w 162"/>
                <a:gd name="T41" fmla="*/ 9 h 17"/>
                <a:gd name="T42" fmla="*/ 85 w 162"/>
                <a:gd name="T43" fmla="*/ 10 h 17"/>
                <a:gd name="T44" fmla="*/ 75 w 162"/>
                <a:gd name="T45" fmla="*/ 10 h 17"/>
                <a:gd name="T46" fmla="*/ 65 w 162"/>
                <a:gd name="T47" fmla="*/ 11 h 17"/>
                <a:gd name="T48" fmla="*/ 56 w 162"/>
                <a:gd name="T49" fmla="*/ 12 h 17"/>
                <a:gd name="T50" fmla="*/ 48 w 162"/>
                <a:gd name="T51" fmla="*/ 14 h 17"/>
                <a:gd name="T52" fmla="*/ 41 w 162"/>
                <a:gd name="T53" fmla="*/ 15 h 17"/>
                <a:gd name="T54" fmla="*/ 34 w 162"/>
                <a:gd name="T55" fmla="*/ 16 h 17"/>
                <a:gd name="T56" fmla="*/ 27 w 162"/>
                <a:gd name="T57" fmla="*/ 17 h 17"/>
                <a:gd name="T58" fmla="*/ 20 w 162"/>
                <a:gd name="T59" fmla="*/ 17 h 17"/>
                <a:gd name="T60" fmla="*/ 13 w 162"/>
                <a:gd name="T61" fmla="*/ 15 h 17"/>
                <a:gd name="T62" fmla="*/ 7 w 162"/>
                <a:gd name="T63" fmla="*/ 14 h 17"/>
                <a:gd name="T64" fmla="*/ 0 w 162"/>
                <a:gd name="T65" fmla="*/ 1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7"/>
                <a:gd name="T101" fmla="*/ 162 w 162"/>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7">
                  <a:moveTo>
                    <a:pt x="0" y="11"/>
                  </a:moveTo>
                  <a:lnTo>
                    <a:pt x="4" y="11"/>
                  </a:lnTo>
                  <a:lnTo>
                    <a:pt x="11" y="10"/>
                  </a:lnTo>
                  <a:lnTo>
                    <a:pt x="18" y="9"/>
                  </a:lnTo>
                  <a:lnTo>
                    <a:pt x="26" y="7"/>
                  </a:lnTo>
                  <a:lnTo>
                    <a:pt x="36" y="6"/>
                  </a:lnTo>
                  <a:lnTo>
                    <a:pt x="46" y="4"/>
                  </a:lnTo>
                  <a:lnTo>
                    <a:pt x="57" y="3"/>
                  </a:lnTo>
                  <a:lnTo>
                    <a:pt x="69" y="1"/>
                  </a:lnTo>
                  <a:lnTo>
                    <a:pt x="81" y="0"/>
                  </a:lnTo>
                  <a:lnTo>
                    <a:pt x="93" y="0"/>
                  </a:lnTo>
                  <a:lnTo>
                    <a:pt x="106" y="0"/>
                  </a:lnTo>
                  <a:lnTo>
                    <a:pt x="118" y="1"/>
                  </a:lnTo>
                  <a:lnTo>
                    <a:pt x="129" y="3"/>
                  </a:lnTo>
                  <a:lnTo>
                    <a:pt x="141" y="6"/>
                  </a:lnTo>
                  <a:lnTo>
                    <a:pt x="152" y="10"/>
                  </a:lnTo>
                  <a:lnTo>
                    <a:pt x="162" y="15"/>
                  </a:lnTo>
                  <a:lnTo>
                    <a:pt x="143" y="12"/>
                  </a:lnTo>
                  <a:lnTo>
                    <a:pt x="126" y="10"/>
                  </a:lnTo>
                  <a:lnTo>
                    <a:pt x="111" y="9"/>
                  </a:lnTo>
                  <a:lnTo>
                    <a:pt x="98" y="9"/>
                  </a:lnTo>
                  <a:lnTo>
                    <a:pt x="85" y="10"/>
                  </a:lnTo>
                  <a:lnTo>
                    <a:pt x="75" y="10"/>
                  </a:lnTo>
                  <a:lnTo>
                    <a:pt x="65" y="11"/>
                  </a:lnTo>
                  <a:lnTo>
                    <a:pt x="56" y="12"/>
                  </a:lnTo>
                  <a:lnTo>
                    <a:pt x="48" y="14"/>
                  </a:lnTo>
                  <a:lnTo>
                    <a:pt x="41" y="15"/>
                  </a:lnTo>
                  <a:lnTo>
                    <a:pt x="34" y="16"/>
                  </a:lnTo>
                  <a:lnTo>
                    <a:pt x="27" y="17"/>
                  </a:lnTo>
                  <a:lnTo>
                    <a:pt x="20" y="17"/>
                  </a:lnTo>
                  <a:lnTo>
                    <a:pt x="13" y="15"/>
                  </a:lnTo>
                  <a:lnTo>
                    <a:pt x="7" y="14"/>
                  </a:lnTo>
                  <a:lnTo>
                    <a:pt x="0" y="11"/>
                  </a:lnTo>
                  <a:close/>
                </a:path>
              </a:pathLst>
            </a:custGeom>
            <a:solidFill>
              <a:srgbClr val="000000"/>
            </a:solidFill>
            <a:ln w="9525">
              <a:noFill/>
              <a:round/>
              <a:headEnd/>
              <a:tailEnd/>
            </a:ln>
          </p:spPr>
          <p:txBody>
            <a:bodyPr/>
            <a:lstStyle/>
            <a:p>
              <a:endParaRPr lang="pt-BR"/>
            </a:p>
          </p:txBody>
        </p:sp>
      </p:grpSp>
      <p:grpSp>
        <p:nvGrpSpPr>
          <p:cNvPr id="9" name="Group 322"/>
          <p:cNvGrpSpPr>
            <a:grpSpLocks/>
          </p:cNvGrpSpPr>
          <p:nvPr/>
        </p:nvGrpSpPr>
        <p:grpSpPr bwMode="auto">
          <a:xfrm rot="3286432">
            <a:off x="4864100" y="628651"/>
            <a:ext cx="644525" cy="762000"/>
            <a:chOff x="2474" y="1008"/>
            <a:chExt cx="591" cy="736"/>
          </a:xfrm>
        </p:grpSpPr>
        <p:sp>
          <p:nvSpPr>
            <p:cNvPr id="39951" name="Freeform 323"/>
            <p:cNvSpPr>
              <a:spLocks/>
            </p:cNvSpPr>
            <p:nvPr/>
          </p:nvSpPr>
          <p:spPr bwMode="auto">
            <a:xfrm>
              <a:off x="2474" y="1345"/>
              <a:ext cx="103" cy="183"/>
            </a:xfrm>
            <a:custGeom>
              <a:avLst/>
              <a:gdLst>
                <a:gd name="T0" fmla="*/ 74 w 103"/>
                <a:gd name="T1" fmla="*/ 0 h 183"/>
                <a:gd name="T2" fmla="*/ 69 w 103"/>
                <a:gd name="T3" fmla="*/ 0 h 183"/>
                <a:gd name="T4" fmla="*/ 64 w 103"/>
                <a:gd name="T5" fmla="*/ 3 h 183"/>
                <a:gd name="T6" fmla="*/ 59 w 103"/>
                <a:gd name="T7" fmla="*/ 8 h 183"/>
                <a:gd name="T8" fmla="*/ 55 w 103"/>
                <a:gd name="T9" fmla="*/ 14 h 183"/>
                <a:gd name="T10" fmla="*/ 53 w 103"/>
                <a:gd name="T11" fmla="*/ 20 h 183"/>
                <a:gd name="T12" fmla="*/ 52 w 103"/>
                <a:gd name="T13" fmla="*/ 26 h 183"/>
                <a:gd name="T14" fmla="*/ 52 w 103"/>
                <a:gd name="T15" fmla="*/ 31 h 183"/>
                <a:gd name="T16" fmla="*/ 55 w 103"/>
                <a:gd name="T17" fmla="*/ 35 h 183"/>
                <a:gd name="T18" fmla="*/ 49 w 103"/>
                <a:gd name="T19" fmla="*/ 34 h 183"/>
                <a:gd name="T20" fmla="*/ 48 w 103"/>
                <a:gd name="T21" fmla="*/ 42 h 183"/>
                <a:gd name="T22" fmla="*/ 45 w 103"/>
                <a:gd name="T23" fmla="*/ 55 h 183"/>
                <a:gd name="T24" fmla="*/ 41 w 103"/>
                <a:gd name="T25" fmla="*/ 72 h 183"/>
                <a:gd name="T26" fmla="*/ 35 w 103"/>
                <a:gd name="T27" fmla="*/ 91 h 183"/>
                <a:gd name="T28" fmla="*/ 29 w 103"/>
                <a:gd name="T29" fmla="*/ 112 h 183"/>
                <a:gd name="T30" fmla="*/ 21 w 103"/>
                <a:gd name="T31" fmla="*/ 132 h 183"/>
                <a:gd name="T32" fmla="*/ 11 w 103"/>
                <a:gd name="T33" fmla="*/ 150 h 183"/>
                <a:gd name="T34" fmla="*/ 0 w 103"/>
                <a:gd name="T35" fmla="*/ 166 h 183"/>
                <a:gd name="T36" fmla="*/ 20 w 103"/>
                <a:gd name="T37" fmla="*/ 160 h 183"/>
                <a:gd name="T38" fmla="*/ 30 w 103"/>
                <a:gd name="T39" fmla="*/ 183 h 183"/>
                <a:gd name="T40" fmla="*/ 49 w 103"/>
                <a:gd name="T41" fmla="*/ 170 h 183"/>
                <a:gd name="T42" fmla="*/ 66 w 103"/>
                <a:gd name="T43" fmla="*/ 180 h 183"/>
                <a:gd name="T44" fmla="*/ 78 w 103"/>
                <a:gd name="T45" fmla="*/ 167 h 183"/>
                <a:gd name="T46" fmla="*/ 94 w 103"/>
                <a:gd name="T47" fmla="*/ 171 h 183"/>
                <a:gd name="T48" fmla="*/ 97 w 103"/>
                <a:gd name="T49" fmla="*/ 158 h 183"/>
                <a:gd name="T50" fmla="*/ 100 w 103"/>
                <a:gd name="T51" fmla="*/ 142 h 183"/>
                <a:gd name="T52" fmla="*/ 102 w 103"/>
                <a:gd name="T53" fmla="*/ 123 h 183"/>
                <a:gd name="T54" fmla="*/ 103 w 103"/>
                <a:gd name="T55" fmla="*/ 104 h 183"/>
                <a:gd name="T56" fmla="*/ 101 w 103"/>
                <a:gd name="T57" fmla="*/ 84 h 183"/>
                <a:gd name="T58" fmla="*/ 98 w 103"/>
                <a:gd name="T59" fmla="*/ 65 h 183"/>
                <a:gd name="T60" fmla="*/ 92 w 103"/>
                <a:gd name="T61" fmla="*/ 49 h 183"/>
                <a:gd name="T62" fmla="*/ 83 w 103"/>
                <a:gd name="T63" fmla="*/ 35 h 183"/>
                <a:gd name="T64" fmla="*/ 86 w 103"/>
                <a:gd name="T65" fmla="*/ 28 h 183"/>
                <a:gd name="T66" fmla="*/ 88 w 103"/>
                <a:gd name="T67" fmla="*/ 22 h 183"/>
                <a:gd name="T68" fmla="*/ 89 w 103"/>
                <a:gd name="T69" fmla="*/ 16 h 183"/>
                <a:gd name="T70" fmla="*/ 88 w 103"/>
                <a:gd name="T71" fmla="*/ 11 h 183"/>
                <a:gd name="T72" fmla="*/ 86 w 103"/>
                <a:gd name="T73" fmla="*/ 7 h 183"/>
                <a:gd name="T74" fmla="*/ 83 w 103"/>
                <a:gd name="T75" fmla="*/ 4 h 183"/>
                <a:gd name="T76" fmla="*/ 79 w 103"/>
                <a:gd name="T77" fmla="*/ 1 h 183"/>
                <a:gd name="T78" fmla="*/ 74 w 103"/>
                <a:gd name="T79" fmla="*/ 0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3"/>
                <a:gd name="T121" fmla="*/ 0 h 183"/>
                <a:gd name="T122" fmla="*/ 103 w 103"/>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3" h="183">
                  <a:moveTo>
                    <a:pt x="74" y="0"/>
                  </a:moveTo>
                  <a:lnTo>
                    <a:pt x="69" y="0"/>
                  </a:lnTo>
                  <a:lnTo>
                    <a:pt x="64" y="3"/>
                  </a:lnTo>
                  <a:lnTo>
                    <a:pt x="59" y="8"/>
                  </a:lnTo>
                  <a:lnTo>
                    <a:pt x="55" y="14"/>
                  </a:lnTo>
                  <a:lnTo>
                    <a:pt x="53" y="20"/>
                  </a:lnTo>
                  <a:lnTo>
                    <a:pt x="52" y="26"/>
                  </a:lnTo>
                  <a:lnTo>
                    <a:pt x="52" y="31"/>
                  </a:lnTo>
                  <a:lnTo>
                    <a:pt x="55" y="35"/>
                  </a:lnTo>
                  <a:lnTo>
                    <a:pt x="49" y="34"/>
                  </a:lnTo>
                  <a:lnTo>
                    <a:pt x="48" y="42"/>
                  </a:lnTo>
                  <a:lnTo>
                    <a:pt x="45" y="55"/>
                  </a:lnTo>
                  <a:lnTo>
                    <a:pt x="41" y="72"/>
                  </a:lnTo>
                  <a:lnTo>
                    <a:pt x="35" y="91"/>
                  </a:lnTo>
                  <a:lnTo>
                    <a:pt x="29" y="112"/>
                  </a:lnTo>
                  <a:lnTo>
                    <a:pt x="21" y="132"/>
                  </a:lnTo>
                  <a:lnTo>
                    <a:pt x="11" y="150"/>
                  </a:lnTo>
                  <a:lnTo>
                    <a:pt x="0" y="166"/>
                  </a:lnTo>
                  <a:lnTo>
                    <a:pt x="20" y="160"/>
                  </a:lnTo>
                  <a:lnTo>
                    <a:pt x="30" y="183"/>
                  </a:lnTo>
                  <a:lnTo>
                    <a:pt x="49" y="170"/>
                  </a:lnTo>
                  <a:lnTo>
                    <a:pt x="66" y="180"/>
                  </a:lnTo>
                  <a:lnTo>
                    <a:pt x="78" y="167"/>
                  </a:lnTo>
                  <a:lnTo>
                    <a:pt x="94" y="171"/>
                  </a:lnTo>
                  <a:lnTo>
                    <a:pt x="97" y="158"/>
                  </a:lnTo>
                  <a:lnTo>
                    <a:pt x="100" y="142"/>
                  </a:lnTo>
                  <a:lnTo>
                    <a:pt x="102" y="123"/>
                  </a:lnTo>
                  <a:lnTo>
                    <a:pt x="103" y="104"/>
                  </a:lnTo>
                  <a:lnTo>
                    <a:pt x="101" y="84"/>
                  </a:lnTo>
                  <a:lnTo>
                    <a:pt x="98" y="65"/>
                  </a:lnTo>
                  <a:lnTo>
                    <a:pt x="92" y="49"/>
                  </a:lnTo>
                  <a:lnTo>
                    <a:pt x="83" y="35"/>
                  </a:lnTo>
                  <a:lnTo>
                    <a:pt x="86" y="28"/>
                  </a:lnTo>
                  <a:lnTo>
                    <a:pt x="88" y="22"/>
                  </a:lnTo>
                  <a:lnTo>
                    <a:pt x="89" y="16"/>
                  </a:lnTo>
                  <a:lnTo>
                    <a:pt x="88" y="11"/>
                  </a:lnTo>
                  <a:lnTo>
                    <a:pt x="86" y="7"/>
                  </a:lnTo>
                  <a:lnTo>
                    <a:pt x="83" y="4"/>
                  </a:lnTo>
                  <a:lnTo>
                    <a:pt x="79" y="1"/>
                  </a:lnTo>
                  <a:lnTo>
                    <a:pt x="74" y="0"/>
                  </a:lnTo>
                  <a:close/>
                </a:path>
              </a:pathLst>
            </a:custGeom>
            <a:solidFill>
              <a:srgbClr val="FFCE44"/>
            </a:solidFill>
            <a:ln w="9525">
              <a:noFill/>
              <a:round/>
              <a:headEnd/>
              <a:tailEnd/>
            </a:ln>
          </p:spPr>
          <p:txBody>
            <a:bodyPr/>
            <a:lstStyle/>
            <a:p>
              <a:endParaRPr lang="pt-BR"/>
            </a:p>
          </p:txBody>
        </p:sp>
        <p:sp>
          <p:nvSpPr>
            <p:cNvPr id="39952" name="Freeform 324"/>
            <p:cNvSpPr>
              <a:spLocks/>
            </p:cNvSpPr>
            <p:nvPr/>
          </p:nvSpPr>
          <p:spPr bwMode="auto">
            <a:xfrm>
              <a:off x="2664" y="1280"/>
              <a:ext cx="325" cy="446"/>
            </a:xfrm>
            <a:custGeom>
              <a:avLst/>
              <a:gdLst>
                <a:gd name="T0" fmla="*/ 29 w 325"/>
                <a:gd name="T1" fmla="*/ 104 h 446"/>
                <a:gd name="T2" fmla="*/ 13 w 325"/>
                <a:gd name="T3" fmla="*/ 111 h 446"/>
                <a:gd name="T4" fmla="*/ 1 w 325"/>
                <a:gd name="T5" fmla="*/ 129 h 446"/>
                <a:gd name="T6" fmla="*/ 4 w 325"/>
                <a:gd name="T7" fmla="*/ 161 h 446"/>
                <a:gd name="T8" fmla="*/ 47 w 325"/>
                <a:gd name="T9" fmla="*/ 218 h 446"/>
                <a:gd name="T10" fmla="*/ 55 w 325"/>
                <a:gd name="T11" fmla="*/ 276 h 446"/>
                <a:gd name="T12" fmla="*/ 59 w 325"/>
                <a:gd name="T13" fmla="*/ 343 h 446"/>
                <a:gd name="T14" fmla="*/ 54 w 325"/>
                <a:gd name="T15" fmla="*/ 365 h 446"/>
                <a:gd name="T16" fmla="*/ 52 w 325"/>
                <a:gd name="T17" fmla="*/ 379 h 446"/>
                <a:gd name="T18" fmla="*/ 66 w 325"/>
                <a:gd name="T19" fmla="*/ 400 h 446"/>
                <a:gd name="T20" fmla="*/ 81 w 325"/>
                <a:gd name="T21" fmla="*/ 418 h 446"/>
                <a:gd name="T22" fmla="*/ 99 w 325"/>
                <a:gd name="T23" fmla="*/ 432 h 446"/>
                <a:gd name="T24" fmla="*/ 118 w 325"/>
                <a:gd name="T25" fmla="*/ 441 h 446"/>
                <a:gd name="T26" fmla="*/ 141 w 325"/>
                <a:gd name="T27" fmla="*/ 445 h 446"/>
                <a:gd name="T28" fmla="*/ 166 w 325"/>
                <a:gd name="T29" fmla="*/ 445 h 446"/>
                <a:gd name="T30" fmla="*/ 195 w 325"/>
                <a:gd name="T31" fmla="*/ 440 h 446"/>
                <a:gd name="T32" fmla="*/ 227 w 325"/>
                <a:gd name="T33" fmla="*/ 430 h 446"/>
                <a:gd name="T34" fmla="*/ 221 w 325"/>
                <a:gd name="T35" fmla="*/ 415 h 446"/>
                <a:gd name="T36" fmla="*/ 213 w 325"/>
                <a:gd name="T37" fmla="*/ 396 h 446"/>
                <a:gd name="T38" fmla="*/ 210 w 325"/>
                <a:gd name="T39" fmla="*/ 373 h 446"/>
                <a:gd name="T40" fmla="*/ 217 w 325"/>
                <a:gd name="T41" fmla="*/ 345 h 446"/>
                <a:gd name="T42" fmla="*/ 237 w 325"/>
                <a:gd name="T43" fmla="*/ 339 h 446"/>
                <a:gd name="T44" fmla="*/ 254 w 325"/>
                <a:gd name="T45" fmla="*/ 333 h 446"/>
                <a:gd name="T46" fmla="*/ 267 w 325"/>
                <a:gd name="T47" fmla="*/ 325 h 446"/>
                <a:gd name="T48" fmla="*/ 277 w 325"/>
                <a:gd name="T49" fmla="*/ 315 h 446"/>
                <a:gd name="T50" fmla="*/ 292 w 325"/>
                <a:gd name="T51" fmla="*/ 262 h 446"/>
                <a:gd name="T52" fmla="*/ 311 w 325"/>
                <a:gd name="T53" fmla="*/ 188 h 446"/>
                <a:gd name="T54" fmla="*/ 323 w 325"/>
                <a:gd name="T55" fmla="*/ 114 h 446"/>
                <a:gd name="T56" fmla="*/ 322 w 325"/>
                <a:gd name="T57" fmla="*/ 60 h 446"/>
                <a:gd name="T58" fmla="*/ 315 w 325"/>
                <a:gd name="T59" fmla="*/ 43 h 446"/>
                <a:gd name="T60" fmla="*/ 306 w 325"/>
                <a:gd name="T61" fmla="*/ 28 h 446"/>
                <a:gd name="T62" fmla="*/ 295 w 325"/>
                <a:gd name="T63" fmla="*/ 16 h 446"/>
                <a:gd name="T64" fmla="*/ 281 w 325"/>
                <a:gd name="T65" fmla="*/ 7 h 446"/>
                <a:gd name="T66" fmla="*/ 264 w 325"/>
                <a:gd name="T67" fmla="*/ 1 h 446"/>
                <a:gd name="T68" fmla="*/ 243 w 325"/>
                <a:gd name="T69" fmla="*/ 0 h 446"/>
                <a:gd name="T70" fmla="*/ 218 w 325"/>
                <a:gd name="T71" fmla="*/ 1 h 446"/>
                <a:gd name="T72" fmla="*/ 188 w 325"/>
                <a:gd name="T73" fmla="*/ 6 h 446"/>
                <a:gd name="T74" fmla="*/ 157 w 325"/>
                <a:gd name="T75" fmla="*/ 13 h 446"/>
                <a:gd name="T76" fmla="*/ 127 w 325"/>
                <a:gd name="T77" fmla="*/ 20 h 446"/>
                <a:gd name="T78" fmla="*/ 100 w 325"/>
                <a:gd name="T79" fmla="*/ 28 h 446"/>
                <a:gd name="T80" fmla="*/ 77 w 325"/>
                <a:gd name="T81" fmla="*/ 38 h 446"/>
                <a:gd name="T82" fmla="*/ 58 w 325"/>
                <a:gd name="T83" fmla="*/ 50 h 446"/>
                <a:gd name="T84" fmla="*/ 44 w 325"/>
                <a:gd name="T85" fmla="*/ 65 h 446"/>
                <a:gd name="T86" fmla="*/ 36 w 325"/>
                <a:gd name="T87" fmla="*/ 82 h 446"/>
                <a:gd name="T88" fmla="*/ 35 w 325"/>
                <a:gd name="T89" fmla="*/ 105 h 4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5"/>
                <a:gd name="T136" fmla="*/ 0 h 446"/>
                <a:gd name="T137" fmla="*/ 325 w 325"/>
                <a:gd name="T138" fmla="*/ 446 h 4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5" h="446">
                  <a:moveTo>
                    <a:pt x="35" y="105"/>
                  </a:moveTo>
                  <a:lnTo>
                    <a:pt x="29" y="104"/>
                  </a:lnTo>
                  <a:lnTo>
                    <a:pt x="21" y="106"/>
                  </a:lnTo>
                  <a:lnTo>
                    <a:pt x="13" y="111"/>
                  </a:lnTo>
                  <a:lnTo>
                    <a:pt x="6" y="119"/>
                  </a:lnTo>
                  <a:lnTo>
                    <a:pt x="1" y="129"/>
                  </a:lnTo>
                  <a:lnTo>
                    <a:pt x="0" y="144"/>
                  </a:lnTo>
                  <a:lnTo>
                    <a:pt x="4" y="161"/>
                  </a:lnTo>
                  <a:lnTo>
                    <a:pt x="14" y="182"/>
                  </a:lnTo>
                  <a:lnTo>
                    <a:pt x="47" y="218"/>
                  </a:lnTo>
                  <a:lnTo>
                    <a:pt x="49" y="236"/>
                  </a:lnTo>
                  <a:lnTo>
                    <a:pt x="55" y="276"/>
                  </a:lnTo>
                  <a:lnTo>
                    <a:pt x="59" y="318"/>
                  </a:lnTo>
                  <a:lnTo>
                    <a:pt x="59" y="343"/>
                  </a:lnTo>
                  <a:lnTo>
                    <a:pt x="57" y="354"/>
                  </a:lnTo>
                  <a:lnTo>
                    <a:pt x="54" y="365"/>
                  </a:lnTo>
                  <a:lnTo>
                    <a:pt x="53" y="375"/>
                  </a:lnTo>
                  <a:lnTo>
                    <a:pt x="52" y="379"/>
                  </a:lnTo>
                  <a:lnTo>
                    <a:pt x="59" y="390"/>
                  </a:lnTo>
                  <a:lnTo>
                    <a:pt x="66" y="400"/>
                  </a:lnTo>
                  <a:lnTo>
                    <a:pt x="73" y="410"/>
                  </a:lnTo>
                  <a:lnTo>
                    <a:pt x="81" y="418"/>
                  </a:lnTo>
                  <a:lnTo>
                    <a:pt x="90" y="426"/>
                  </a:lnTo>
                  <a:lnTo>
                    <a:pt x="99" y="432"/>
                  </a:lnTo>
                  <a:lnTo>
                    <a:pt x="108" y="437"/>
                  </a:lnTo>
                  <a:lnTo>
                    <a:pt x="118" y="441"/>
                  </a:lnTo>
                  <a:lnTo>
                    <a:pt x="129" y="444"/>
                  </a:lnTo>
                  <a:lnTo>
                    <a:pt x="141" y="445"/>
                  </a:lnTo>
                  <a:lnTo>
                    <a:pt x="153" y="446"/>
                  </a:lnTo>
                  <a:lnTo>
                    <a:pt x="166" y="445"/>
                  </a:lnTo>
                  <a:lnTo>
                    <a:pt x="180" y="444"/>
                  </a:lnTo>
                  <a:lnTo>
                    <a:pt x="195" y="440"/>
                  </a:lnTo>
                  <a:lnTo>
                    <a:pt x="210" y="436"/>
                  </a:lnTo>
                  <a:lnTo>
                    <a:pt x="227" y="430"/>
                  </a:lnTo>
                  <a:lnTo>
                    <a:pt x="225" y="423"/>
                  </a:lnTo>
                  <a:lnTo>
                    <a:pt x="221" y="415"/>
                  </a:lnTo>
                  <a:lnTo>
                    <a:pt x="217" y="406"/>
                  </a:lnTo>
                  <a:lnTo>
                    <a:pt x="213" y="396"/>
                  </a:lnTo>
                  <a:lnTo>
                    <a:pt x="210" y="385"/>
                  </a:lnTo>
                  <a:lnTo>
                    <a:pt x="210" y="373"/>
                  </a:lnTo>
                  <a:lnTo>
                    <a:pt x="212" y="360"/>
                  </a:lnTo>
                  <a:lnTo>
                    <a:pt x="217" y="345"/>
                  </a:lnTo>
                  <a:lnTo>
                    <a:pt x="227" y="342"/>
                  </a:lnTo>
                  <a:lnTo>
                    <a:pt x="237" y="339"/>
                  </a:lnTo>
                  <a:lnTo>
                    <a:pt x="246" y="337"/>
                  </a:lnTo>
                  <a:lnTo>
                    <a:pt x="254" y="333"/>
                  </a:lnTo>
                  <a:lnTo>
                    <a:pt x="261" y="329"/>
                  </a:lnTo>
                  <a:lnTo>
                    <a:pt x="267" y="325"/>
                  </a:lnTo>
                  <a:lnTo>
                    <a:pt x="273" y="320"/>
                  </a:lnTo>
                  <a:lnTo>
                    <a:pt x="277" y="315"/>
                  </a:lnTo>
                  <a:lnTo>
                    <a:pt x="284" y="293"/>
                  </a:lnTo>
                  <a:lnTo>
                    <a:pt x="292" y="262"/>
                  </a:lnTo>
                  <a:lnTo>
                    <a:pt x="301" y="227"/>
                  </a:lnTo>
                  <a:lnTo>
                    <a:pt x="311" y="188"/>
                  </a:lnTo>
                  <a:lnTo>
                    <a:pt x="318" y="150"/>
                  </a:lnTo>
                  <a:lnTo>
                    <a:pt x="323" y="114"/>
                  </a:lnTo>
                  <a:lnTo>
                    <a:pt x="325" y="83"/>
                  </a:lnTo>
                  <a:lnTo>
                    <a:pt x="322" y="60"/>
                  </a:lnTo>
                  <a:lnTo>
                    <a:pt x="318" y="51"/>
                  </a:lnTo>
                  <a:lnTo>
                    <a:pt x="315" y="43"/>
                  </a:lnTo>
                  <a:lnTo>
                    <a:pt x="311" y="35"/>
                  </a:lnTo>
                  <a:lnTo>
                    <a:pt x="306" y="28"/>
                  </a:lnTo>
                  <a:lnTo>
                    <a:pt x="301" y="21"/>
                  </a:lnTo>
                  <a:lnTo>
                    <a:pt x="295" y="16"/>
                  </a:lnTo>
                  <a:lnTo>
                    <a:pt x="289" y="11"/>
                  </a:lnTo>
                  <a:lnTo>
                    <a:pt x="281" y="7"/>
                  </a:lnTo>
                  <a:lnTo>
                    <a:pt x="273" y="4"/>
                  </a:lnTo>
                  <a:lnTo>
                    <a:pt x="264" y="1"/>
                  </a:lnTo>
                  <a:lnTo>
                    <a:pt x="254" y="0"/>
                  </a:lnTo>
                  <a:lnTo>
                    <a:pt x="243" y="0"/>
                  </a:lnTo>
                  <a:lnTo>
                    <a:pt x="231" y="0"/>
                  </a:lnTo>
                  <a:lnTo>
                    <a:pt x="218" y="1"/>
                  </a:lnTo>
                  <a:lnTo>
                    <a:pt x="204" y="3"/>
                  </a:lnTo>
                  <a:lnTo>
                    <a:pt x="188" y="6"/>
                  </a:lnTo>
                  <a:lnTo>
                    <a:pt x="172" y="9"/>
                  </a:lnTo>
                  <a:lnTo>
                    <a:pt x="157" y="13"/>
                  </a:lnTo>
                  <a:lnTo>
                    <a:pt x="142" y="17"/>
                  </a:lnTo>
                  <a:lnTo>
                    <a:pt x="127" y="20"/>
                  </a:lnTo>
                  <a:lnTo>
                    <a:pt x="113" y="24"/>
                  </a:lnTo>
                  <a:lnTo>
                    <a:pt x="100" y="28"/>
                  </a:lnTo>
                  <a:lnTo>
                    <a:pt x="88" y="33"/>
                  </a:lnTo>
                  <a:lnTo>
                    <a:pt x="77" y="38"/>
                  </a:lnTo>
                  <a:lnTo>
                    <a:pt x="66" y="44"/>
                  </a:lnTo>
                  <a:lnTo>
                    <a:pt x="58" y="50"/>
                  </a:lnTo>
                  <a:lnTo>
                    <a:pt x="50" y="57"/>
                  </a:lnTo>
                  <a:lnTo>
                    <a:pt x="44" y="65"/>
                  </a:lnTo>
                  <a:lnTo>
                    <a:pt x="39" y="73"/>
                  </a:lnTo>
                  <a:lnTo>
                    <a:pt x="36" y="82"/>
                  </a:lnTo>
                  <a:lnTo>
                    <a:pt x="35" y="93"/>
                  </a:lnTo>
                  <a:lnTo>
                    <a:pt x="35" y="105"/>
                  </a:lnTo>
                  <a:close/>
                </a:path>
              </a:pathLst>
            </a:custGeom>
            <a:solidFill>
              <a:srgbClr val="E5B59E"/>
            </a:solidFill>
            <a:ln w="9525">
              <a:noFill/>
              <a:round/>
              <a:headEnd/>
              <a:tailEnd/>
            </a:ln>
          </p:spPr>
          <p:txBody>
            <a:bodyPr/>
            <a:lstStyle/>
            <a:p>
              <a:endParaRPr lang="pt-BR"/>
            </a:p>
          </p:txBody>
        </p:sp>
        <p:sp>
          <p:nvSpPr>
            <p:cNvPr id="39953" name="Freeform 325"/>
            <p:cNvSpPr>
              <a:spLocks/>
            </p:cNvSpPr>
            <p:nvPr/>
          </p:nvSpPr>
          <p:spPr bwMode="auto">
            <a:xfrm>
              <a:off x="2593" y="1187"/>
              <a:ext cx="466" cy="449"/>
            </a:xfrm>
            <a:custGeom>
              <a:avLst/>
              <a:gdLst>
                <a:gd name="T0" fmla="*/ 47 w 466"/>
                <a:gd name="T1" fmla="*/ 117 h 449"/>
                <a:gd name="T2" fmla="*/ 33 w 466"/>
                <a:gd name="T3" fmla="*/ 148 h 449"/>
                <a:gd name="T4" fmla="*/ 23 w 466"/>
                <a:gd name="T5" fmla="*/ 189 h 449"/>
                <a:gd name="T6" fmla="*/ 20 w 466"/>
                <a:gd name="T7" fmla="*/ 235 h 449"/>
                <a:gd name="T8" fmla="*/ 26 w 466"/>
                <a:gd name="T9" fmla="*/ 279 h 449"/>
                <a:gd name="T10" fmla="*/ 24 w 466"/>
                <a:gd name="T11" fmla="*/ 330 h 449"/>
                <a:gd name="T12" fmla="*/ 17 w 466"/>
                <a:gd name="T13" fmla="*/ 381 h 449"/>
                <a:gd name="T14" fmla="*/ 5 w 466"/>
                <a:gd name="T15" fmla="*/ 423 h 449"/>
                <a:gd name="T16" fmla="*/ 28 w 466"/>
                <a:gd name="T17" fmla="*/ 432 h 449"/>
                <a:gd name="T18" fmla="*/ 91 w 466"/>
                <a:gd name="T19" fmla="*/ 436 h 449"/>
                <a:gd name="T20" fmla="*/ 147 w 466"/>
                <a:gd name="T21" fmla="*/ 433 h 449"/>
                <a:gd name="T22" fmla="*/ 192 w 466"/>
                <a:gd name="T23" fmla="*/ 431 h 449"/>
                <a:gd name="T24" fmla="*/ 170 w 466"/>
                <a:gd name="T25" fmla="*/ 401 h 449"/>
                <a:gd name="T26" fmla="*/ 145 w 466"/>
                <a:gd name="T27" fmla="*/ 363 h 449"/>
                <a:gd name="T28" fmla="*/ 126 w 466"/>
                <a:gd name="T29" fmla="*/ 325 h 449"/>
                <a:gd name="T30" fmla="*/ 114 w 466"/>
                <a:gd name="T31" fmla="*/ 302 h 449"/>
                <a:gd name="T32" fmla="*/ 95 w 466"/>
                <a:gd name="T33" fmla="*/ 288 h 449"/>
                <a:gd name="T34" fmla="*/ 76 w 466"/>
                <a:gd name="T35" fmla="*/ 269 h 449"/>
                <a:gd name="T36" fmla="*/ 63 w 466"/>
                <a:gd name="T37" fmla="*/ 243 h 449"/>
                <a:gd name="T38" fmla="*/ 62 w 466"/>
                <a:gd name="T39" fmla="*/ 217 h 449"/>
                <a:gd name="T40" fmla="*/ 68 w 466"/>
                <a:gd name="T41" fmla="*/ 201 h 449"/>
                <a:gd name="T42" fmla="*/ 80 w 466"/>
                <a:gd name="T43" fmla="*/ 193 h 449"/>
                <a:gd name="T44" fmla="*/ 96 w 466"/>
                <a:gd name="T45" fmla="*/ 194 h 449"/>
                <a:gd name="T46" fmla="*/ 119 w 466"/>
                <a:gd name="T47" fmla="*/ 178 h 449"/>
                <a:gd name="T48" fmla="*/ 188 w 466"/>
                <a:gd name="T49" fmla="*/ 166 h 449"/>
                <a:gd name="T50" fmla="*/ 235 w 466"/>
                <a:gd name="T51" fmla="*/ 162 h 449"/>
                <a:gd name="T52" fmla="*/ 297 w 466"/>
                <a:gd name="T53" fmla="*/ 154 h 449"/>
                <a:gd name="T54" fmla="*/ 348 w 466"/>
                <a:gd name="T55" fmla="*/ 153 h 449"/>
                <a:gd name="T56" fmla="*/ 397 w 466"/>
                <a:gd name="T57" fmla="*/ 166 h 449"/>
                <a:gd name="T58" fmla="*/ 398 w 466"/>
                <a:gd name="T59" fmla="*/ 204 h 449"/>
                <a:gd name="T60" fmla="*/ 395 w 466"/>
                <a:gd name="T61" fmla="*/ 277 h 449"/>
                <a:gd name="T62" fmla="*/ 379 w 466"/>
                <a:gd name="T63" fmla="*/ 358 h 449"/>
                <a:gd name="T64" fmla="*/ 343 w 466"/>
                <a:gd name="T65" fmla="*/ 417 h 449"/>
                <a:gd name="T66" fmla="*/ 421 w 466"/>
                <a:gd name="T67" fmla="*/ 421 h 449"/>
                <a:gd name="T68" fmla="*/ 458 w 466"/>
                <a:gd name="T69" fmla="*/ 413 h 449"/>
                <a:gd name="T70" fmla="*/ 443 w 466"/>
                <a:gd name="T71" fmla="*/ 356 h 449"/>
                <a:gd name="T72" fmla="*/ 431 w 466"/>
                <a:gd name="T73" fmla="*/ 290 h 449"/>
                <a:gd name="T74" fmla="*/ 428 w 466"/>
                <a:gd name="T75" fmla="*/ 225 h 449"/>
                <a:gd name="T76" fmla="*/ 438 w 466"/>
                <a:gd name="T77" fmla="*/ 174 h 449"/>
                <a:gd name="T78" fmla="*/ 440 w 466"/>
                <a:gd name="T79" fmla="*/ 134 h 449"/>
                <a:gd name="T80" fmla="*/ 435 w 466"/>
                <a:gd name="T81" fmla="*/ 102 h 449"/>
                <a:gd name="T82" fmla="*/ 425 w 466"/>
                <a:gd name="T83" fmla="*/ 78 h 449"/>
                <a:gd name="T84" fmla="*/ 416 w 466"/>
                <a:gd name="T85" fmla="*/ 63 h 449"/>
                <a:gd name="T86" fmla="*/ 409 w 466"/>
                <a:gd name="T87" fmla="*/ 51 h 449"/>
                <a:gd name="T88" fmla="*/ 399 w 466"/>
                <a:gd name="T89" fmla="*/ 38 h 449"/>
                <a:gd name="T90" fmla="*/ 385 w 466"/>
                <a:gd name="T91" fmla="*/ 24 h 449"/>
                <a:gd name="T92" fmla="*/ 364 w 466"/>
                <a:gd name="T93" fmla="*/ 12 h 449"/>
                <a:gd name="T94" fmla="*/ 337 w 466"/>
                <a:gd name="T95" fmla="*/ 3 h 449"/>
                <a:gd name="T96" fmla="*/ 300 w 466"/>
                <a:gd name="T97" fmla="*/ 0 h 449"/>
                <a:gd name="T98" fmla="*/ 252 w 466"/>
                <a:gd name="T99" fmla="*/ 3 h 449"/>
                <a:gd name="T100" fmla="*/ 211 w 466"/>
                <a:gd name="T101" fmla="*/ 10 h 449"/>
                <a:gd name="T102" fmla="*/ 187 w 466"/>
                <a:gd name="T103" fmla="*/ 15 h 449"/>
                <a:gd name="T104" fmla="*/ 164 w 466"/>
                <a:gd name="T105" fmla="*/ 23 h 449"/>
                <a:gd name="T106" fmla="*/ 144 w 466"/>
                <a:gd name="T107" fmla="*/ 33 h 449"/>
                <a:gd name="T108" fmla="*/ 124 w 466"/>
                <a:gd name="T109" fmla="*/ 45 h 449"/>
                <a:gd name="T110" fmla="*/ 104 w 466"/>
                <a:gd name="T111" fmla="*/ 60 h 449"/>
                <a:gd name="T112" fmla="*/ 84 w 466"/>
                <a:gd name="T113" fmla="*/ 76 h 449"/>
                <a:gd name="T114" fmla="*/ 64 w 466"/>
                <a:gd name="T115" fmla="*/ 97 h 4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6"/>
                <a:gd name="T175" fmla="*/ 0 h 449"/>
                <a:gd name="T176" fmla="*/ 466 w 466"/>
                <a:gd name="T177" fmla="*/ 449 h 4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6" h="449">
                  <a:moveTo>
                    <a:pt x="54" y="108"/>
                  </a:moveTo>
                  <a:lnTo>
                    <a:pt x="47" y="117"/>
                  </a:lnTo>
                  <a:lnTo>
                    <a:pt x="39" y="131"/>
                  </a:lnTo>
                  <a:lnTo>
                    <a:pt x="33" y="148"/>
                  </a:lnTo>
                  <a:lnTo>
                    <a:pt x="27" y="167"/>
                  </a:lnTo>
                  <a:lnTo>
                    <a:pt x="23" y="189"/>
                  </a:lnTo>
                  <a:lnTo>
                    <a:pt x="20" y="212"/>
                  </a:lnTo>
                  <a:lnTo>
                    <a:pt x="20" y="235"/>
                  </a:lnTo>
                  <a:lnTo>
                    <a:pt x="23" y="257"/>
                  </a:lnTo>
                  <a:lnTo>
                    <a:pt x="26" y="279"/>
                  </a:lnTo>
                  <a:lnTo>
                    <a:pt x="26" y="305"/>
                  </a:lnTo>
                  <a:lnTo>
                    <a:pt x="24" y="330"/>
                  </a:lnTo>
                  <a:lnTo>
                    <a:pt x="22" y="356"/>
                  </a:lnTo>
                  <a:lnTo>
                    <a:pt x="17" y="381"/>
                  </a:lnTo>
                  <a:lnTo>
                    <a:pt x="11" y="404"/>
                  </a:lnTo>
                  <a:lnTo>
                    <a:pt x="5" y="423"/>
                  </a:lnTo>
                  <a:lnTo>
                    <a:pt x="0" y="437"/>
                  </a:lnTo>
                  <a:lnTo>
                    <a:pt x="28" y="432"/>
                  </a:lnTo>
                  <a:lnTo>
                    <a:pt x="70" y="449"/>
                  </a:lnTo>
                  <a:lnTo>
                    <a:pt x="91" y="436"/>
                  </a:lnTo>
                  <a:lnTo>
                    <a:pt x="126" y="449"/>
                  </a:lnTo>
                  <a:lnTo>
                    <a:pt x="147" y="433"/>
                  </a:lnTo>
                  <a:lnTo>
                    <a:pt x="201" y="441"/>
                  </a:lnTo>
                  <a:lnTo>
                    <a:pt x="192" y="431"/>
                  </a:lnTo>
                  <a:lnTo>
                    <a:pt x="181" y="417"/>
                  </a:lnTo>
                  <a:lnTo>
                    <a:pt x="170" y="401"/>
                  </a:lnTo>
                  <a:lnTo>
                    <a:pt x="157" y="382"/>
                  </a:lnTo>
                  <a:lnTo>
                    <a:pt x="145" y="363"/>
                  </a:lnTo>
                  <a:lnTo>
                    <a:pt x="134" y="344"/>
                  </a:lnTo>
                  <a:lnTo>
                    <a:pt x="126" y="325"/>
                  </a:lnTo>
                  <a:lnTo>
                    <a:pt x="121" y="308"/>
                  </a:lnTo>
                  <a:lnTo>
                    <a:pt x="114" y="302"/>
                  </a:lnTo>
                  <a:lnTo>
                    <a:pt x="105" y="296"/>
                  </a:lnTo>
                  <a:lnTo>
                    <a:pt x="95" y="288"/>
                  </a:lnTo>
                  <a:lnTo>
                    <a:pt x="85" y="280"/>
                  </a:lnTo>
                  <a:lnTo>
                    <a:pt x="76" y="269"/>
                  </a:lnTo>
                  <a:lnTo>
                    <a:pt x="68" y="257"/>
                  </a:lnTo>
                  <a:lnTo>
                    <a:pt x="63" y="243"/>
                  </a:lnTo>
                  <a:lnTo>
                    <a:pt x="61" y="227"/>
                  </a:lnTo>
                  <a:lnTo>
                    <a:pt x="62" y="217"/>
                  </a:lnTo>
                  <a:lnTo>
                    <a:pt x="65" y="208"/>
                  </a:lnTo>
                  <a:lnTo>
                    <a:pt x="68" y="201"/>
                  </a:lnTo>
                  <a:lnTo>
                    <a:pt x="73" y="196"/>
                  </a:lnTo>
                  <a:lnTo>
                    <a:pt x="80" y="193"/>
                  </a:lnTo>
                  <a:lnTo>
                    <a:pt x="88" y="192"/>
                  </a:lnTo>
                  <a:lnTo>
                    <a:pt x="96" y="194"/>
                  </a:lnTo>
                  <a:lnTo>
                    <a:pt x="106" y="198"/>
                  </a:lnTo>
                  <a:lnTo>
                    <a:pt x="119" y="178"/>
                  </a:lnTo>
                  <a:lnTo>
                    <a:pt x="155" y="160"/>
                  </a:lnTo>
                  <a:lnTo>
                    <a:pt x="188" y="166"/>
                  </a:lnTo>
                  <a:lnTo>
                    <a:pt x="212" y="136"/>
                  </a:lnTo>
                  <a:lnTo>
                    <a:pt x="235" y="162"/>
                  </a:lnTo>
                  <a:lnTo>
                    <a:pt x="270" y="137"/>
                  </a:lnTo>
                  <a:lnTo>
                    <a:pt x="297" y="154"/>
                  </a:lnTo>
                  <a:lnTo>
                    <a:pt x="323" y="132"/>
                  </a:lnTo>
                  <a:lnTo>
                    <a:pt x="348" y="153"/>
                  </a:lnTo>
                  <a:lnTo>
                    <a:pt x="375" y="133"/>
                  </a:lnTo>
                  <a:lnTo>
                    <a:pt x="397" y="166"/>
                  </a:lnTo>
                  <a:lnTo>
                    <a:pt x="398" y="179"/>
                  </a:lnTo>
                  <a:lnTo>
                    <a:pt x="398" y="204"/>
                  </a:lnTo>
                  <a:lnTo>
                    <a:pt x="398" y="238"/>
                  </a:lnTo>
                  <a:lnTo>
                    <a:pt x="395" y="277"/>
                  </a:lnTo>
                  <a:lnTo>
                    <a:pt x="389" y="318"/>
                  </a:lnTo>
                  <a:lnTo>
                    <a:pt x="379" y="358"/>
                  </a:lnTo>
                  <a:lnTo>
                    <a:pt x="364" y="392"/>
                  </a:lnTo>
                  <a:lnTo>
                    <a:pt x="343" y="417"/>
                  </a:lnTo>
                  <a:lnTo>
                    <a:pt x="403" y="433"/>
                  </a:lnTo>
                  <a:lnTo>
                    <a:pt x="421" y="421"/>
                  </a:lnTo>
                  <a:lnTo>
                    <a:pt x="466" y="433"/>
                  </a:lnTo>
                  <a:lnTo>
                    <a:pt x="458" y="413"/>
                  </a:lnTo>
                  <a:lnTo>
                    <a:pt x="450" y="387"/>
                  </a:lnTo>
                  <a:lnTo>
                    <a:pt x="443" y="356"/>
                  </a:lnTo>
                  <a:lnTo>
                    <a:pt x="436" y="324"/>
                  </a:lnTo>
                  <a:lnTo>
                    <a:pt x="431" y="290"/>
                  </a:lnTo>
                  <a:lnTo>
                    <a:pt x="428" y="256"/>
                  </a:lnTo>
                  <a:lnTo>
                    <a:pt x="428" y="225"/>
                  </a:lnTo>
                  <a:lnTo>
                    <a:pt x="432" y="198"/>
                  </a:lnTo>
                  <a:lnTo>
                    <a:pt x="438" y="174"/>
                  </a:lnTo>
                  <a:lnTo>
                    <a:pt x="440" y="153"/>
                  </a:lnTo>
                  <a:lnTo>
                    <a:pt x="440" y="134"/>
                  </a:lnTo>
                  <a:lnTo>
                    <a:pt x="439" y="117"/>
                  </a:lnTo>
                  <a:lnTo>
                    <a:pt x="435" y="102"/>
                  </a:lnTo>
                  <a:lnTo>
                    <a:pt x="431" y="90"/>
                  </a:lnTo>
                  <a:lnTo>
                    <a:pt x="425" y="78"/>
                  </a:lnTo>
                  <a:lnTo>
                    <a:pt x="420" y="68"/>
                  </a:lnTo>
                  <a:lnTo>
                    <a:pt x="416" y="63"/>
                  </a:lnTo>
                  <a:lnTo>
                    <a:pt x="413" y="57"/>
                  </a:lnTo>
                  <a:lnTo>
                    <a:pt x="409" y="51"/>
                  </a:lnTo>
                  <a:lnTo>
                    <a:pt x="405" y="45"/>
                  </a:lnTo>
                  <a:lnTo>
                    <a:pt x="399" y="38"/>
                  </a:lnTo>
                  <a:lnTo>
                    <a:pt x="393" y="31"/>
                  </a:lnTo>
                  <a:lnTo>
                    <a:pt x="385" y="24"/>
                  </a:lnTo>
                  <a:lnTo>
                    <a:pt x="375" y="18"/>
                  </a:lnTo>
                  <a:lnTo>
                    <a:pt x="364" y="12"/>
                  </a:lnTo>
                  <a:lnTo>
                    <a:pt x="352" y="7"/>
                  </a:lnTo>
                  <a:lnTo>
                    <a:pt x="337" y="3"/>
                  </a:lnTo>
                  <a:lnTo>
                    <a:pt x="319" y="1"/>
                  </a:lnTo>
                  <a:lnTo>
                    <a:pt x="300" y="0"/>
                  </a:lnTo>
                  <a:lnTo>
                    <a:pt x="277" y="0"/>
                  </a:lnTo>
                  <a:lnTo>
                    <a:pt x="252" y="3"/>
                  </a:lnTo>
                  <a:lnTo>
                    <a:pt x="224" y="7"/>
                  </a:lnTo>
                  <a:lnTo>
                    <a:pt x="211" y="10"/>
                  </a:lnTo>
                  <a:lnTo>
                    <a:pt x="198" y="12"/>
                  </a:lnTo>
                  <a:lnTo>
                    <a:pt x="187" y="15"/>
                  </a:lnTo>
                  <a:lnTo>
                    <a:pt x="175" y="19"/>
                  </a:lnTo>
                  <a:lnTo>
                    <a:pt x="164" y="23"/>
                  </a:lnTo>
                  <a:lnTo>
                    <a:pt x="154" y="28"/>
                  </a:lnTo>
                  <a:lnTo>
                    <a:pt x="144" y="33"/>
                  </a:lnTo>
                  <a:lnTo>
                    <a:pt x="133" y="39"/>
                  </a:lnTo>
                  <a:lnTo>
                    <a:pt x="124" y="45"/>
                  </a:lnTo>
                  <a:lnTo>
                    <a:pt x="114" y="52"/>
                  </a:lnTo>
                  <a:lnTo>
                    <a:pt x="104" y="60"/>
                  </a:lnTo>
                  <a:lnTo>
                    <a:pt x="94" y="68"/>
                  </a:lnTo>
                  <a:lnTo>
                    <a:pt x="84" y="76"/>
                  </a:lnTo>
                  <a:lnTo>
                    <a:pt x="75" y="86"/>
                  </a:lnTo>
                  <a:lnTo>
                    <a:pt x="64" y="97"/>
                  </a:lnTo>
                  <a:lnTo>
                    <a:pt x="54" y="108"/>
                  </a:lnTo>
                  <a:close/>
                </a:path>
              </a:pathLst>
            </a:custGeom>
            <a:solidFill>
              <a:srgbClr val="512B19"/>
            </a:solidFill>
            <a:ln w="9525">
              <a:noFill/>
              <a:round/>
              <a:headEnd/>
              <a:tailEnd/>
            </a:ln>
          </p:spPr>
          <p:txBody>
            <a:bodyPr/>
            <a:lstStyle/>
            <a:p>
              <a:endParaRPr lang="pt-BR"/>
            </a:p>
          </p:txBody>
        </p:sp>
        <p:sp>
          <p:nvSpPr>
            <p:cNvPr id="39954" name="Freeform 326"/>
            <p:cNvSpPr>
              <a:spLocks/>
            </p:cNvSpPr>
            <p:nvPr/>
          </p:nvSpPr>
          <p:spPr bwMode="auto">
            <a:xfrm>
              <a:off x="2497" y="1016"/>
              <a:ext cx="555" cy="284"/>
            </a:xfrm>
            <a:custGeom>
              <a:avLst/>
              <a:gdLst>
                <a:gd name="T0" fmla="*/ 201 w 555"/>
                <a:gd name="T1" fmla="*/ 6 h 284"/>
                <a:gd name="T2" fmla="*/ 184 w 555"/>
                <a:gd name="T3" fmla="*/ 27 h 284"/>
                <a:gd name="T4" fmla="*/ 158 w 555"/>
                <a:gd name="T5" fmla="*/ 58 h 284"/>
                <a:gd name="T6" fmla="*/ 126 w 555"/>
                <a:gd name="T7" fmla="*/ 96 h 284"/>
                <a:gd name="T8" fmla="*/ 92 w 555"/>
                <a:gd name="T9" fmla="*/ 138 h 284"/>
                <a:gd name="T10" fmla="*/ 58 w 555"/>
                <a:gd name="T11" fmla="*/ 178 h 284"/>
                <a:gd name="T12" fmla="*/ 29 w 555"/>
                <a:gd name="T13" fmla="*/ 214 h 284"/>
                <a:gd name="T14" fmla="*/ 7 w 555"/>
                <a:gd name="T15" fmla="*/ 242 h 284"/>
                <a:gd name="T16" fmla="*/ 3 w 555"/>
                <a:gd name="T17" fmla="*/ 253 h 284"/>
                <a:gd name="T18" fmla="*/ 10 w 555"/>
                <a:gd name="T19" fmla="*/ 257 h 284"/>
                <a:gd name="T20" fmla="*/ 19 w 555"/>
                <a:gd name="T21" fmla="*/ 262 h 284"/>
                <a:gd name="T22" fmla="*/ 31 w 555"/>
                <a:gd name="T23" fmla="*/ 266 h 284"/>
                <a:gd name="T24" fmla="*/ 45 w 555"/>
                <a:gd name="T25" fmla="*/ 271 h 284"/>
                <a:gd name="T26" fmla="*/ 62 w 555"/>
                <a:gd name="T27" fmla="*/ 275 h 284"/>
                <a:gd name="T28" fmla="*/ 82 w 555"/>
                <a:gd name="T29" fmla="*/ 279 h 284"/>
                <a:gd name="T30" fmla="*/ 104 w 555"/>
                <a:gd name="T31" fmla="*/ 283 h 284"/>
                <a:gd name="T32" fmla="*/ 118 w 555"/>
                <a:gd name="T33" fmla="*/ 284 h 284"/>
                <a:gd name="T34" fmla="*/ 121 w 555"/>
                <a:gd name="T35" fmla="*/ 282 h 284"/>
                <a:gd name="T36" fmla="*/ 129 w 555"/>
                <a:gd name="T37" fmla="*/ 279 h 284"/>
                <a:gd name="T38" fmla="*/ 142 w 555"/>
                <a:gd name="T39" fmla="*/ 278 h 284"/>
                <a:gd name="T40" fmla="*/ 158 w 555"/>
                <a:gd name="T41" fmla="*/ 270 h 284"/>
                <a:gd name="T42" fmla="*/ 180 w 555"/>
                <a:gd name="T43" fmla="*/ 247 h 284"/>
                <a:gd name="T44" fmla="*/ 207 w 555"/>
                <a:gd name="T45" fmla="*/ 221 h 284"/>
                <a:gd name="T46" fmla="*/ 240 w 555"/>
                <a:gd name="T47" fmla="*/ 196 h 284"/>
                <a:gd name="T48" fmla="*/ 279 w 555"/>
                <a:gd name="T49" fmla="*/ 175 h 284"/>
                <a:gd name="T50" fmla="*/ 324 w 555"/>
                <a:gd name="T51" fmla="*/ 160 h 284"/>
                <a:gd name="T52" fmla="*/ 376 w 555"/>
                <a:gd name="T53" fmla="*/ 156 h 284"/>
                <a:gd name="T54" fmla="*/ 433 w 555"/>
                <a:gd name="T55" fmla="*/ 164 h 284"/>
                <a:gd name="T56" fmla="*/ 476 w 555"/>
                <a:gd name="T57" fmla="*/ 166 h 284"/>
                <a:gd name="T58" fmla="*/ 503 w 555"/>
                <a:gd name="T59" fmla="*/ 142 h 284"/>
                <a:gd name="T60" fmla="*/ 528 w 555"/>
                <a:gd name="T61" fmla="*/ 114 h 284"/>
                <a:gd name="T62" fmla="*/ 548 w 555"/>
                <a:gd name="T63" fmla="*/ 84 h 284"/>
                <a:gd name="T64" fmla="*/ 547 w 555"/>
                <a:gd name="T65" fmla="*/ 67 h 284"/>
                <a:gd name="T66" fmla="*/ 516 w 555"/>
                <a:gd name="T67" fmla="*/ 61 h 284"/>
                <a:gd name="T68" fmla="*/ 471 w 555"/>
                <a:gd name="T69" fmla="*/ 51 h 284"/>
                <a:gd name="T70" fmla="*/ 416 w 555"/>
                <a:gd name="T71" fmla="*/ 40 h 284"/>
                <a:gd name="T72" fmla="*/ 358 w 555"/>
                <a:gd name="T73" fmla="*/ 28 h 284"/>
                <a:gd name="T74" fmla="*/ 301 w 555"/>
                <a:gd name="T75" fmla="*/ 17 h 284"/>
                <a:gd name="T76" fmla="*/ 252 w 555"/>
                <a:gd name="T77" fmla="*/ 8 h 284"/>
                <a:gd name="T78" fmla="*/ 216 w 555"/>
                <a:gd name="T79" fmla="*/ 2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5"/>
                <a:gd name="T121" fmla="*/ 0 h 284"/>
                <a:gd name="T122" fmla="*/ 555 w 555"/>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5" h="284">
                  <a:moveTo>
                    <a:pt x="205" y="0"/>
                  </a:moveTo>
                  <a:lnTo>
                    <a:pt x="201" y="6"/>
                  </a:lnTo>
                  <a:lnTo>
                    <a:pt x="194" y="15"/>
                  </a:lnTo>
                  <a:lnTo>
                    <a:pt x="184" y="27"/>
                  </a:lnTo>
                  <a:lnTo>
                    <a:pt x="172" y="42"/>
                  </a:lnTo>
                  <a:lnTo>
                    <a:pt x="158" y="58"/>
                  </a:lnTo>
                  <a:lnTo>
                    <a:pt x="142" y="77"/>
                  </a:lnTo>
                  <a:lnTo>
                    <a:pt x="126" y="96"/>
                  </a:lnTo>
                  <a:lnTo>
                    <a:pt x="109" y="117"/>
                  </a:lnTo>
                  <a:lnTo>
                    <a:pt x="92" y="138"/>
                  </a:lnTo>
                  <a:lnTo>
                    <a:pt x="75" y="159"/>
                  </a:lnTo>
                  <a:lnTo>
                    <a:pt x="58" y="178"/>
                  </a:lnTo>
                  <a:lnTo>
                    <a:pt x="43" y="197"/>
                  </a:lnTo>
                  <a:lnTo>
                    <a:pt x="29" y="214"/>
                  </a:lnTo>
                  <a:lnTo>
                    <a:pt x="17" y="230"/>
                  </a:lnTo>
                  <a:lnTo>
                    <a:pt x="7" y="242"/>
                  </a:lnTo>
                  <a:lnTo>
                    <a:pt x="0" y="251"/>
                  </a:lnTo>
                  <a:lnTo>
                    <a:pt x="3" y="253"/>
                  </a:lnTo>
                  <a:lnTo>
                    <a:pt x="6" y="255"/>
                  </a:lnTo>
                  <a:lnTo>
                    <a:pt x="10" y="257"/>
                  </a:lnTo>
                  <a:lnTo>
                    <a:pt x="14" y="259"/>
                  </a:lnTo>
                  <a:lnTo>
                    <a:pt x="19" y="262"/>
                  </a:lnTo>
                  <a:lnTo>
                    <a:pt x="25" y="264"/>
                  </a:lnTo>
                  <a:lnTo>
                    <a:pt x="31" y="266"/>
                  </a:lnTo>
                  <a:lnTo>
                    <a:pt x="37" y="269"/>
                  </a:lnTo>
                  <a:lnTo>
                    <a:pt x="45" y="271"/>
                  </a:lnTo>
                  <a:lnTo>
                    <a:pt x="53" y="273"/>
                  </a:lnTo>
                  <a:lnTo>
                    <a:pt x="62" y="275"/>
                  </a:lnTo>
                  <a:lnTo>
                    <a:pt x="71" y="277"/>
                  </a:lnTo>
                  <a:lnTo>
                    <a:pt x="82" y="279"/>
                  </a:lnTo>
                  <a:lnTo>
                    <a:pt x="93" y="281"/>
                  </a:lnTo>
                  <a:lnTo>
                    <a:pt x="104" y="283"/>
                  </a:lnTo>
                  <a:lnTo>
                    <a:pt x="117" y="284"/>
                  </a:lnTo>
                  <a:lnTo>
                    <a:pt x="118" y="284"/>
                  </a:lnTo>
                  <a:lnTo>
                    <a:pt x="119" y="283"/>
                  </a:lnTo>
                  <a:lnTo>
                    <a:pt x="121" y="282"/>
                  </a:lnTo>
                  <a:lnTo>
                    <a:pt x="125" y="280"/>
                  </a:lnTo>
                  <a:lnTo>
                    <a:pt x="129" y="279"/>
                  </a:lnTo>
                  <a:lnTo>
                    <a:pt x="135" y="278"/>
                  </a:lnTo>
                  <a:lnTo>
                    <a:pt x="142" y="278"/>
                  </a:lnTo>
                  <a:lnTo>
                    <a:pt x="150" y="279"/>
                  </a:lnTo>
                  <a:lnTo>
                    <a:pt x="158" y="270"/>
                  </a:lnTo>
                  <a:lnTo>
                    <a:pt x="168" y="259"/>
                  </a:lnTo>
                  <a:lnTo>
                    <a:pt x="180" y="247"/>
                  </a:lnTo>
                  <a:lnTo>
                    <a:pt x="192" y="234"/>
                  </a:lnTo>
                  <a:lnTo>
                    <a:pt x="207" y="221"/>
                  </a:lnTo>
                  <a:lnTo>
                    <a:pt x="223" y="209"/>
                  </a:lnTo>
                  <a:lnTo>
                    <a:pt x="240" y="196"/>
                  </a:lnTo>
                  <a:lnTo>
                    <a:pt x="259" y="185"/>
                  </a:lnTo>
                  <a:lnTo>
                    <a:pt x="279" y="175"/>
                  </a:lnTo>
                  <a:lnTo>
                    <a:pt x="301" y="166"/>
                  </a:lnTo>
                  <a:lnTo>
                    <a:pt x="324" y="160"/>
                  </a:lnTo>
                  <a:lnTo>
                    <a:pt x="349" y="156"/>
                  </a:lnTo>
                  <a:lnTo>
                    <a:pt x="376" y="156"/>
                  </a:lnTo>
                  <a:lnTo>
                    <a:pt x="404" y="158"/>
                  </a:lnTo>
                  <a:lnTo>
                    <a:pt x="433" y="164"/>
                  </a:lnTo>
                  <a:lnTo>
                    <a:pt x="464" y="175"/>
                  </a:lnTo>
                  <a:lnTo>
                    <a:pt x="476" y="166"/>
                  </a:lnTo>
                  <a:lnTo>
                    <a:pt x="490" y="155"/>
                  </a:lnTo>
                  <a:lnTo>
                    <a:pt x="503" y="142"/>
                  </a:lnTo>
                  <a:lnTo>
                    <a:pt x="516" y="128"/>
                  </a:lnTo>
                  <a:lnTo>
                    <a:pt x="528" y="114"/>
                  </a:lnTo>
                  <a:lnTo>
                    <a:pt x="539" y="99"/>
                  </a:lnTo>
                  <a:lnTo>
                    <a:pt x="548" y="84"/>
                  </a:lnTo>
                  <a:lnTo>
                    <a:pt x="555" y="69"/>
                  </a:lnTo>
                  <a:lnTo>
                    <a:pt x="547" y="67"/>
                  </a:lnTo>
                  <a:lnTo>
                    <a:pt x="534" y="64"/>
                  </a:lnTo>
                  <a:lnTo>
                    <a:pt x="516" y="61"/>
                  </a:lnTo>
                  <a:lnTo>
                    <a:pt x="495" y="56"/>
                  </a:lnTo>
                  <a:lnTo>
                    <a:pt x="471" y="51"/>
                  </a:lnTo>
                  <a:lnTo>
                    <a:pt x="444" y="46"/>
                  </a:lnTo>
                  <a:lnTo>
                    <a:pt x="416" y="40"/>
                  </a:lnTo>
                  <a:lnTo>
                    <a:pt x="387" y="34"/>
                  </a:lnTo>
                  <a:lnTo>
                    <a:pt x="358" y="28"/>
                  </a:lnTo>
                  <a:lnTo>
                    <a:pt x="329" y="23"/>
                  </a:lnTo>
                  <a:lnTo>
                    <a:pt x="301" y="17"/>
                  </a:lnTo>
                  <a:lnTo>
                    <a:pt x="275" y="12"/>
                  </a:lnTo>
                  <a:lnTo>
                    <a:pt x="252" y="8"/>
                  </a:lnTo>
                  <a:lnTo>
                    <a:pt x="232" y="4"/>
                  </a:lnTo>
                  <a:lnTo>
                    <a:pt x="216" y="2"/>
                  </a:lnTo>
                  <a:lnTo>
                    <a:pt x="205" y="0"/>
                  </a:lnTo>
                  <a:close/>
                </a:path>
              </a:pathLst>
            </a:custGeom>
            <a:solidFill>
              <a:srgbClr val="3F9EFF"/>
            </a:solidFill>
            <a:ln w="9525">
              <a:noFill/>
              <a:round/>
              <a:headEnd/>
              <a:tailEnd/>
            </a:ln>
          </p:spPr>
          <p:txBody>
            <a:bodyPr/>
            <a:lstStyle/>
            <a:p>
              <a:endParaRPr lang="pt-BR"/>
            </a:p>
          </p:txBody>
        </p:sp>
        <p:sp>
          <p:nvSpPr>
            <p:cNvPr id="39955" name="Freeform 327"/>
            <p:cNvSpPr>
              <a:spLocks/>
            </p:cNvSpPr>
            <p:nvPr/>
          </p:nvSpPr>
          <p:spPr bwMode="auto">
            <a:xfrm>
              <a:off x="2946" y="1381"/>
              <a:ext cx="15" cy="34"/>
            </a:xfrm>
            <a:custGeom>
              <a:avLst/>
              <a:gdLst>
                <a:gd name="T0" fmla="*/ 8 w 15"/>
                <a:gd name="T1" fmla="*/ 0 h 34"/>
                <a:gd name="T2" fmla="*/ 12 w 15"/>
                <a:gd name="T3" fmla="*/ 5 h 34"/>
                <a:gd name="T4" fmla="*/ 15 w 15"/>
                <a:gd name="T5" fmla="*/ 17 h 34"/>
                <a:gd name="T6" fmla="*/ 14 w 15"/>
                <a:gd name="T7" fmla="*/ 29 h 34"/>
                <a:gd name="T8" fmla="*/ 8 w 15"/>
                <a:gd name="T9" fmla="*/ 34 h 34"/>
                <a:gd name="T10" fmla="*/ 3 w 15"/>
                <a:gd name="T11" fmla="*/ 28 h 34"/>
                <a:gd name="T12" fmla="*/ 0 w 15"/>
                <a:gd name="T13" fmla="*/ 17 h 34"/>
                <a:gd name="T14" fmla="*/ 2 w 15"/>
                <a:gd name="T15" fmla="*/ 5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2" y="5"/>
                  </a:lnTo>
                  <a:lnTo>
                    <a:pt x="15" y="17"/>
                  </a:lnTo>
                  <a:lnTo>
                    <a:pt x="14" y="29"/>
                  </a:lnTo>
                  <a:lnTo>
                    <a:pt x="8" y="34"/>
                  </a:lnTo>
                  <a:lnTo>
                    <a:pt x="3" y="28"/>
                  </a:lnTo>
                  <a:lnTo>
                    <a:pt x="0" y="17"/>
                  </a:lnTo>
                  <a:lnTo>
                    <a:pt x="2" y="5"/>
                  </a:lnTo>
                  <a:lnTo>
                    <a:pt x="8" y="0"/>
                  </a:lnTo>
                  <a:close/>
                </a:path>
              </a:pathLst>
            </a:custGeom>
            <a:solidFill>
              <a:srgbClr val="000000"/>
            </a:solidFill>
            <a:ln w="9525">
              <a:noFill/>
              <a:round/>
              <a:headEnd/>
              <a:tailEnd/>
            </a:ln>
          </p:spPr>
          <p:txBody>
            <a:bodyPr/>
            <a:lstStyle/>
            <a:p>
              <a:endParaRPr lang="pt-BR"/>
            </a:p>
          </p:txBody>
        </p:sp>
        <p:sp>
          <p:nvSpPr>
            <p:cNvPr id="39956" name="Freeform 328"/>
            <p:cNvSpPr>
              <a:spLocks/>
            </p:cNvSpPr>
            <p:nvPr/>
          </p:nvSpPr>
          <p:spPr bwMode="auto">
            <a:xfrm>
              <a:off x="2813" y="1392"/>
              <a:ext cx="15" cy="34"/>
            </a:xfrm>
            <a:custGeom>
              <a:avLst/>
              <a:gdLst>
                <a:gd name="T0" fmla="*/ 8 w 15"/>
                <a:gd name="T1" fmla="*/ 0 h 34"/>
                <a:gd name="T2" fmla="*/ 13 w 15"/>
                <a:gd name="T3" fmla="*/ 6 h 34"/>
                <a:gd name="T4" fmla="*/ 15 w 15"/>
                <a:gd name="T5" fmla="*/ 17 h 34"/>
                <a:gd name="T6" fmla="*/ 14 w 15"/>
                <a:gd name="T7" fmla="*/ 29 h 34"/>
                <a:gd name="T8" fmla="*/ 8 w 15"/>
                <a:gd name="T9" fmla="*/ 34 h 34"/>
                <a:gd name="T10" fmla="*/ 3 w 15"/>
                <a:gd name="T11" fmla="*/ 29 h 34"/>
                <a:gd name="T12" fmla="*/ 0 w 15"/>
                <a:gd name="T13" fmla="*/ 17 h 34"/>
                <a:gd name="T14" fmla="*/ 2 w 15"/>
                <a:gd name="T15" fmla="*/ 6 h 34"/>
                <a:gd name="T16" fmla="*/ 8 w 1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4"/>
                <a:gd name="T29" fmla="*/ 15 w 1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4">
                  <a:moveTo>
                    <a:pt x="8" y="0"/>
                  </a:moveTo>
                  <a:lnTo>
                    <a:pt x="13" y="6"/>
                  </a:lnTo>
                  <a:lnTo>
                    <a:pt x="15" y="17"/>
                  </a:lnTo>
                  <a:lnTo>
                    <a:pt x="14" y="29"/>
                  </a:lnTo>
                  <a:lnTo>
                    <a:pt x="8" y="34"/>
                  </a:lnTo>
                  <a:lnTo>
                    <a:pt x="3" y="29"/>
                  </a:lnTo>
                  <a:lnTo>
                    <a:pt x="0" y="17"/>
                  </a:lnTo>
                  <a:lnTo>
                    <a:pt x="2" y="6"/>
                  </a:lnTo>
                  <a:lnTo>
                    <a:pt x="8" y="0"/>
                  </a:lnTo>
                  <a:close/>
                </a:path>
              </a:pathLst>
            </a:custGeom>
            <a:solidFill>
              <a:srgbClr val="000000"/>
            </a:solidFill>
            <a:ln w="9525">
              <a:noFill/>
              <a:round/>
              <a:headEnd/>
              <a:tailEnd/>
            </a:ln>
          </p:spPr>
          <p:txBody>
            <a:bodyPr/>
            <a:lstStyle/>
            <a:p>
              <a:endParaRPr lang="pt-BR"/>
            </a:p>
          </p:txBody>
        </p:sp>
        <p:sp>
          <p:nvSpPr>
            <p:cNvPr id="39957" name="Freeform 329"/>
            <p:cNvSpPr>
              <a:spLocks/>
            </p:cNvSpPr>
            <p:nvPr/>
          </p:nvSpPr>
          <p:spPr bwMode="auto">
            <a:xfrm>
              <a:off x="2773" y="1326"/>
              <a:ext cx="223" cy="304"/>
            </a:xfrm>
            <a:custGeom>
              <a:avLst/>
              <a:gdLst>
                <a:gd name="T0" fmla="*/ 0 w 223"/>
                <a:gd name="T1" fmla="*/ 247 h 304"/>
                <a:gd name="T2" fmla="*/ 2 w 223"/>
                <a:gd name="T3" fmla="*/ 250 h 304"/>
                <a:gd name="T4" fmla="*/ 5 w 223"/>
                <a:gd name="T5" fmla="*/ 255 h 304"/>
                <a:gd name="T6" fmla="*/ 10 w 223"/>
                <a:gd name="T7" fmla="*/ 260 h 304"/>
                <a:gd name="T8" fmla="*/ 17 w 223"/>
                <a:gd name="T9" fmla="*/ 266 h 304"/>
                <a:gd name="T10" fmla="*/ 25 w 223"/>
                <a:gd name="T11" fmla="*/ 273 h 304"/>
                <a:gd name="T12" fmla="*/ 34 w 223"/>
                <a:gd name="T13" fmla="*/ 279 h 304"/>
                <a:gd name="T14" fmla="*/ 44 w 223"/>
                <a:gd name="T15" fmla="*/ 285 h 304"/>
                <a:gd name="T16" fmla="*/ 55 w 223"/>
                <a:gd name="T17" fmla="*/ 292 h 304"/>
                <a:gd name="T18" fmla="*/ 67 w 223"/>
                <a:gd name="T19" fmla="*/ 297 h 304"/>
                <a:gd name="T20" fmla="*/ 79 w 223"/>
                <a:gd name="T21" fmla="*/ 301 h 304"/>
                <a:gd name="T22" fmla="*/ 92 w 223"/>
                <a:gd name="T23" fmla="*/ 303 h 304"/>
                <a:gd name="T24" fmla="*/ 105 w 223"/>
                <a:gd name="T25" fmla="*/ 304 h 304"/>
                <a:gd name="T26" fmla="*/ 119 w 223"/>
                <a:gd name="T27" fmla="*/ 303 h 304"/>
                <a:gd name="T28" fmla="*/ 132 w 223"/>
                <a:gd name="T29" fmla="*/ 300 h 304"/>
                <a:gd name="T30" fmla="*/ 146 w 223"/>
                <a:gd name="T31" fmla="*/ 294 h 304"/>
                <a:gd name="T32" fmla="*/ 160 w 223"/>
                <a:gd name="T33" fmla="*/ 285 h 304"/>
                <a:gd name="T34" fmla="*/ 182 w 223"/>
                <a:gd name="T35" fmla="*/ 259 h 304"/>
                <a:gd name="T36" fmla="*/ 199 w 223"/>
                <a:gd name="T37" fmla="*/ 226 h 304"/>
                <a:gd name="T38" fmla="*/ 211 w 223"/>
                <a:gd name="T39" fmla="*/ 187 h 304"/>
                <a:gd name="T40" fmla="*/ 219 w 223"/>
                <a:gd name="T41" fmla="*/ 144 h 304"/>
                <a:gd name="T42" fmla="*/ 223 w 223"/>
                <a:gd name="T43" fmla="*/ 102 h 304"/>
                <a:gd name="T44" fmla="*/ 223 w 223"/>
                <a:gd name="T45" fmla="*/ 61 h 304"/>
                <a:gd name="T46" fmla="*/ 220 w 223"/>
                <a:gd name="T47" fmla="*/ 27 h 304"/>
                <a:gd name="T48" fmla="*/ 214 w 223"/>
                <a:gd name="T49" fmla="*/ 0 h 304"/>
                <a:gd name="T50" fmla="*/ 215 w 223"/>
                <a:gd name="T51" fmla="*/ 16 h 304"/>
                <a:gd name="T52" fmla="*/ 215 w 223"/>
                <a:gd name="T53" fmla="*/ 46 h 304"/>
                <a:gd name="T54" fmla="*/ 214 w 223"/>
                <a:gd name="T55" fmla="*/ 85 h 304"/>
                <a:gd name="T56" fmla="*/ 210 w 223"/>
                <a:gd name="T57" fmla="*/ 130 h 304"/>
                <a:gd name="T58" fmla="*/ 204 w 223"/>
                <a:gd name="T59" fmla="*/ 175 h 304"/>
                <a:gd name="T60" fmla="*/ 192 w 223"/>
                <a:gd name="T61" fmla="*/ 218 h 304"/>
                <a:gd name="T62" fmla="*/ 176 w 223"/>
                <a:gd name="T63" fmla="*/ 253 h 304"/>
                <a:gd name="T64" fmla="*/ 153 w 223"/>
                <a:gd name="T65" fmla="*/ 277 h 304"/>
                <a:gd name="T66" fmla="*/ 139 w 223"/>
                <a:gd name="T67" fmla="*/ 285 h 304"/>
                <a:gd name="T68" fmla="*/ 126 w 223"/>
                <a:gd name="T69" fmla="*/ 290 h 304"/>
                <a:gd name="T70" fmla="*/ 113 w 223"/>
                <a:gd name="T71" fmla="*/ 293 h 304"/>
                <a:gd name="T72" fmla="*/ 101 w 223"/>
                <a:gd name="T73" fmla="*/ 295 h 304"/>
                <a:gd name="T74" fmla="*/ 89 w 223"/>
                <a:gd name="T75" fmla="*/ 295 h 304"/>
                <a:gd name="T76" fmla="*/ 78 w 223"/>
                <a:gd name="T77" fmla="*/ 293 h 304"/>
                <a:gd name="T78" fmla="*/ 67 w 223"/>
                <a:gd name="T79" fmla="*/ 291 h 304"/>
                <a:gd name="T80" fmla="*/ 56 w 223"/>
                <a:gd name="T81" fmla="*/ 287 h 304"/>
                <a:gd name="T82" fmla="*/ 47 w 223"/>
                <a:gd name="T83" fmla="*/ 282 h 304"/>
                <a:gd name="T84" fmla="*/ 37 w 223"/>
                <a:gd name="T85" fmla="*/ 277 h 304"/>
                <a:gd name="T86" fmla="*/ 29 w 223"/>
                <a:gd name="T87" fmla="*/ 272 h 304"/>
                <a:gd name="T88" fmla="*/ 21 w 223"/>
                <a:gd name="T89" fmla="*/ 266 h 304"/>
                <a:gd name="T90" fmla="*/ 14 w 223"/>
                <a:gd name="T91" fmla="*/ 261 h 304"/>
                <a:gd name="T92" fmla="*/ 9 w 223"/>
                <a:gd name="T93" fmla="*/ 256 h 304"/>
                <a:gd name="T94" fmla="*/ 4 w 223"/>
                <a:gd name="T95" fmla="*/ 251 h 304"/>
                <a:gd name="T96" fmla="*/ 0 w 223"/>
                <a:gd name="T97" fmla="*/ 247 h 3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3"/>
                <a:gd name="T148" fmla="*/ 0 h 304"/>
                <a:gd name="T149" fmla="*/ 223 w 223"/>
                <a:gd name="T150" fmla="*/ 304 h 3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3" h="304">
                  <a:moveTo>
                    <a:pt x="0" y="247"/>
                  </a:moveTo>
                  <a:lnTo>
                    <a:pt x="2" y="250"/>
                  </a:lnTo>
                  <a:lnTo>
                    <a:pt x="5" y="255"/>
                  </a:lnTo>
                  <a:lnTo>
                    <a:pt x="10" y="260"/>
                  </a:lnTo>
                  <a:lnTo>
                    <a:pt x="17" y="266"/>
                  </a:lnTo>
                  <a:lnTo>
                    <a:pt x="25" y="273"/>
                  </a:lnTo>
                  <a:lnTo>
                    <a:pt x="34" y="279"/>
                  </a:lnTo>
                  <a:lnTo>
                    <a:pt x="44" y="285"/>
                  </a:lnTo>
                  <a:lnTo>
                    <a:pt x="55" y="292"/>
                  </a:lnTo>
                  <a:lnTo>
                    <a:pt x="67" y="297"/>
                  </a:lnTo>
                  <a:lnTo>
                    <a:pt x="79" y="301"/>
                  </a:lnTo>
                  <a:lnTo>
                    <a:pt x="92" y="303"/>
                  </a:lnTo>
                  <a:lnTo>
                    <a:pt x="105" y="304"/>
                  </a:lnTo>
                  <a:lnTo>
                    <a:pt x="119" y="303"/>
                  </a:lnTo>
                  <a:lnTo>
                    <a:pt x="132" y="300"/>
                  </a:lnTo>
                  <a:lnTo>
                    <a:pt x="146" y="294"/>
                  </a:lnTo>
                  <a:lnTo>
                    <a:pt x="160" y="285"/>
                  </a:lnTo>
                  <a:lnTo>
                    <a:pt x="182" y="259"/>
                  </a:lnTo>
                  <a:lnTo>
                    <a:pt x="199" y="226"/>
                  </a:lnTo>
                  <a:lnTo>
                    <a:pt x="211" y="187"/>
                  </a:lnTo>
                  <a:lnTo>
                    <a:pt x="219" y="144"/>
                  </a:lnTo>
                  <a:lnTo>
                    <a:pt x="223" y="102"/>
                  </a:lnTo>
                  <a:lnTo>
                    <a:pt x="223" y="61"/>
                  </a:lnTo>
                  <a:lnTo>
                    <a:pt x="220" y="27"/>
                  </a:lnTo>
                  <a:lnTo>
                    <a:pt x="214" y="0"/>
                  </a:lnTo>
                  <a:lnTo>
                    <a:pt x="215" y="16"/>
                  </a:lnTo>
                  <a:lnTo>
                    <a:pt x="215" y="46"/>
                  </a:lnTo>
                  <a:lnTo>
                    <a:pt x="214" y="85"/>
                  </a:lnTo>
                  <a:lnTo>
                    <a:pt x="210" y="130"/>
                  </a:lnTo>
                  <a:lnTo>
                    <a:pt x="204" y="175"/>
                  </a:lnTo>
                  <a:lnTo>
                    <a:pt x="192" y="218"/>
                  </a:lnTo>
                  <a:lnTo>
                    <a:pt x="176" y="253"/>
                  </a:lnTo>
                  <a:lnTo>
                    <a:pt x="153" y="277"/>
                  </a:lnTo>
                  <a:lnTo>
                    <a:pt x="139" y="285"/>
                  </a:lnTo>
                  <a:lnTo>
                    <a:pt x="126" y="290"/>
                  </a:lnTo>
                  <a:lnTo>
                    <a:pt x="113" y="293"/>
                  </a:lnTo>
                  <a:lnTo>
                    <a:pt x="101" y="295"/>
                  </a:lnTo>
                  <a:lnTo>
                    <a:pt x="89" y="295"/>
                  </a:lnTo>
                  <a:lnTo>
                    <a:pt x="78" y="293"/>
                  </a:lnTo>
                  <a:lnTo>
                    <a:pt x="67" y="291"/>
                  </a:lnTo>
                  <a:lnTo>
                    <a:pt x="56" y="287"/>
                  </a:lnTo>
                  <a:lnTo>
                    <a:pt x="47" y="282"/>
                  </a:lnTo>
                  <a:lnTo>
                    <a:pt x="37" y="277"/>
                  </a:lnTo>
                  <a:lnTo>
                    <a:pt x="29" y="272"/>
                  </a:lnTo>
                  <a:lnTo>
                    <a:pt x="21" y="266"/>
                  </a:lnTo>
                  <a:lnTo>
                    <a:pt x="14" y="261"/>
                  </a:lnTo>
                  <a:lnTo>
                    <a:pt x="9" y="256"/>
                  </a:lnTo>
                  <a:lnTo>
                    <a:pt x="4" y="251"/>
                  </a:lnTo>
                  <a:lnTo>
                    <a:pt x="0" y="247"/>
                  </a:lnTo>
                  <a:close/>
                </a:path>
              </a:pathLst>
            </a:custGeom>
            <a:solidFill>
              <a:srgbClr val="000000"/>
            </a:solidFill>
            <a:ln w="9525">
              <a:noFill/>
              <a:round/>
              <a:headEnd/>
              <a:tailEnd/>
            </a:ln>
          </p:spPr>
          <p:txBody>
            <a:bodyPr/>
            <a:lstStyle/>
            <a:p>
              <a:endParaRPr lang="pt-BR"/>
            </a:p>
          </p:txBody>
        </p:sp>
        <p:sp>
          <p:nvSpPr>
            <p:cNvPr id="39958" name="Freeform 330"/>
            <p:cNvSpPr>
              <a:spLocks/>
            </p:cNvSpPr>
            <p:nvPr/>
          </p:nvSpPr>
          <p:spPr bwMode="auto">
            <a:xfrm>
              <a:off x="2917" y="1350"/>
              <a:ext cx="67" cy="31"/>
            </a:xfrm>
            <a:custGeom>
              <a:avLst/>
              <a:gdLst>
                <a:gd name="T0" fmla="*/ 67 w 67"/>
                <a:gd name="T1" fmla="*/ 18 h 31"/>
                <a:gd name="T2" fmla="*/ 60 w 67"/>
                <a:gd name="T3" fmla="*/ 14 h 31"/>
                <a:gd name="T4" fmla="*/ 52 w 67"/>
                <a:gd name="T5" fmla="*/ 11 h 31"/>
                <a:gd name="T6" fmla="*/ 45 w 67"/>
                <a:gd name="T7" fmla="*/ 9 h 31"/>
                <a:gd name="T8" fmla="*/ 36 w 67"/>
                <a:gd name="T9" fmla="*/ 9 h 31"/>
                <a:gd name="T10" fmla="*/ 28 w 67"/>
                <a:gd name="T11" fmla="*/ 11 h 31"/>
                <a:gd name="T12" fmla="*/ 18 w 67"/>
                <a:gd name="T13" fmla="*/ 15 h 31"/>
                <a:gd name="T14" fmla="*/ 9 w 67"/>
                <a:gd name="T15" fmla="*/ 22 h 31"/>
                <a:gd name="T16" fmla="*/ 0 w 67"/>
                <a:gd name="T17" fmla="*/ 31 h 31"/>
                <a:gd name="T18" fmla="*/ 5 w 67"/>
                <a:gd name="T19" fmla="*/ 18 h 31"/>
                <a:gd name="T20" fmla="*/ 13 w 67"/>
                <a:gd name="T21" fmla="*/ 8 h 31"/>
                <a:gd name="T22" fmla="*/ 24 w 67"/>
                <a:gd name="T23" fmla="*/ 3 h 31"/>
                <a:gd name="T24" fmla="*/ 36 w 67"/>
                <a:gd name="T25" fmla="*/ 0 h 31"/>
                <a:gd name="T26" fmla="*/ 47 w 67"/>
                <a:gd name="T27" fmla="*/ 1 h 31"/>
                <a:gd name="T28" fmla="*/ 57 w 67"/>
                <a:gd name="T29" fmla="*/ 4 h 31"/>
                <a:gd name="T30" fmla="*/ 64 w 67"/>
                <a:gd name="T31" fmla="*/ 10 h 31"/>
                <a:gd name="T32" fmla="*/ 67 w 67"/>
                <a:gd name="T33" fmla="*/ 18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31"/>
                <a:gd name="T53" fmla="*/ 67 w 67"/>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31">
                  <a:moveTo>
                    <a:pt x="67" y="18"/>
                  </a:moveTo>
                  <a:lnTo>
                    <a:pt x="60" y="14"/>
                  </a:lnTo>
                  <a:lnTo>
                    <a:pt x="52" y="11"/>
                  </a:lnTo>
                  <a:lnTo>
                    <a:pt x="45" y="9"/>
                  </a:lnTo>
                  <a:lnTo>
                    <a:pt x="36" y="9"/>
                  </a:lnTo>
                  <a:lnTo>
                    <a:pt x="28" y="11"/>
                  </a:lnTo>
                  <a:lnTo>
                    <a:pt x="18" y="15"/>
                  </a:lnTo>
                  <a:lnTo>
                    <a:pt x="9" y="22"/>
                  </a:lnTo>
                  <a:lnTo>
                    <a:pt x="0" y="31"/>
                  </a:lnTo>
                  <a:lnTo>
                    <a:pt x="5" y="18"/>
                  </a:lnTo>
                  <a:lnTo>
                    <a:pt x="13" y="8"/>
                  </a:lnTo>
                  <a:lnTo>
                    <a:pt x="24" y="3"/>
                  </a:lnTo>
                  <a:lnTo>
                    <a:pt x="36" y="0"/>
                  </a:lnTo>
                  <a:lnTo>
                    <a:pt x="47" y="1"/>
                  </a:lnTo>
                  <a:lnTo>
                    <a:pt x="57" y="4"/>
                  </a:lnTo>
                  <a:lnTo>
                    <a:pt x="64" y="10"/>
                  </a:lnTo>
                  <a:lnTo>
                    <a:pt x="67" y="18"/>
                  </a:lnTo>
                  <a:close/>
                </a:path>
              </a:pathLst>
            </a:custGeom>
            <a:solidFill>
              <a:srgbClr val="000000"/>
            </a:solidFill>
            <a:ln w="9525">
              <a:noFill/>
              <a:round/>
              <a:headEnd/>
              <a:tailEnd/>
            </a:ln>
          </p:spPr>
          <p:txBody>
            <a:bodyPr/>
            <a:lstStyle/>
            <a:p>
              <a:endParaRPr lang="pt-BR"/>
            </a:p>
          </p:txBody>
        </p:sp>
        <p:sp>
          <p:nvSpPr>
            <p:cNvPr id="39959" name="Freeform 331"/>
            <p:cNvSpPr>
              <a:spLocks/>
            </p:cNvSpPr>
            <p:nvPr/>
          </p:nvSpPr>
          <p:spPr bwMode="auto">
            <a:xfrm>
              <a:off x="2783" y="1360"/>
              <a:ext cx="75" cy="31"/>
            </a:xfrm>
            <a:custGeom>
              <a:avLst/>
              <a:gdLst>
                <a:gd name="T0" fmla="*/ 75 w 75"/>
                <a:gd name="T1" fmla="*/ 17 h 31"/>
                <a:gd name="T2" fmla="*/ 68 w 75"/>
                <a:gd name="T3" fmla="*/ 13 h 31"/>
                <a:gd name="T4" fmla="*/ 59 w 75"/>
                <a:gd name="T5" fmla="*/ 10 h 31"/>
                <a:gd name="T6" fmla="*/ 50 w 75"/>
                <a:gd name="T7" fmla="*/ 8 h 31"/>
                <a:gd name="T8" fmla="*/ 41 w 75"/>
                <a:gd name="T9" fmla="*/ 8 h 31"/>
                <a:gd name="T10" fmla="*/ 31 w 75"/>
                <a:gd name="T11" fmla="*/ 10 h 31"/>
                <a:gd name="T12" fmla="*/ 21 w 75"/>
                <a:gd name="T13" fmla="*/ 15 h 31"/>
                <a:gd name="T14" fmla="*/ 11 w 75"/>
                <a:gd name="T15" fmla="*/ 21 h 31"/>
                <a:gd name="T16" fmla="*/ 0 w 75"/>
                <a:gd name="T17" fmla="*/ 31 h 31"/>
                <a:gd name="T18" fmla="*/ 5 w 75"/>
                <a:gd name="T19" fmla="*/ 17 h 31"/>
                <a:gd name="T20" fmla="*/ 14 w 75"/>
                <a:gd name="T21" fmla="*/ 8 h 31"/>
                <a:gd name="T22" fmla="*/ 26 w 75"/>
                <a:gd name="T23" fmla="*/ 2 h 31"/>
                <a:gd name="T24" fmla="*/ 40 w 75"/>
                <a:gd name="T25" fmla="*/ 0 h 31"/>
                <a:gd name="T26" fmla="*/ 53 w 75"/>
                <a:gd name="T27" fmla="*/ 0 h 31"/>
                <a:gd name="T28" fmla="*/ 64 w 75"/>
                <a:gd name="T29" fmla="*/ 4 h 31"/>
                <a:gd name="T30" fmla="*/ 72 w 75"/>
                <a:gd name="T31" fmla="*/ 9 h 31"/>
                <a:gd name="T32" fmla="*/ 75 w 75"/>
                <a:gd name="T33" fmla="*/ 17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31"/>
                <a:gd name="T53" fmla="*/ 75 w 7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31">
                  <a:moveTo>
                    <a:pt x="75" y="17"/>
                  </a:moveTo>
                  <a:lnTo>
                    <a:pt x="68" y="13"/>
                  </a:lnTo>
                  <a:lnTo>
                    <a:pt x="59" y="10"/>
                  </a:lnTo>
                  <a:lnTo>
                    <a:pt x="50" y="8"/>
                  </a:lnTo>
                  <a:lnTo>
                    <a:pt x="41" y="8"/>
                  </a:lnTo>
                  <a:lnTo>
                    <a:pt x="31" y="10"/>
                  </a:lnTo>
                  <a:lnTo>
                    <a:pt x="21" y="15"/>
                  </a:lnTo>
                  <a:lnTo>
                    <a:pt x="11" y="21"/>
                  </a:lnTo>
                  <a:lnTo>
                    <a:pt x="0" y="31"/>
                  </a:lnTo>
                  <a:lnTo>
                    <a:pt x="5" y="17"/>
                  </a:lnTo>
                  <a:lnTo>
                    <a:pt x="14" y="8"/>
                  </a:lnTo>
                  <a:lnTo>
                    <a:pt x="26" y="2"/>
                  </a:lnTo>
                  <a:lnTo>
                    <a:pt x="40" y="0"/>
                  </a:lnTo>
                  <a:lnTo>
                    <a:pt x="53" y="0"/>
                  </a:lnTo>
                  <a:lnTo>
                    <a:pt x="64" y="4"/>
                  </a:lnTo>
                  <a:lnTo>
                    <a:pt x="72" y="9"/>
                  </a:lnTo>
                  <a:lnTo>
                    <a:pt x="75" y="17"/>
                  </a:lnTo>
                  <a:close/>
                </a:path>
              </a:pathLst>
            </a:custGeom>
            <a:solidFill>
              <a:srgbClr val="000000"/>
            </a:solidFill>
            <a:ln w="9525">
              <a:noFill/>
              <a:round/>
              <a:headEnd/>
              <a:tailEnd/>
            </a:ln>
          </p:spPr>
          <p:txBody>
            <a:bodyPr/>
            <a:lstStyle/>
            <a:p>
              <a:endParaRPr lang="pt-BR"/>
            </a:p>
          </p:txBody>
        </p:sp>
        <p:sp>
          <p:nvSpPr>
            <p:cNvPr id="39960" name="Freeform 332"/>
            <p:cNvSpPr>
              <a:spLocks/>
            </p:cNvSpPr>
            <p:nvPr/>
          </p:nvSpPr>
          <p:spPr bwMode="auto">
            <a:xfrm>
              <a:off x="2851" y="1513"/>
              <a:ext cx="82" cy="15"/>
            </a:xfrm>
            <a:custGeom>
              <a:avLst/>
              <a:gdLst>
                <a:gd name="T0" fmla="*/ 0 w 82"/>
                <a:gd name="T1" fmla="*/ 8 h 15"/>
                <a:gd name="T2" fmla="*/ 4 w 82"/>
                <a:gd name="T3" fmla="*/ 8 h 15"/>
                <a:gd name="T4" fmla="*/ 9 w 82"/>
                <a:gd name="T5" fmla="*/ 8 h 15"/>
                <a:gd name="T6" fmla="*/ 15 w 82"/>
                <a:gd name="T7" fmla="*/ 8 h 15"/>
                <a:gd name="T8" fmla="*/ 20 w 82"/>
                <a:gd name="T9" fmla="*/ 8 h 15"/>
                <a:gd name="T10" fmla="*/ 26 w 82"/>
                <a:gd name="T11" fmla="*/ 7 h 15"/>
                <a:gd name="T12" fmla="*/ 31 w 82"/>
                <a:gd name="T13" fmla="*/ 6 h 15"/>
                <a:gd name="T14" fmla="*/ 34 w 82"/>
                <a:gd name="T15" fmla="*/ 5 h 15"/>
                <a:gd name="T16" fmla="*/ 37 w 82"/>
                <a:gd name="T17" fmla="*/ 4 h 15"/>
                <a:gd name="T18" fmla="*/ 38 w 82"/>
                <a:gd name="T19" fmla="*/ 3 h 15"/>
                <a:gd name="T20" fmla="*/ 41 w 82"/>
                <a:gd name="T21" fmla="*/ 2 h 15"/>
                <a:gd name="T22" fmla="*/ 44 w 82"/>
                <a:gd name="T23" fmla="*/ 1 h 15"/>
                <a:gd name="T24" fmla="*/ 47 w 82"/>
                <a:gd name="T25" fmla="*/ 1 h 15"/>
                <a:gd name="T26" fmla="*/ 50 w 82"/>
                <a:gd name="T27" fmla="*/ 1 h 15"/>
                <a:gd name="T28" fmla="*/ 53 w 82"/>
                <a:gd name="T29" fmla="*/ 2 h 15"/>
                <a:gd name="T30" fmla="*/ 56 w 82"/>
                <a:gd name="T31" fmla="*/ 3 h 15"/>
                <a:gd name="T32" fmla="*/ 59 w 82"/>
                <a:gd name="T33" fmla="*/ 5 h 15"/>
                <a:gd name="T34" fmla="*/ 61 w 82"/>
                <a:gd name="T35" fmla="*/ 3 h 15"/>
                <a:gd name="T36" fmla="*/ 64 w 82"/>
                <a:gd name="T37" fmla="*/ 1 h 15"/>
                <a:gd name="T38" fmla="*/ 68 w 82"/>
                <a:gd name="T39" fmla="*/ 0 h 15"/>
                <a:gd name="T40" fmla="*/ 71 w 82"/>
                <a:gd name="T41" fmla="*/ 0 h 15"/>
                <a:gd name="T42" fmla="*/ 74 w 82"/>
                <a:gd name="T43" fmla="*/ 2 h 15"/>
                <a:gd name="T44" fmla="*/ 77 w 82"/>
                <a:gd name="T45" fmla="*/ 3 h 15"/>
                <a:gd name="T46" fmla="*/ 80 w 82"/>
                <a:gd name="T47" fmla="*/ 4 h 15"/>
                <a:gd name="T48" fmla="*/ 82 w 82"/>
                <a:gd name="T49" fmla="*/ 6 h 15"/>
                <a:gd name="T50" fmla="*/ 82 w 82"/>
                <a:gd name="T51" fmla="*/ 9 h 15"/>
                <a:gd name="T52" fmla="*/ 76 w 82"/>
                <a:gd name="T53" fmla="*/ 11 h 15"/>
                <a:gd name="T54" fmla="*/ 68 w 82"/>
                <a:gd name="T55" fmla="*/ 14 h 15"/>
                <a:gd name="T56" fmla="*/ 56 w 82"/>
                <a:gd name="T57" fmla="*/ 15 h 15"/>
                <a:gd name="T58" fmla="*/ 42 w 82"/>
                <a:gd name="T59" fmla="*/ 15 h 15"/>
                <a:gd name="T60" fmla="*/ 28 w 82"/>
                <a:gd name="T61" fmla="*/ 14 h 15"/>
                <a:gd name="T62" fmla="*/ 14 w 82"/>
                <a:gd name="T63" fmla="*/ 12 h 15"/>
                <a:gd name="T64" fmla="*/ 0 w 82"/>
                <a:gd name="T65" fmla="*/ 8 h 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15"/>
                <a:gd name="T101" fmla="*/ 82 w 82"/>
                <a:gd name="T102" fmla="*/ 15 h 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15">
                  <a:moveTo>
                    <a:pt x="0" y="8"/>
                  </a:moveTo>
                  <a:lnTo>
                    <a:pt x="4" y="8"/>
                  </a:lnTo>
                  <a:lnTo>
                    <a:pt x="9" y="8"/>
                  </a:lnTo>
                  <a:lnTo>
                    <a:pt x="15" y="8"/>
                  </a:lnTo>
                  <a:lnTo>
                    <a:pt x="20" y="8"/>
                  </a:lnTo>
                  <a:lnTo>
                    <a:pt x="26" y="7"/>
                  </a:lnTo>
                  <a:lnTo>
                    <a:pt x="31" y="6"/>
                  </a:lnTo>
                  <a:lnTo>
                    <a:pt x="34" y="5"/>
                  </a:lnTo>
                  <a:lnTo>
                    <a:pt x="37" y="4"/>
                  </a:lnTo>
                  <a:lnTo>
                    <a:pt x="38" y="3"/>
                  </a:lnTo>
                  <a:lnTo>
                    <a:pt x="41" y="2"/>
                  </a:lnTo>
                  <a:lnTo>
                    <a:pt x="44" y="1"/>
                  </a:lnTo>
                  <a:lnTo>
                    <a:pt x="47" y="1"/>
                  </a:lnTo>
                  <a:lnTo>
                    <a:pt x="50" y="1"/>
                  </a:lnTo>
                  <a:lnTo>
                    <a:pt x="53" y="2"/>
                  </a:lnTo>
                  <a:lnTo>
                    <a:pt x="56" y="3"/>
                  </a:lnTo>
                  <a:lnTo>
                    <a:pt x="59" y="5"/>
                  </a:lnTo>
                  <a:lnTo>
                    <a:pt x="61" y="3"/>
                  </a:lnTo>
                  <a:lnTo>
                    <a:pt x="64" y="1"/>
                  </a:lnTo>
                  <a:lnTo>
                    <a:pt x="68" y="0"/>
                  </a:lnTo>
                  <a:lnTo>
                    <a:pt x="71" y="0"/>
                  </a:lnTo>
                  <a:lnTo>
                    <a:pt x="74" y="2"/>
                  </a:lnTo>
                  <a:lnTo>
                    <a:pt x="77" y="3"/>
                  </a:lnTo>
                  <a:lnTo>
                    <a:pt x="80" y="4"/>
                  </a:lnTo>
                  <a:lnTo>
                    <a:pt x="82" y="6"/>
                  </a:lnTo>
                  <a:lnTo>
                    <a:pt x="82" y="9"/>
                  </a:lnTo>
                  <a:lnTo>
                    <a:pt x="76" y="11"/>
                  </a:lnTo>
                  <a:lnTo>
                    <a:pt x="68" y="14"/>
                  </a:lnTo>
                  <a:lnTo>
                    <a:pt x="56" y="15"/>
                  </a:lnTo>
                  <a:lnTo>
                    <a:pt x="42" y="15"/>
                  </a:lnTo>
                  <a:lnTo>
                    <a:pt x="28" y="14"/>
                  </a:lnTo>
                  <a:lnTo>
                    <a:pt x="14" y="12"/>
                  </a:lnTo>
                  <a:lnTo>
                    <a:pt x="0" y="8"/>
                  </a:lnTo>
                  <a:close/>
                </a:path>
              </a:pathLst>
            </a:custGeom>
            <a:solidFill>
              <a:srgbClr val="000000"/>
            </a:solidFill>
            <a:ln w="9525">
              <a:noFill/>
              <a:round/>
              <a:headEnd/>
              <a:tailEnd/>
            </a:ln>
          </p:spPr>
          <p:txBody>
            <a:bodyPr/>
            <a:lstStyle/>
            <a:p>
              <a:endParaRPr lang="pt-BR"/>
            </a:p>
          </p:txBody>
        </p:sp>
        <p:sp>
          <p:nvSpPr>
            <p:cNvPr id="39961" name="Freeform 333"/>
            <p:cNvSpPr>
              <a:spLocks/>
            </p:cNvSpPr>
            <p:nvPr/>
          </p:nvSpPr>
          <p:spPr bwMode="auto">
            <a:xfrm>
              <a:off x="2862" y="1531"/>
              <a:ext cx="60" cy="27"/>
            </a:xfrm>
            <a:custGeom>
              <a:avLst/>
              <a:gdLst>
                <a:gd name="T0" fmla="*/ 0 w 60"/>
                <a:gd name="T1" fmla="*/ 0 h 27"/>
                <a:gd name="T2" fmla="*/ 11 w 60"/>
                <a:gd name="T3" fmla="*/ 9 h 27"/>
                <a:gd name="T4" fmla="*/ 22 w 60"/>
                <a:gd name="T5" fmla="*/ 14 h 27"/>
                <a:gd name="T6" fmla="*/ 31 w 60"/>
                <a:gd name="T7" fmla="*/ 16 h 27"/>
                <a:gd name="T8" fmla="*/ 41 w 60"/>
                <a:gd name="T9" fmla="*/ 16 h 27"/>
                <a:gd name="T10" fmla="*/ 48 w 60"/>
                <a:gd name="T11" fmla="*/ 15 h 27"/>
                <a:gd name="T12" fmla="*/ 54 w 60"/>
                <a:gd name="T13" fmla="*/ 14 h 27"/>
                <a:gd name="T14" fmla="*/ 58 w 60"/>
                <a:gd name="T15" fmla="*/ 14 h 27"/>
                <a:gd name="T16" fmla="*/ 60 w 60"/>
                <a:gd name="T17" fmla="*/ 16 h 27"/>
                <a:gd name="T18" fmla="*/ 60 w 60"/>
                <a:gd name="T19" fmla="*/ 22 h 27"/>
                <a:gd name="T20" fmla="*/ 55 w 60"/>
                <a:gd name="T21" fmla="*/ 25 h 27"/>
                <a:gd name="T22" fmla="*/ 47 w 60"/>
                <a:gd name="T23" fmla="*/ 27 h 27"/>
                <a:gd name="T24" fmla="*/ 38 w 60"/>
                <a:gd name="T25" fmla="*/ 27 h 27"/>
                <a:gd name="T26" fmla="*/ 27 w 60"/>
                <a:gd name="T27" fmla="*/ 24 h 27"/>
                <a:gd name="T28" fmla="*/ 16 w 60"/>
                <a:gd name="T29" fmla="*/ 19 h 27"/>
                <a:gd name="T30" fmla="*/ 7 w 60"/>
                <a:gd name="T31" fmla="*/ 11 h 27"/>
                <a:gd name="T32" fmla="*/ 0 w 60"/>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27"/>
                <a:gd name="T53" fmla="*/ 60 w 60"/>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27">
                  <a:moveTo>
                    <a:pt x="0" y="0"/>
                  </a:moveTo>
                  <a:lnTo>
                    <a:pt x="11" y="9"/>
                  </a:lnTo>
                  <a:lnTo>
                    <a:pt x="22" y="14"/>
                  </a:lnTo>
                  <a:lnTo>
                    <a:pt x="31" y="16"/>
                  </a:lnTo>
                  <a:lnTo>
                    <a:pt x="41" y="16"/>
                  </a:lnTo>
                  <a:lnTo>
                    <a:pt x="48" y="15"/>
                  </a:lnTo>
                  <a:lnTo>
                    <a:pt x="54" y="14"/>
                  </a:lnTo>
                  <a:lnTo>
                    <a:pt x="58" y="14"/>
                  </a:lnTo>
                  <a:lnTo>
                    <a:pt x="60" y="16"/>
                  </a:lnTo>
                  <a:lnTo>
                    <a:pt x="60" y="22"/>
                  </a:lnTo>
                  <a:lnTo>
                    <a:pt x="55" y="25"/>
                  </a:lnTo>
                  <a:lnTo>
                    <a:pt x="47" y="27"/>
                  </a:lnTo>
                  <a:lnTo>
                    <a:pt x="38" y="27"/>
                  </a:lnTo>
                  <a:lnTo>
                    <a:pt x="27" y="24"/>
                  </a:lnTo>
                  <a:lnTo>
                    <a:pt x="16" y="19"/>
                  </a:lnTo>
                  <a:lnTo>
                    <a:pt x="7" y="11"/>
                  </a:lnTo>
                  <a:lnTo>
                    <a:pt x="0" y="0"/>
                  </a:lnTo>
                  <a:close/>
                </a:path>
              </a:pathLst>
            </a:custGeom>
            <a:solidFill>
              <a:srgbClr val="000000"/>
            </a:solidFill>
            <a:ln w="9525">
              <a:noFill/>
              <a:round/>
              <a:headEnd/>
              <a:tailEnd/>
            </a:ln>
          </p:spPr>
          <p:txBody>
            <a:bodyPr/>
            <a:lstStyle/>
            <a:p>
              <a:endParaRPr lang="pt-BR"/>
            </a:p>
          </p:txBody>
        </p:sp>
        <p:sp>
          <p:nvSpPr>
            <p:cNvPr id="39962" name="Freeform 334"/>
            <p:cNvSpPr>
              <a:spLocks/>
            </p:cNvSpPr>
            <p:nvPr/>
          </p:nvSpPr>
          <p:spPr bwMode="auto">
            <a:xfrm>
              <a:off x="2887" y="1383"/>
              <a:ext cx="47" cy="109"/>
            </a:xfrm>
            <a:custGeom>
              <a:avLst/>
              <a:gdLst>
                <a:gd name="T0" fmla="*/ 8 w 47"/>
                <a:gd name="T1" fmla="*/ 0 h 109"/>
                <a:gd name="T2" fmla="*/ 8 w 47"/>
                <a:gd name="T3" fmla="*/ 8 h 109"/>
                <a:gd name="T4" fmla="*/ 9 w 47"/>
                <a:gd name="T5" fmla="*/ 19 h 109"/>
                <a:gd name="T6" fmla="*/ 12 w 47"/>
                <a:gd name="T7" fmla="*/ 31 h 109"/>
                <a:gd name="T8" fmla="*/ 16 w 47"/>
                <a:gd name="T9" fmla="*/ 45 h 109"/>
                <a:gd name="T10" fmla="*/ 20 w 47"/>
                <a:gd name="T11" fmla="*/ 58 h 109"/>
                <a:gd name="T12" fmla="*/ 25 w 47"/>
                <a:gd name="T13" fmla="*/ 70 h 109"/>
                <a:gd name="T14" fmla="*/ 31 w 47"/>
                <a:gd name="T15" fmla="*/ 81 h 109"/>
                <a:gd name="T16" fmla="*/ 37 w 47"/>
                <a:gd name="T17" fmla="*/ 90 h 109"/>
                <a:gd name="T18" fmla="*/ 38 w 47"/>
                <a:gd name="T19" fmla="*/ 94 h 109"/>
                <a:gd name="T20" fmla="*/ 36 w 47"/>
                <a:gd name="T21" fmla="*/ 97 h 109"/>
                <a:gd name="T22" fmla="*/ 32 w 47"/>
                <a:gd name="T23" fmla="*/ 100 h 109"/>
                <a:gd name="T24" fmla="*/ 27 w 47"/>
                <a:gd name="T25" fmla="*/ 102 h 109"/>
                <a:gd name="T26" fmla="*/ 20 w 47"/>
                <a:gd name="T27" fmla="*/ 103 h 109"/>
                <a:gd name="T28" fmla="*/ 13 w 47"/>
                <a:gd name="T29" fmla="*/ 103 h 109"/>
                <a:gd name="T30" fmla="*/ 6 w 47"/>
                <a:gd name="T31" fmla="*/ 103 h 109"/>
                <a:gd name="T32" fmla="*/ 0 w 47"/>
                <a:gd name="T33" fmla="*/ 101 h 109"/>
                <a:gd name="T34" fmla="*/ 5 w 47"/>
                <a:gd name="T35" fmla="*/ 105 h 109"/>
                <a:gd name="T36" fmla="*/ 12 w 47"/>
                <a:gd name="T37" fmla="*/ 107 h 109"/>
                <a:gd name="T38" fmla="*/ 21 w 47"/>
                <a:gd name="T39" fmla="*/ 109 h 109"/>
                <a:gd name="T40" fmla="*/ 29 w 47"/>
                <a:gd name="T41" fmla="*/ 108 h 109"/>
                <a:gd name="T42" fmla="*/ 37 w 47"/>
                <a:gd name="T43" fmla="*/ 106 h 109"/>
                <a:gd name="T44" fmla="*/ 43 w 47"/>
                <a:gd name="T45" fmla="*/ 102 h 109"/>
                <a:gd name="T46" fmla="*/ 47 w 47"/>
                <a:gd name="T47" fmla="*/ 98 h 109"/>
                <a:gd name="T48" fmla="*/ 47 w 47"/>
                <a:gd name="T49" fmla="*/ 92 h 109"/>
                <a:gd name="T50" fmla="*/ 44 w 47"/>
                <a:gd name="T51" fmla="*/ 87 h 109"/>
                <a:gd name="T52" fmla="*/ 40 w 47"/>
                <a:gd name="T53" fmla="*/ 79 h 109"/>
                <a:gd name="T54" fmla="*/ 35 w 47"/>
                <a:gd name="T55" fmla="*/ 69 h 109"/>
                <a:gd name="T56" fmla="*/ 28 w 47"/>
                <a:gd name="T57" fmla="*/ 58 h 109"/>
                <a:gd name="T58" fmla="*/ 22 w 47"/>
                <a:gd name="T59" fmla="*/ 45 h 109"/>
                <a:gd name="T60" fmla="*/ 16 w 47"/>
                <a:gd name="T61" fmla="*/ 31 h 109"/>
                <a:gd name="T62" fmla="*/ 11 w 47"/>
                <a:gd name="T63" fmla="*/ 16 h 109"/>
                <a:gd name="T64" fmla="*/ 8 w 47"/>
                <a:gd name="T65" fmla="*/ 0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109"/>
                <a:gd name="T101" fmla="*/ 47 w 47"/>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109">
                  <a:moveTo>
                    <a:pt x="8" y="0"/>
                  </a:moveTo>
                  <a:lnTo>
                    <a:pt x="8" y="8"/>
                  </a:lnTo>
                  <a:lnTo>
                    <a:pt x="9" y="19"/>
                  </a:lnTo>
                  <a:lnTo>
                    <a:pt x="12" y="31"/>
                  </a:lnTo>
                  <a:lnTo>
                    <a:pt x="16" y="45"/>
                  </a:lnTo>
                  <a:lnTo>
                    <a:pt x="20" y="58"/>
                  </a:lnTo>
                  <a:lnTo>
                    <a:pt x="25" y="70"/>
                  </a:lnTo>
                  <a:lnTo>
                    <a:pt x="31" y="81"/>
                  </a:lnTo>
                  <a:lnTo>
                    <a:pt x="37" y="90"/>
                  </a:lnTo>
                  <a:lnTo>
                    <a:pt x="38" y="94"/>
                  </a:lnTo>
                  <a:lnTo>
                    <a:pt x="36" y="97"/>
                  </a:lnTo>
                  <a:lnTo>
                    <a:pt x="32" y="100"/>
                  </a:lnTo>
                  <a:lnTo>
                    <a:pt x="27" y="102"/>
                  </a:lnTo>
                  <a:lnTo>
                    <a:pt x="20" y="103"/>
                  </a:lnTo>
                  <a:lnTo>
                    <a:pt x="13" y="103"/>
                  </a:lnTo>
                  <a:lnTo>
                    <a:pt x="6" y="103"/>
                  </a:lnTo>
                  <a:lnTo>
                    <a:pt x="0" y="101"/>
                  </a:lnTo>
                  <a:lnTo>
                    <a:pt x="5" y="105"/>
                  </a:lnTo>
                  <a:lnTo>
                    <a:pt x="12" y="107"/>
                  </a:lnTo>
                  <a:lnTo>
                    <a:pt x="21" y="109"/>
                  </a:lnTo>
                  <a:lnTo>
                    <a:pt x="29" y="108"/>
                  </a:lnTo>
                  <a:lnTo>
                    <a:pt x="37" y="106"/>
                  </a:lnTo>
                  <a:lnTo>
                    <a:pt x="43" y="102"/>
                  </a:lnTo>
                  <a:lnTo>
                    <a:pt x="47" y="98"/>
                  </a:lnTo>
                  <a:lnTo>
                    <a:pt x="47" y="92"/>
                  </a:lnTo>
                  <a:lnTo>
                    <a:pt x="44" y="87"/>
                  </a:lnTo>
                  <a:lnTo>
                    <a:pt x="40" y="79"/>
                  </a:lnTo>
                  <a:lnTo>
                    <a:pt x="35" y="69"/>
                  </a:lnTo>
                  <a:lnTo>
                    <a:pt x="28" y="58"/>
                  </a:lnTo>
                  <a:lnTo>
                    <a:pt x="22" y="45"/>
                  </a:lnTo>
                  <a:lnTo>
                    <a:pt x="16" y="31"/>
                  </a:lnTo>
                  <a:lnTo>
                    <a:pt x="11" y="16"/>
                  </a:lnTo>
                  <a:lnTo>
                    <a:pt x="8" y="0"/>
                  </a:lnTo>
                  <a:close/>
                </a:path>
              </a:pathLst>
            </a:custGeom>
            <a:solidFill>
              <a:srgbClr val="000000"/>
            </a:solidFill>
            <a:ln w="9525">
              <a:noFill/>
              <a:round/>
              <a:headEnd/>
              <a:tailEnd/>
            </a:ln>
          </p:spPr>
          <p:txBody>
            <a:bodyPr/>
            <a:lstStyle/>
            <a:p>
              <a:endParaRPr lang="pt-BR"/>
            </a:p>
          </p:txBody>
        </p:sp>
        <p:sp>
          <p:nvSpPr>
            <p:cNvPr id="39963" name="Freeform 335"/>
            <p:cNvSpPr>
              <a:spLocks/>
            </p:cNvSpPr>
            <p:nvPr/>
          </p:nvSpPr>
          <p:spPr bwMode="auto">
            <a:xfrm>
              <a:off x="2963" y="1204"/>
              <a:ext cx="70" cy="130"/>
            </a:xfrm>
            <a:custGeom>
              <a:avLst/>
              <a:gdLst>
                <a:gd name="T0" fmla="*/ 0 w 70"/>
                <a:gd name="T1" fmla="*/ 0 h 130"/>
                <a:gd name="T2" fmla="*/ 15 w 70"/>
                <a:gd name="T3" fmla="*/ 8 h 130"/>
                <a:gd name="T4" fmla="*/ 28 w 70"/>
                <a:gd name="T5" fmla="*/ 19 h 130"/>
                <a:gd name="T6" fmla="*/ 42 w 70"/>
                <a:gd name="T7" fmla="*/ 33 h 130"/>
                <a:gd name="T8" fmla="*/ 53 w 70"/>
                <a:gd name="T9" fmla="*/ 50 h 130"/>
                <a:gd name="T10" fmla="*/ 62 w 70"/>
                <a:gd name="T11" fmla="*/ 69 h 130"/>
                <a:gd name="T12" fmla="*/ 68 w 70"/>
                <a:gd name="T13" fmla="*/ 89 h 130"/>
                <a:gd name="T14" fmla="*/ 70 w 70"/>
                <a:gd name="T15" fmla="*/ 109 h 130"/>
                <a:gd name="T16" fmla="*/ 68 w 70"/>
                <a:gd name="T17" fmla="*/ 130 h 130"/>
                <a:gd name="T18" fmla="*/ 64 w 70"/>
                <a:gd name="T19" fmla="*/ 110 h 130"/>
                <a:gd name="T20" fmla="*/ 59 w 70"/>
                <a:gd name="T21" fmla="*/ 91 h 130"/>
                <a:gd name="T22" fmla="*/ 53 w 70"/>
                <a:gd name="T23" fmla="*/ 73 h 130"/>
                <a:gd name="T24" fmla="*/ 46 w 70"/>
                <a:gd name="T25" fmla="*/ 56 h 130"/>
                <a:gd name="T26" fmla="*/ 36 w 70"/>
                <a:gd name="T27" fmla="*/ 41 h 130"/>
                <a:gd name="T28" fmla="*/ 25 w 70"/>
                <a:gd name="T29" fmla="*/ 27 h 130"/>
                <a:gd name="T30" fmla="*/ 13 w 70"/>
                <a:gd name="T31" fmla="*/ 13 h 130"/>
                <a:gd name="T32" fmla="*/ 0 w 70"/>
                <a:gd name="T33" fmla="*/ 0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30"/>
                <a:gd name="T53" fmla="*/ 70 w 70"/>
                <a:gd name="T54" fmla="*/ 130 h 1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30">
                  <a:moveTo>
                    <a:pt x="0" y="0"/>
                  </a:moveTo>
                  <a:lnTo>
                    <a:pt x="15" y="8"/>
                  </a:lnTo>
                  <a:lnTo>
                    <a:pt x="28" y="19"/>
                  </a:lnTo>
                  <a:lnTo>
                    <a:pt x="42" y="33"/>
                  </a:lnTo>
                  <a:lnTo>
                    <a:pt x="53" y="50"/>
                  </a:lnTo>
                  <a:lnTo>
                    <a:pt x="62" y="69"/>
                  </a:lnTo>
                  <a:lnTo>
                    <a:pt x="68" y="89"/>
                  </a:lnTo>
                  <a:lnTo>
                    <a:pt x="70" y="109"/>
                  </a:lnTo>
                  <a:lnTo>
                    <a:pt x="68" y="130"/>
                  </a:lnTo>
                  <a:lnTo>
                    <a:pt x="64" y="110"/>
                  </a:lnTo>
                  <a:lnTo>
                    <a:pt x="59" y="91"/>
                  </a:lnTo>
                  <a:lnTo>
                    <a:pt x="53" y="73"/>
                  </a:lnTo>
                  <a:lnTo>
                    <a:pt x="46" y="56"/>
                  </a:lnTo>
                  <a:lnTo>
                    <a:pt x="36" y="41"/>
                  </a:lnTo>
                  <a:lnTo>
                    <a:pt x="25" y="27"/>
                  </a:lnTo>
                  <a:lnTo>
                    <a:pt x="13" y="13"/>
                  </a:lnTo>
                  <a:lnTo>
                    <a:pt x="0" y="0"/>
                  </a:lnTo>
                  <a:close/>
                </a:path>
              </a:pathLst>
            </a:custGeom>
            <a:solidFill>
              <a:srgbClr val="000000"/>
            </a:solidFill>
            <a:ln w="9525">
              <a:noFill/>
              <a:round/>
              <a:headEnd/>
              <a:tailEnd/>
            </a:ln>
          </p:spPr>
          <p:txBody>
            <a:bodyPr/>
            <a:lstStyle/>
            <a:p>
              <a:endParaRPr lang="pt-BR"/>
            </a:p>
          </p:txBody>
        </p:sp>
        <p:sp>
          <p:nvSpPr>
            <p:cNvPr id="39964" name="Freeform 336"/>
            <p:cNvSpPr>
              <a:spLocks/>
            </p:cNvSpPr>
            <p:nvPr/>
          </p:nvSpPr>
          <p:spPr bwMode="auto">
            <a:xfrm>
              <a:off x="2933" y="1210"/>
              <a:ext cx="55" cy="110"/>
            </a:xfrm>
            <a:custGeom>
              <a:avLst/>
              <a:gdLst>
                <a:gd name="T0" fmla="*/ 0 w 55"/>
                <a:gd name="T1" fmla="*/ 0 h 110"/>
                <a:gd name="T2" fmla="*/ 9 w 55"/>
                <a:gd name="T3" fmla="*/ 6 h 110"/>
                <a:gd name="T4" fmla="*/ 19 w 55"/>
                <a:gd name="T5" fmla="*/ 14 h 110"/>
                <a:gd name="T6" fmla="*/ 30 w 55"/>
                <a:gd name="T7" fmla="*/ 26 h 110"/>
                <a:gd name="T8" fmla="*/ 39 w 55"/>
                <a:gd name="T9" fmla="*/ 40 h 110"/>
                <a:gd name="T10" fmla="*/ 47 w 55"/>
                <a:gd name="T11" fmla="*/ 56 h 110"/>
                <a:gd name="T12" fmla="*/ 53 w 55"/>
                <a:gd name="T13" fmla="*/ 74 h 110"/>
                <a:gd name="T14" fmla="*/ 55 w 55"/>
                <a:gd name="T15" fmla="*/ 92 h 110"/>
                <a:gd name="T16" fmla="*/ 54 w 55"/>
                <a:gd name="T17" fmla="*/ 110 h 110"/>
                <a:gd name="T18" fmla="*/ 52 w 55"/>
                <a:gd name="T19" fmla="*/ 97 h 110"/>
                <a:gd name="T20" fmla="*/ 48 w 55"/>
                <a:gd name="T21" fmla="*/ 82 h 110"/>
                <a:gd name="T22" fmla="*/ 42 w 55"/>
                <a:gd name="T23" fmla="*/ 67 h 110"/>
                <a:gd name="T24" fmla="*/ 35 w 55"/>
                <a:gd name="T25" fmla="*/ 52 h 110"/>
                <a:gd name="T26" fmla="*/ 27 w 55"/>
                <a:gd name="T27" fmla="*/ 37 h 110"/>
                <a:gd name="T28" fmla="*/ 18 w 55"/>
                <a:gd name="T29" fmla="*/ 23 h 110"/>
                <a:gd name="T30" fmla="*/ 9 w 55"/>
                <a:gd name="T31" fmla="*/ 11 h 110"/>
                <a:gd name="T32" fmla="*/ 0 w 55"/>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110"/>
                <a:gd name="T53" fmla="*/ 55 w 5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110">
                  <a:moveTo>
                    <a:pt x="0" y="0"/>
                  </a:moveTo>
                  <a:lnTo>
                    <a:pt x="9" y="6"/>
                  </a:lnTo>
                  <a:lnTo>
                    <a:pt x="19" y="14"/>
                  </a:lnTo>
                  <a:lnTo>
                    <a:pt x="30" y="26"/>
                  </a:lnTo>
                  <a:lnTo>
                    <a:pt x="39" y="40"/>
                  </a:lnTo>
                  <a:lnTo>
                    <a:pt x="47" y="56"/>
                  </a:lnTo>
                  <a:lnTo>
                    <a:pt x="53" y="74"/>
                  </a:lnTo>
                  <a:lnTo>
                    <a:pt x="55" y="92"/>
                  </a:lnTo>
                  <a:lnTo>
                    <a:pt x="54" y="110"/>
                  </a:lnTo>
                  <a:lnTo>
                    <a:pt x="52" y="97"/>
                  </a:lnTo>
                  <a:lnTo>
                    <a:pt x="48" y="82"/>
                  </a:lnTo>
                  <a:lnTo>
                    <a:pt x="42" y="67"/>
                  </a:lnTo>
                  <a:lnTo>
                    <a:pt x="35" y="52"/>
                  </a:lnTo>
                  <a:lnTo>
                    <a:pt x="27" y="37"/>
                  </a:lnTo>
                  <a:lnTo>
                    <a:pt x="18" y="23"/>
                  </a:lnTo>
                  <a:lnTo>
                    <a:pt x="9" y="11"/>
                  </a:lnTo>
                  <a:lnTo>
                    <a:pt x="0" y="0"/>
                  </a:lnTo>
                  <a:close/>
                </a:path>
              </a:pathLst>
            </a:custGeom>
            <a:solidFill>
              <a:srgbClr val="000000"/>
            </a:solidFill>
            <a:ln w="9525">
              <a:noFill/>
              <a:round/>
              <a:headEnd/>
              <a:tailEnd/>
            </a:ln>
          </p:spPr>
          <p:txBody>
            <a:bodyPr/>
            <a:lstStyle/>
            <a:p>
              <a:endParaRPr lang="pt-BR"/>
            </a:p>
          </p:txBody>
        </p:sp>
        <p:sp>
          <p:nvSpPr>
            <p:cNvPr id="39965" name="Freeform 337"/>
            <p:cNvSpPr>
              <a:spLocks/>
            </p:cNvSpPr>
            <p:nvPr/>
          </p:nvSpPr>
          <p:spPr bwMode="auto">
            <a:xfrm>
              <a:off x="2887" y="1218"/>
              <a:ext cx="50" cy="113"/>
            </a:xfrm>
            <a:custGeom>
              <a:avLst/>
              <a:gdLst>
                <a:gd name="T0" fmla="*/ 0 w 50"/>
                <a:gd name="T1" fmla="*/ 0 h 113"/>
                <a:gd name="T2" fmla="*/ 10 w 50"/>
                <a:gd name="T3" fmla="*/ 7 h 113"/>
                <a:gd name="T4" fmla="*/ 20 w 50"/>
                <a:gd name="T5" fmla="*/ 18 h 113"/>
                <a:gd name="T6" fmla="*/ 28 w 50"/>
                <a:gd name="T7" fmla="*/ 33 h 113"/>
                <a:gd name="T8" fmla="*/ 36 w 50"/>
                <a:gd name="T9" fmla="*/ 48 h 113"/>
                <a:gd name="T10" fmla="*/ 41 w 50"/>
                <a:gd name="T11" fmla="*/ 66 h 113"/>
                <a:gd name="T12" fmla="*/ 44 w 50"/>
                <a:gd name="T13" fmla="*/ 82 h 113"/>
                <a:gd name="T14" fmla="*/ 45 w 50"/>
                <a:gd name="T15" fmla="*/ 98 h 113"/>
                <a:gd name="T16" fmla="*/ 43 w 50"/>
                <a:gd name="T17" fmla="*/ 113 h 113"/>
                <a:gd name="T18" fmla="*/ 47 w 50"/>
                <a:gd name="T19" fmla="*/ 103 h 113"/>
                <a:gd name="T20" fmla="*/ 50 w 50"/>
                <a:gd name="T21" fmla="*/ 90 h 113"/>
                <a:gd name="T22" fmla="*/ 50 w 50"/>
                <a:gd name="T23" fmla="*/ 74 h 113"/>
                <a:gd name="T24" fmla="*/ 47 w 50"/>
                <a:gd name="T25" fmla="*/ 56 h 113"/>
                <a:gd name="T26" fmla="*/ 41 w 50"/>
                <a:gd name="T27" fmla="*/ 40 h 113"/>
                <a:gd name="T28" fmla="*/ 32 w 50"/>
                <a:gd name="T29" fmla="*/ 23 h 113"/>
                <a:gd name="T30" fmla="*/ 18 w 50"/>
                <a:gd name="T31" fmla="*/ 10 h 113"/>
                <a:gd name="T32" fmla="*/ 0 w 50"/>
                <a:gd name="T33" fmla="*/ 0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13"/>
                <a:gd name="T53" fmla="*/ 50 w 50"/>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13">
                  <a:moveTo>
                    <a:pt x="0" y="0"/>
                  </a:moveTo>
                  <a:lnTo>
                    <a:pt x="10" y="7"/>
                  </a:lnTo>
                  <a:lnTo>
                    <a:pt x="20" y="18"/>
                  </a:lnTo>
                  <a:lnTo>
                    <a:pt x="28" y="33"/>
                  </a:lnTo>
                  <a:lnTo>
                    <a:pt x="36" y="48"/>
                  </a:lnTo>
                  <a:lnTo>
                    <a:pt x="41" y="66"/>
                  </a:lnTo>
                  <a:lnTo>
                    <a:pt x="44" y="82"/>
                  </a:lnTo>
                  <a:lnTo>
                    <a:pt x="45" y="98"/>
                  </a:lnTo>
                  <a:lnTo>
                    <a:pt x="43" y="113"/>
                  </a:lnTo>
                  <a:lnTo>
                    <a:pt x="47" y="103"/>
                  </a:lnTo>
                  <a:lnTo>
                    <a:pt x="50" y="90"/>
                  </a:lnTo>
                  <a:lnTo>
                    <a:pt x="50" y="74"/>
                  </a:lnTo>
                  <a:lnTo>
                    <a:pt x="47" y="56"/>
                  </a:lnTo>
                  <a:lnTo>
                    <a:pt x="41" y="40"/>
                  </a:lnTo>
                  <a:lnTo>
                    <a:pt x="32" y="23"/>
                  </a:lnTo>
                  <a:lnTo>
                    <a:pt x="18" y="10"/>
                  </a:lnTo>
                  <a:lnTo>
                    <a:pt x="0" y="0"/>
                  </a:lnTo>
                  <a:close/>
                </a:path>
              </a:pathLst>
            </a:custGeom>
            <a:solidFill>
              <a:srgbClr val="000000"/>
            </a:solidFill>
            <a:ln w="9525">
              <a:noFill/>
              <a:round/>
              <a:headEnd/>
              <a:tailEnd/>
            </a:ln>
          </p:spPr>
          <p:txBody>
            <a:bodyPr/>
            <a:lstStyle/>
            <a:p>
              <a:endParaRPr lang="pt-BR"/>
            </a:p>
          </p:txBody>
        </p:sp>
        <p:sp>
          <p:nvSpPr>
            <p:cNvPr id="39966" name="Freeform 338"/>
            <p:cNvSpPr>
              <a:spLocks/>
            </p:cNvSpPr>
            <p:nvPr/>
          </p:nvSpPr>
          <p:spPr bwMode="auto">
            <a:xfrm>
              <a:off x="2838" y="1230"/>
              <a:ext cx="71" cy="88"/>
            </a:xfrm>
            <a:custGeom>
              <a:avLst/>
              <a:gdLst>
                <a:gd name="T0" fmla="*/ 0 w 71"/>
                <a:gd name="T1" fmla="*/ 0 h 88"/>
                <a:gd name="T2" fmla="*/ 6 w 71"/>
                <a:gd name="T3" fmla="*/ 4 h 88"/>
                <a:gd name="T4" fmla="*/ 16 w 71"/>
                <a:gd name="T5" fmla="*/ 9 h 88"/>
                <a:gd name="T6" fmla="*/ 28 w 71"/>
                <a:gd name="T7" fmla="*/ 17 h 88"/>
                <a:gd name="T8" fmla="*/ 40 w 71"/>
                <a:gd name="T9" fmla="*/ 25 h 88"/>
                <a:gd name="T10" fmla="*/ 52 w 71"/>
                <a:gd name="T11" fmla="*/ 37 h 88"/>
                <a:gd name="T12" fmla="*/ 62 w 71"/>
                <a:gd name="T13" fmla="*/ 51 h 88"/>
                <a:gd name="T14" fmla="*/ 69 w 71"/>
                <a:gd name="T15" fmla="*/ 68 h 88"/>
                <a:gd name="T16" fmla="*/ 71 w 71"/>
                <a:gd name="T17" fmla="*/ 88 h 88"/>
                <a:gd name="T18" fmla="*/ 65 w 71"/>
                <a:gd name="T19" fmla="*/ 71 h 88"/>
                <a:gd name="T20" fmla="*/ 57 w 71"/>
                <a:gd name="T21" fmla="*/ 57 h 88"/>
                <a:gd name="T22" fmla="*/ 47 w 71"/>
                <a:gd name="T23" fmla="*/ 44 h 88"/>
                <a:gd name="T24" fmla="*/ 37 w 71"/>
                <a:gd name="T25" fmla="*/ 33 h 88"/>
                <a:gd name="T26" fmla="*/ 27 w 71"/>
                <a:gd name="T27" fmla="*/ 24 h 88"/>
                <a:gd name="T28" fmla="*/ 17 w 71"/>
                <a:gd name="T29" fmla="*/ 15 h 88"/>
                <a:gd name="T30" fmla="*/ 8 w 71"/>
                <a:gd name="T31" fmla="*/ 7 h 88"/>
                <a:gd name="T32" fmla="*/ 0 w 71"/>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88"/>
                <a:gd name="T53" fmla="*/ 71 w 71"/>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88">
                  <a:moveTo>
                    <a:pt x="0" y="0"/>
                  </a:moveTo>
                  <a:lnTo>
                    <a:pt x="6" y="4"/>
                  </a:lnTo>
                  <a:lnTo>
                    <a:pt x="16" y="9"/>
                  </a:lnTo>
                  <a:lnTo>
                    <a:pt x="28" y="17"/>
                  </a:lnTo>
                  <a:lnTo>
                    <a:pt x="40" y="25"/>
                  </a:lnTo>
                  <a:lnTo>
                    <a:pt x="52" y="37"/>
                  </a:lnTo>
                  <a:lnTo>
                    <a:pt x="62" y="51"/>
                  </a:lnTo>
                  <a:lnTo>
                    <a:pt x="69" y="68"/>
                  </a:lnTo>
                  <a:lnTo>
                    <a:pt x="71" y="88"/>
                  </a:lnTo>
                  <a:lnTo>
                    <a:pt x="65" y="71"/>
                  </a:lnTo>
                  <a:lnTo>
                    <a:pt x="57" y="57"/>
                  </a:lnTo>
                  <a:lnTo>
                    <a:pt x="47" y="44"/>
                  </a:lnTo>
                  <a:lnTo>
                    <a:pt x="37" y="33"/>
                  </a:lnTo>
                  <a:lnTo>
                    <a:pt x="27" y="24"/>
                  </a:lnTo>
                  <a:lnTo>
                    <a:pt x="17" y="15"/>
                  </a:lnTo>
                  <a:lnTo>
                    <a:pt x="8" y="7"/>
                  </a:lnTo>
                  <a:lnTo>
                    <a:pt x="0" y="0"/>
                  </a:lnTo>
                  <a:close/>
                </a:path>
              </a:pathLst>
            </a:custGeom>
            <a:solidFill>
              <a:srgbClr val="000000"/>
            </a:solidFill>
            <a:ln w="9525">
              <a:noFill/>
              <a:round/>
              <a:headEnd/>
              <a:tailEnd/>
            </a:ln>
          </p:spPr>
          <p:txBody>
            <a:bodyPr/>
            <a:lstStyle/>
            <a:p>
              <a:endParaRPr lang="pt-BR"/>
            </a:p>
          </p:txBody>
        </p:sp>
        <p:sp>
          <p:nvSpPr>
            <p:cNvPr id="39967" name="Freeform 339"/>
            <p:cNvSpPr>
              <a:spLocks/>
            </p:cNvSpPr>
            <p:nvPr/>
          </p:nvSpPr>
          <p:spPr bwMode="auto">
            <a:xfrm>
              <a:off x="2819" y="1237"/>
              <a:ext cx="8" cy="104"/>
            </a:xfrm>
            <a:custGeom>
              <a:avLst/>
              <a:gdLst>
                <a:gd name="T0" fmla="*/ 8 w 8"/>
                <a:gd name="T1" fmla="*/ 0 h 104"/>
                <a:gd name="T2" fmla="*/ 8 w 8"/>
                <a:gd name="T3" fmla="*/ 21 h 104"/>
                <a:gd name="T4" fmla="*/ 8 w 8"/>
                <a:gd name="T5" fmla="*/ 51 h 104"/>
                <a:gd name="T6" fmla="*/ 8 w 8"/>
                <a:gd name="T7" fmla="*/ 82 h 104"/>
                <a:gd name="T8" fmla="*/ 5 w 8"/>
                <a:gd name="T9" fmla="*/ 104 h 104"/>
                <a:gd name="T10" fmla="*/ 1 w 8"/>
                <a:gd name="T11" fmla="*/ 83 h 104"/>
                <a:gd name="T12" fmla="*/ 0 w 8"/>
                <a:gd name="T13" fmla="*/ 55 h 104"/>
                <a:gd name="T14" fmla="*/ 2 w 8"/>
                <a:gd name="T15" fmla="*/ 25 h 104"/>
                <a:gd name="T16" fmla="*/ 8 w 8"/>
                <a:gd name="T17" fmla="*/ 0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04"/>
                <a:gd name="T29" fmla="*/ 8 w 8"/>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04">
                  <a:moveTo>
                    <a:pt x="8" y="0"/>
                  </a:moveTo>
                  <a:lnTo>
                    <a:pt x="8" y="21"/>
                  </a:lnTo>
                  <a:lnTo>
                    <a:pt x="8" y="51"/>
                  </a:lnTo>
                  <a:lnTo>
                    <a:pt x="8" y="82"/>
                  </a:lnTo>
                  <a:lnTo>
                    <a:pt x="5" y="104"/>
                  </a:lnTo>
                  <a:lnTo>
                    <a:pt x="1" y="83"/>
                  </a:lnTo>
                  <a:lnTo>
                    <a:pt x="0" y="55"/>
                  </a:lnTo>
                  <a:lnTo>
                    <a:pt x="2" y="25"/>
                  </a:lnTo>
                  <a:lnTo>
                    <a:pt x="8" y="0"/>
                  </a:lnTo>
                  <a:close/>
                </a:path>
              </a:pathLst>
            </a:custGeom>
            <a:solidFill>
              <a:srgbClr val="000000"/>
            </a:solidFill>
            <a:ln w="9525">
              <a:noFill/>
              <a:round/>
              <a:headEnd/>
              <a:tailEnd/>
            </a:ln>
          </p:spPr>
          <p:txBody>
            <a:bodyPr/>
            <a:lstStyle/>
            <a:p>
              <a:endParaRPr lang="pt-BR"/>
            </a:p>
          </p:txBody>
        </p:sp>
        <p:sp>
          <p:nvSpPr>
            <p:cNvPr id="39968" name="Freeform 340"/>
            <p:cNvSpPr>
              <a:spLocks/>
            </p:cNvSpPr>
            <p:nvPr/>
          </p:nvSpPr>
          <p:spPr bwMode="auto">
            <a:xfrm>
              <a:off x="2765" y="1232"/>
              <a:ext cx="29" cy="107"/>
            </a:xfrm>
            <a:custGeom>
              <a:avLst/>
              <a:gdLst>
                <a:gd name="T0" fmla="*/ 29 w 29"/>
                <a:gd name="T1" fmla="*/ 0 h 107"/>
                <a:gd name="T2" fmla="*/ 24 w 29"/>
                <a:gd name="T3" fmla="*/ 8 h 107"/>
                <a:gd name="T4" fmla="*/ 20 w 29"/>
                <a:gd name="T5" fmla="*/ 20 h 107"/>
                <a:gd name="T6" fmla="*/ 16 w 29"/>
                <a:gd name="T7" fmla="*/ 34 h 107"/>
                <a:gd name="T8" fmla="*/ 13 w 29"/>
                <a:gd name="T9" fmla="*/ 50 h 107"/>
                <a:gd name="T10" fmla="*/ 11 w 29"/>
                <a:gd name="T11" fmla="*/ 66 h 107"/>
                <a:gd name="T12" fmla="*/ 10 w 29"/>
                <a:gd name="T13" fmla="*/ 81 h 107"/>
                <a:gd name="T14" fmla="*/ 10 w 29"/>
                <a:gd name="T15" fmla="*/ 95 h 107"/>
                <a:gd name="T16" fmla="*/ 13 w 29"/>
                <a:gd name="T17" fmla="*/ 107 h 107"/>
                <a:gd name="T18" fmla="*/ 7 w 29"/>
                <a:gd name="T19" fmla="*/ 102 h 107"/>
                <a:gd name="T20" fmla="*/ 3 w 29"/>
                <a:gd name="T21" fmla="*/ 92 h 107"/>
                <a:gd name="T22" fmla="*/ 0 w 29"/>
                <a:gd name="T23" fmla="*/ 79 h 107"/>
                <a:gd name="T24" fmla="*/ 0 w 29"/>
                <a:gd name="T25" fmla="*/ 64 h 107"/>
                <a:gd name="T26" fmla="*/ 3 w 29"/>
                <a:gd name="T27" fmla="*/ 47 h 107"/>
                <a:gd name="T28" fmla="*/ 8 w 29"/>
                <a:gd name="T29" fmla="*/ 30 h 107"/>
                <a:gd name="T30" fmla="*/ 17 w 29"/>
                <a:gd name="T31" fmla="*/ 14 h 107"/>
                <a:gd name="T32" fmla="*/ 29 w 29"/>
                <a:gd name="T33" fmla="*/ 0 h 1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07"/>
                <a:gd name="T53" fmla="*/ 29 w 29"/>
                <a:gd name="T54" fmla="*/ 107 h 1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07">
                  <a:moveTo>
                    <a:pt x="29" y="0"/>
                  </a:moveTo>
                  <a:lnTo>
                    <a:pt x="24" y="8"/>
                  </a:lnTo>
                  <a:lnTo>
                    <a:pt x="20" y="20"/>
                  </a:lnTo>
                  <a:lnTo>
                    <a:pt x="16" y="34"/>
                  </a:lnTo>
                  <a:lnTo>
                    <a:pt x="13" y="50"/>
                  </a:lnTo>
                  <a:lnTo>
                    <a:pt x="11" y="66"/>
                  </a:lnTo>
                  <a:lnTo>
                    <a:pt x="10" y="81"/>
                  </a:lnTo>
                  <a:lnTo>
                    <a:pt x="10" y="95"/>
                  </a:lnTo>
                  <a:lnTo>
                    <a:pt x="13" y="107"/>
                  </a:lnTo>
                  <a:lnTo>
                    <a:pt x="7" y="102"/>
                  </a:lnTo>
                  <a:lnTo>
                    <a:pt x="3" y="92"/>
                  </a:lnTo>
                  <a:lnTo>
                    <a:pt x="0" y="79"/>
                  </a:lnTo>
                  <a:lnTo>
                    <a:pt x="0" y="64"/>
                  </a:lnTo>
                  <a:lnTo>
                    <a:pt x="3" y="47"/>
                  </a:lnTo>
                  <a:lnTo>
                    <a:pt x="8" y="30"/>
                  </a:lnTo>
                  <a:lnTo>
                    <a:pt x="17" y="14"/>
                  </a:lnTo>
                  <a:lnTo>
                    <a:pt x="29" y="0"/>
                  </a:lnTo>
                  <a:close/>
                </a:path>
              </a:pathLst>
            </a:custGeom>
            <a:solidFill>
              <a:srgbClr val="000000"/>
            </a:solidFill>
            <a:ln w="9525">
              <a:noFill/>
              <a:round/>
              <a:headEnd/>
              <a:tailEnd/>
            </a:ln>
          </p:spPr>
          <p:txBody>
            <a:bodyPr/>
            <a:lstStyle/>
            <a:p>
              <a:endParaRPr lang="pt-BR"/>
            </a:p>
          </p:txBody>
        </p:sp>
        <p:sp>
          <p:nvSpPr>
            <p:cNvPr id="39969" name="Freeform 341"/>
            <p:cNvSpPr>
              <a:spLocks/>
            </p:cNvSpPr>
            <p:nvPr/>
          </p:nvSpPr>
          <p:spPr bwMode="auto">
            <a:xfrm>
              <a:off x="2703" y="1260"/>
              <a:ext cx="49" cy="116"/>
            </a:xfrm>
            <a:custGeom>
              <a:avLst/>
              <a:gdLst>
                <a:gd name="T0" fmla="*/ 49 w 49"/>
                <a:gd name="T1" fmla="*/ 0 h 116"/>
                <a:gd name="T2" fmla="*/ 48 w 49"/>
                <a:gd name="T3" fmla="*/ 13 h 116"/>
                <a:gd name="T4" fmla="*/ 45 w 49"/>
                <a:gd name="T5" fmla="*/ 28 h 116"/>
                <a:gd name="T6" fmla="*/ 42 w 49"/>
                <a:gd name="T7" fmla="*/ 44 h 116"/>
                <a:gd name="T8" fmla="*/ 37 w 49"/>
                <a:gd name="T9" fmla="*/ 60 h 116"/>
                <a:gd name="T10" fmla="*/ 30 w 49"/>
                <a:gd name="T11" fmla="*/ 77 h 116"/>
                <a:gd name="T12" fmla="*/ 22 w 49"/>
                <a:gd name="T13" fmla="*/ 93 h 116"/>
                <a:gd name="T14" fmla="*/ 12 w 49"/>
                <a:gd name="T15" fmla="*/ 106 h 116"/>
                <a:gd name="T16" fmla="*/ 0 w 49"/>
                <a:gd name="T17" fmla="*/ 116 h 116"/>
                <a:gd name="T18" fmla="*/ 4 w 49"/>
                <a:gd name="T19" fmla="*/ 104 h 116"/>
                <a:gd name="T20" fmla="*/ 11 w 49"/>
                <a:gd name="T21" fmla="*/ 90 h 116"/>
                <a:gd name="T22" fmla="*/ 18 w 49"/>
                <a:gd name="T23" fmla="*/ 75 h 116"/>
                <a:gd name="T24" fmla="*/ 26 w 49"/>
                <a:gd name="T25" fmla="*/ 59 h 116"/>
                <a:gd name="T26" fmla="*/ 33 w 49"/>
                <a:gd name="T27" fmla="*/ 43 h 116"/>
                <a:gd name="T28" fmla="*/ 40 w 49"/>
                <a:gd name="T29" fmla="*/ 27 h 116"/>
                <a:gd name="T30" fmla="*/ 45 w 49"/>
                <a:gd name="T31" fmla="*/ 13 h 116"/>
                <a:gd name="T32" fmla="*/ 49 w 4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16"/>
                <a:gd name="T53" fmla="*/ 49 w 4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16">
                  <a:moveTo>
                    <a:pt x="49" y="0"/>
                  </a:moveTo>
                  <a:lnTo>
                    <a:pt x="48" y="13"/>
                  </a:lnTo>
                  <a:lnTo>
                    <a:pt x="45" y="28"/>
                  </a:lnTo>
                  <a:lnTo>
                    <a:pt x="42" y="44"/>
                  </a:lnTo>
                  <a:lnTo>
                    <a:pt x="37" y="60"/>
                  </a:lnTo>
                  <a:lnTo>
                    <a:pt x="30" y="77"/>
                  </a:lnTo>
                  <a:lnTo>
                    <a:pt x="22" y="93"/>
                  </a:lnTo>
                  <a:lnTo>
                    <a:pt x="12" y="106"/>
                  </a:lnTo>
                  <a:lnTo>
                    <a:pt x="0" y="116"/>
                  </a:lnTo>
                  <a:lnTo>
                    <a:pt x="4" y="104"/>
                  </a:lnTo>
                  <a:lnTo>
                    <a:pt x="11" y="90"/>
                  </a:lnTo>
                  <a:lnTo>
                    <a:pt x="18" y="75"/>
                  </a:lnTo>
                  <a:lnTo>
                    <a:pt x="26" y="59"/>
                  </a:lnTo>
                  <a:lnTo>
                    <a:pt x="33" y="43"/>
                  </a:lnTo>
                  <a:lnTo>
                    <a:pt x="40" y="27"/>
                  </a:lnTo>
                  <a:lnTo>
                    <a:pt x="45" y="13"/>
                  </a:lnTo>
                  <a:lnTo>
                    <a:pt x="49" y="0"/>
                  </a:lnTo>
                  <a:close/>
                </a:path>
              </a:pathLst>
            </a:custGeom>
            <a:solidFill>
              <a:srgbClr val="000000"/>
            </a:solidFill>
            <a:ln w="9525">
              <a:noFill/>
              <a:round/>
              <a:headEnd/>
              <a:tailEnd/>
            </a:ln>
          </p:spPr>
          <p:txBody>
            <a:bodyPr/>
            <a:lstStyle/>
            <a:p>
              <a:endParaRPr lang="pt-BR"/>
            </a:p>
          </p:txBody>
        </p:sp>
        <p:sp>
          <p:nvSpPr>
            <p:cNvPr id="39970" name="Freeform 342"/>
            <p:cNvSpPr>
              <a:spLocks/>
            </p:cNvSpPr>
            <p:nvPr/>
          </p:nvSpPr>
          <p:spPr bwMode="auto">
            <a:xfrm>
              <a:off x="2647" y="1375"/>
              <a:ext cx="61" cy="106"/>
            </a:xfrm>
            <a:custGeom>
              <a:avLst/>
              <a:gdLst>
                <a:gd name="T0" fmla="*/ 61 w 61"/>
                <a:gd name="T1" fmla="*/ 17 h 106"/>
                <a:gd name="T2" fmla="*/ 57 w 61"/>
                <a:gd name="T3" fmla="*/ 12 h 106"/>
                <a:gd name="T4" fmla="*/ 52 w 61"/>
                <a:gd name="T5" fmla="*/ 7 h 106"/>
                <a:gd name="T6" fmla="*/ 45 w 61"/>
                <a:gd name="T7" fmla="*/ 3 h 106"/>
                <a:gd name="T8" fmla="*/ 38 w 61"/>
                <a:gd name="T9" fmla="*/ 1 h 106"/>
                <a:gd name="T10" fmla="*/ 30 w 61"/>
                <a:gd name="T11" fmla="*/ 0 h 106"/>
                <a:gd name="T12" fmla="*/ 22 w 61"/>
                <a:gd name="T13" fmla="*/ 1 h 106"/>
                <a:gd name="T14" fmla="*/ 15 w 61"/>
                <a:gd name="T15" fmla="*/ 4 h 106"/>
                <a:gd name="T16" fmla="*/ 7 w 61"/>
                <a:gd name="T17" fmla="*/ 10 h 106"/>
                <a:gd name="T18" fmla="*/ 2 w 61"/>
                <a:gd name="T19" fmla="*/ 19 h 106"/>
                <a:gd name="T20" fmla="*/ 0 w 61"/>
                <a:gd name="T21" fmla="*/ 30 h 106"/>
                <a:gd name="T22" fmla="*/ 1 w 61"/>
                <a:gd name="T23" fmla="*/ 43 h 106"/>
                <a:gd name="T24" fmla="*/ 6 w 61"/>
                <a:gd name="T25" fmla="*/ 57 h 106"/>
                <a:gd name="T26" fmla="*/ 13 w 61"/>
                <a:gd name="T27" fmla="*/ 72 h 106"/>
                <a:gd name="T28" fmla="*/ 23 w 61"/>
                <a:gd name="T29" fmla="*/ 85 h 106"/>
                <a:gd name="T30" fmla="*/ 36 w 61"/>
                <a:gd name="T31" fmla="*/ 96 h 106"/>
                <a:gd name="T32" fmla="*/ 50 w 61"/>
                <a:gd name="T33" fmla="*/ 106 h 106"/>
                <a:gd name="T34" fmla="*/ 41 w 61"/>
                <a:gd name="T35" fmla="*/ 97 h 106"/>
                <a:gd name="T36" fmla="*/ 32 w 61"/>
                <a:gd name="T37" fmla="*/ 87 h 106"/>
                <a:gd name="T38" fmla="*/ 24 w 61"/>
                <a:gd name="T39" fmla="*/ 76 h 106"/>
                <a:gd name="T40" fmla="*/ 17 w 61"/>
                <a:gd name="T41" fmla="*/ 64 h 106"/>
                <a:gd name="T42" fmla="*/ 12 w 61"/>
                <a:gd name="T43" fmla="*/ 52 h 106"/>
                <a:gd name="T44" fmla="*/ 11 w 61"/>
                <a:gd name="T45" fmla="*/ 40 h 106"/>
                <a:gd name="T46" fmla="*/ 12 w 61"/>
                <a:gd name="T47" fmla="*/ 29 h 106"/>
                <a:gd name="T48" fmla="*/ 18 w 61"/>
                <a:gd name="T49" fmla="*/ 19 h 106"/>
                <a:gd name="T50" fmla="*/ 22 w 61"/>
                <a:gd name="T51" fmla="*/ 14 h 106"/>
                <a:gd name="T52" fmla="*/ 27 w 61"/>
                <a:gd name="T53" fmla="*/ 11 h 106"/>
                <a:gd name="T54" fmla="*/ 33 w 61"/>
                <a:gd name="T55" fmla="*/ 9 h 106"/>
                <a:gd name="T56" fmla="*/ 39 w 61"/>
                <a:gd name="T57" fmla="*/ 9 h 106"/>
                <a:gd name="T58" fmla="*/ 45 w 61"/>
                <a:gd name="T59" fmla="*/ 11 h 106"/>
                <a:gd name="T60" fmla="*/ 50 w 61"/>
                <a:gd name="T61" fmla="*/ 12 h 106"/>
                <a:gd name="T62" fmla="*/ 56 w 61"/>
                <a:gd name="T63" fmla="*/ 15 h 106"/>
                <a:gd name="T64" fmla="*/ 61 w 61"/>
                <a:gd name="T65" fmla="*/ 17 h 1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106"/>
                <a:gd name="T101" fmla="*/ 61 w 61"/>
                <a:gd name="T102" fmla="*/ 106 h 1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106">
                  <a:moveTo>
                    <a:pt x="61" y="17"/>
                  </a:moveTo>
                  <a:lnTo>
                    <a:pt x="57" y="12"/>
                  </a:lnTo>
                  <a:lnTo>
                    <a:pt x="52" y="7"/>
                  </a:lnTo>
                  <a:lnTo>
                    <a:pt x="45" y="3"/>
                  </a:lnTo>
                  <a:lnTo>
                    <a:pt x="38" y="1"/>
                  </a:lnTo>
                  <a:lnTo>
                    <a:pt x="30" y="0"/>
                  </a:lnTo>
                  <a:lnTo>
                    <a:pt x="22" y="1"/>
                  </a:lnTo>
                  <a:lnTo>
                    <a:pt x="15" y="4"/>
                  </a:lnTo>
                  <a:lnTo>
                    <a:pt x="7" y="10"/>
                  </a:lnTo>
                  <a:lnTo>
                    <a:pt x="2" y="19"/>
                  </a:lnTo>
                  <a:lnTo>
                    <a:pt x="0" y="30"/>
                  </a:lnTo>
                  <a:lnTo>
                    <a:pt x="1" y="43"/>
                  </a:lnTo>
                  <a:lnTo>
                    <a:pt x="6" y="57"/>
                  </a:lnTo>
                  <a:lnTo>
                    <a:pt x="13" y="72"/>
                  </a:lnTo>
                  <a:lnTo>
                    <a:pt x="23" y="85"/>
                  </a:lnTo>
                  <a:lnTo>
                    <a:pt x="36" y="96"/>
                  </a:lnTo>
                  <a:lnTo>
                    <a:pt x="50" y="106"/>
                  </a:lnTo>
                  <a:lnTo>
                    <a:pt x="41" y="97"/>
                  </a:lnTo>
                  <a:lnTo>
                    <a:pt x="32" y="87"/>
                  </a:lnTo>
                  <a:lnTo>
                    <a:pt x="24" y="76"/>
                  </a:lnTo>
                  <a:lnTo>
                    <a:pt x="17" y="64"/>
                  </a:lnTo>
                  <a:lnTo>
                    <a:pt x="12" y="52"/>
                  </a:lnTo>
                  <a:lnTo>
                    <a:pt x="11" y="40"/>
                  </a:lnTo>
                  <a:lnTo>
                    <a:pt x="12" y="29"/>
                  </a:lnTo>
                  <a:lnTo>
                    <a:pt x="18" y="19"/>
                  </a:lnTo>
                  <a:lnTo>
                    <a:pt x="22" y="14"/>
                  </a:lnTo>
                  <a:lnTo>
                    <a:pt x="27" y="11"/>
                  </a:lnTo>
                  <a:lnTo>
                    <a:pt x="33" y="9"/>
                  </a:lnTo>
                  <a:lnTo>
                    <a:pt x="39" y="9"/>
                  </a:lnTo>
                  <a:lnTo>
                    <a:pt x="45" y="11"/>
                  </a:lnTo>
                  <a:lnTo>
                    <a:pt x="50" y="12"/>
                  </a:lnTo>
                  <a:lnTo>
                    <a:pt x="56" y="15"/>
                  </a:lnTo>
                  <a:lnTo>
                    <a:pt x="61" y="17"/>
                  </a:lnTo>
                  <a:close/>
                </a:path>
              </a:pathLst>
            </a:custGeom>
            <a:solidFill>
              <a:srgbClr val="000000"/>
            </a:solidFill>
            <a:ln w="9525">
              <a:noFill/>
              <a:round/>
              <a:headEnd/>
              <a:tailEnd/>
            </a:ln>
          </p:spPr>
          <p:txBody>
            <a:bodyPr/>
            <a:lstStyle/>
            <a:p>
              <a:endParaRPr lang="pt-BR"/>
            </a:p>
          </p:txBody>
        </p:sp>
        <p:sp>
          <p:nvSpPr>
            <p:cNvPr id="39971" name="Freeform 343"/>
            <p:cNvSpPr>
              <a:spLocks/>
            </p:cNvSpPr>
            <p:nvPr/>
          </p:nvSpPr>
          <p:spPr bwMode="auto">
            <a:xfrm>
              <a:off x="2714" y="1495"/>
              <a:ext cx="63" cy="123"/>
            </a:xfrm>
            <a:custGeom>
              <a:avLst/>
              <a:gdLst>
                <a:gd name="T0" fmla="*/ 0 w 63"/>
                <a:gd name="T1" fmla="*/ 0 h 123"/>
                <a:gd name="T2" fmla="*/ 5 w 63"/>
                <a:gd name="T3" fmla="*/ 15 h 123"/>
                <a:gd name="T4" fmla="*/ 12 w 63"/>
                <a:gd name="T5" fmla="*/ 32 h 123"/>
                <a:gd name="T6" fmla="*/ 20 w 63"/>
                <a:gd name="T7" fmla="*/ 50 h 123"/>
                <a:gd name="T8" fmla="*/ 28 w 63"/>
                <a:gd name="T9" fmla="*/ 69 h 123"/>
                <a:gd name="T10" fmla="*/ 37 w 63"/>
                <a:gd name="T11" fmla="*/ 86 h 123"/>
                <a:gd name="T12" fmla="*/ 46 w 63"/>
                <a:gd name="T13" fmla="*/ 101 h 123"/>
                <a:gd name="T14" fmla="*/ 55 w 63"/>
                <a:gd name="T15" fmla="*/ 114 h 123"/>
                <a:gd name="T16" fmla="*/ 63 w 63"/>
                <a:gd name="T17" fmla="*/ 123 h 123"/>
                <a:gd name="T18" fmla="*/ 54 w 63"/>
                <a:gd name="T19" fmla="*/ 120 h 123"/>
                <a:gd name="T20" fmla="*/ 44 w 63"/>
                <a:gd name="T21" fmla="*/ 111 h 123"/>
                <a:gd name="T22" fmla="*/ 34 w 63"/>
                <a:gd name="T23" fmla="*/ 97 h 123"/>
                <a:gd name="T24" fmla="*/ 24 w 63"/>
                <a:gd name="T25" fmla="*/ 80 h 123"/>
                <a:gd name="T26" fmla="*/ 15 w 63"/>
                <a:gd name="T27" fmla="*/ 60 h 123"/>
                <a:gd name="T28" fmla="*/ 8 w 63"/>
                <a:gd name="T29" fmla="*/ 40 h 123"/>
                <a:gd name="T30" fmla="*/ 3 w 63"/>
                <a:gd name="T31" fmla="*/ 20 h 123"/>
                <a:gd name="T32" fmla="*/ 0 w 63"/>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123"/>
                <a:gd name="T53" fmla="*/ 63 w 63"/>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123">
                  <a:moveTo>
                    <a:pt x="0" y="0"/>
                  </a:moveTo>
                  <a:lnTo>
                    <a:pt x="5" y="15"/>
                  </a:lnTo>
                  <a:lnTo>
                    <a:pt x="12" y="32"/>
                  </a:lnTo>
                  <a:lnTo>
                    <a:pt x="20" y="50"/>
                  </a:lnTo>
                  <a:lnTo>
                    <a:pt x="28" y="69"/>
                  </a:lnTo>
                  <a:lnTo>
                    <a:pt x="37" y="86"/>
                  </a:lnTo>
                  <a:lnTo>
                    <a:pt x="46" y="101"/>
                  </a:lnTo>
                  <a:lnTo>
                    <a:pt x="55" y="114"/>
                  </a:lnTo>
                  <a:lnTo>
                    <a:pt x="63" y="123"/>
                  </a:lnTo>
                  <a:lnTo>
                    <a:pt x="54" y="120"/>
                  </a:lnTo>
                  <a:lnTo>
                    <a:pt x="44" y="111"/>
                  </a:lnTo>
                  <a:lnTo>
                    <a:pt x="34" y="97"/>
                  </a:lnTo>
                  <a:lnTo>
                    <a:pt x="24" y="80"/>
                  </a:lnTo>
                  <a:lnTo>
                    <a:pt x="15" y="60"/>
                  </a:lnTo>
                  <a:lnTo>
                    <a:pt x="8" y="40"/>
                  </a:lnTo>
                  <a:lnTo>
                    <a:pt x="3" y="20"/>
                  </a:lnTo>
                  <a:lnTo>
                    <a:pt x="0" y="0"/>
                  </a:lnTo>
                  <a:close/>
                </a:path>
              </a:pathLst>
            </a:custGeom>
            <a:solidFill>
              <a:srgbClr val="000000"/>
            </a:solidFill>
            <a:ln w="9525">
              <a:noFill/>
              <a:round/>
              <a:headEnd/>
              <a:tailEnd/>
            </a:ln>
          </p:spPr>
          <p:txBody>
            <a:bodyPr/>
            <a:lstStyle/>
            <a:p>
              <a:endParaRPr lang="pt-BR"/>
            </a:p>
          </p:txBody>
        </p:sp>
        <p:sp>
          <p:nvSpPr>
            <p:cNvPr id="39972" name="Freeform 344"/>
            <p:cNvSpPr>
              <a:spLocks/>
            </p:cNvSpPr>
            <p:nvPr/>
          </p:nvSpPr>
          <p:spPr bwMode="auto">
            <a:xfrm>
              <a:off x="2677" y="1487"/>
              <a:ext cx="38" cy="139"/>
            </a:xfrm>
            <a:custGeom>
              <a:avLst/>
              <a:gdLst>
                <a:gd name="T0" fmla="*/ 0 w 38"/>
                <a:gd name="T1" fmla="*/ 0 h 139"/>
                <a:gd name="T2" fmla="*/ 1 w 38"/>
                <a:gd name="T3" fmla="*/ 9 h 139"/>
                <a:gd name="T4" fmla="*/ 4 w 38"/>
                <a:gd name="T5" fmla="*/ 24 h 139"/>
                <a:gd name="T6" fmla="*/ 8 w 38"/>
                <a:gd name="T7" fmla="*/ 43 h 139"/>
                <a:gd name="T8" fmla="*/ 12 w 38"/>
                <a:gd name="T9" fmla="*/ 64 h 139"/>
                <a:gd name="T10" fmla="*/ 18 w 38"/>
                <a:gd name="T11" fmla="*/ 86 h 139"/>
                <a:gd name="T12" fmla="*/ 25 w 38"/>
                <a:gd name="T13" fmla="*/ 107 h 139"/>
                <a:gd name="T14" fmla="*/ 31 w 38"/>
                <a:gd name="T15" fmla="*/ 126 h 139"/>
                <a:gd name="T16" fmla="*/ 38 w 38"/>
                <a:gd name="T17" fmla="*/ 139 h 139"/>
                <a:gd name="T18" fmla="*/ 38 w 38"/>
                <a:gd name="T19" fmla="*/ 128 h 139"/>
                <a:gd name="T20" fmla="*/ 35 w 38"/>
                <a:gd name="T21" fmla="*/ 112 h 139"/>
                <a:gd name="T22" fmla="*/ 31 w 38"/>
                <a:gd name="T23" fmla="*/ 94 h 139"/>
                <a:gd name="T24" fmla="*/ 26 w 38"/>
                <a:gd name="T25" fmla="*/ 74 h 139"/>
                <a:gd name="T26" fmla="*/ 19 w 38"/>
                <a:gd name="T27" fmla="*/ 53 h 139"/>
                <a:gd name="T28" fmla="*/ 13 w 38"/>
                <a:gd name="T29" fmla="*/ 33 h 139"/>
                <a:gd name="T30" fmla="*/ 7 w 38"/>
                <a:gd name="T31" fmla="*/ 15 h 139"/>
                <a:gd name="T32" fmla="*/ 0 w 38"/>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139"/>
                <a:gd name="T53" fmla="*/ 38 w 38"/>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139">
                  <a:moveTo>
                    <a:pt x="0" y="0"/>
                  </a:moveTo>
                  <a:lnTo>
                    <a:pt x="1" y="9"/>
                  </a:lnTo>
                  <a:lnTo>
                    <a:pt x="4" y="24"/>
                  </a:lnTo>
                  <a:lnTo>
                    <a:pt x="8" y="43"/>
                  </a:lnTo>
                  <a:lnTo>
                    <a:pt x="12" y="64"/>
                  </a:lnTo>
                  <a:lnTo>
                    <a:pt x="18" y="86"/>
                  </a:lnTo>
                  <a:lnTo>
                    <a:pt x="25" y="107"/>
                  </a:lnTo>
                  <a:lnTo>
                    <a:pt x="31" y="126"/>
                  </a:lnTo>
                  <a:lnTo>
                    <a:pt x="38" y="139"/>
                  </a:lnTo>
                  <a:lnTo>
                    <a:pt x="38" y="128"/>
                  </a:lnTo>
                  <a:lnTo>
                    <a:pt x="35" y="112"/>
                  </a:lnTo>
                  <a:lnTo>
                    <a:pt x="31" y="94"/>
                  </a:lnTo>
                  <a:lnTo>
                    <a:pt x="26" y="74"/>
                  </a:lnTo>
                  <a:lnTo>
                    <a:pt x="19" y="53"/>
                  </a:lnTo>
                  <a:lnTo>
                    <a:pt x="13" y="33"/>
                  </a:lnTo>
                  <a:lnTo>
                    <a:pt x="7" y="15"/>
                  </a:lnTo>
                  <a:lnTo>
                    <a:pt x="0" y="0"/>
                  </a:lnTo>
                  <a:close/>
                </a:path>
              </a:pathLst>
            </a:custGeom>
            <a:solidFill>
              <a:srgbClr val="000000"/>
            </a:solidFill>
            <a:ln w="9525">
              <a:noFill/>
              <a:round/>
              <a:headEnd/>
              <a:tailEnd/>
            </a:ln>
          </p:spPr>
          <p:txBody>
            <a:bodyPr/>
            <a:lstStyle/>
            <a:p>
              <a:endParaRPr lang="pt-BR"/>
            </a:p>
          </p:txBody>
        </p:sp>
        <p:sp>
          <p:nvSpPr>
            <p:cNvPr id="39973" name="Freeform 345"/>
            <p:cNvSpPr>
              <a:spLocks/>
            </p:cNvSpPr>
            <p:nvPr/>
          </p:nvSpPr>
          <p:spPr bwMode="auto">
            <a:xfrm>
              <a:off x="2638" y="1436"/>
              <a:ext cx="21" cy="193"/>
            </a:xfrm>
            <a:custGeom>
              <a:avLst/>
              <a:gdLst>
                <a:gd name="T0" fmla="*/ 1 w 21"/>
                <a:gd name="T1" fmla="*/ 0 h 193"/>
                <a:gd name="T2" fmla="*/ 0 w 21"/>
                <a:gd name="T3" fmla="*/ 12 h 193"/>
                <a:gd name="T4" fmla="*/ 0 w 21"/>
                <a:gd name="T5" fmla="*/ 33 h 193"/>
                <a:gd name="T6" fmla="*/ 1 w 21"/>
                <a:gd name="T7" fmla="*/ 58 h 193"/>
                <a:gd name="T8" fmla="*/ 2 w 21"/>
                <a:gd name="T9" fmla="*/ 88 h 193"/>
                <a:gd name="T10" fmla="*/ 5 w 21"/>
                <a:gd name="T11" fmla="*/ 118 h 193"/>
                <a:gd name="T12" fmla="*/ 9 w 21"/>
                <a:gd name="T13" fmla="*/ 147 h 193"/>
                <a:gd name="T14" fmla="*/ 14 w 21"/>
                <a:gd name="T15" fmla="*/ 173 h 193"/>
                <a:gd name="T16" fmla="*/ 21 w 21"/>
                <a:gd name="T17" fmla="*/ 193 h 193"/>
                <a:gd name="T18" fmla="*/ 21 w 21"/>
                <a:gd name="T19" fmla="*/ 178 h 193"/>
                <a:gd name="T20" fmla="*/ 21 w 21"/>
                <a:gd name="T21" fmla="*/ 156 h 193"/>
                <a:gd name="T22" fmla="*/ 19 w 21"/>
                <a:gd name="T23" fmla="*/ 129 h 193"/>
                <a:gd name="T24" fmla="*/ 16 w 21"/>
                <a:gd name="T25" fmla="*/ 100 h 193"/>
                <a:gd name="T26" fmla="*/ 12 w 21"/>
                <a:gd name="T27" fmla="*/ 70 h 193"/>
                <a:gd name="T28" fmla="*/ 9 w 21"/>
                <a:gd name="T29" fmla="*/ 42 h 193"/>
                <a:gd name="T30" fmla="*/ 5 w 21"/>
                <a:gd name="T31" fmla="*/ 18 h 193"/>
                <a:gd name="T32" fmla="*/ 1 w 21"/>
                <a:gd name="T33" fmla="*/ 0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3"/>
                <a:gd name="T53" fmla="*/ 21 w 21"/>
                <a:gd name="T54" fmla="*/ 193 h 1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3">
                  <a:moveTo>
                    <a:pt x="1" y="0"/>
                  </a:moveTo>
                  <a:lnTo>
                    <a:pt x="0" y="12"/>
                  </a:lnTo>
                  <a:lnTo>
                    <a:pt x="0" y="33"/>
                  </a:lnTo>
                  <a:lnTo>
                    <a:pt x="1" y="58"/>
                  </a:lnTo>
                  <a:lnTo>
                    <a:pt x="2" y="88"/>
                  </a:lnTo>
                  <a:lnTo>
                    <a:pt x="5" y="118"/>
                  </a:lnTo>
                  <a:lnTo>
                    <a:pt x="9" y="147"/>
                  </a:lnTo>
                  <a:lnTo>
                    <a:pt x="14" y="173"/>
                  </a:lnTo>
                  <a:lnTo>
                    <a:pt x="21" y="193"/>
                  </a:lnTo>
                  <a:lnTo>
                    <a:pt x="21" y="178"/>
                  </a:lnTo>
                  <a:lnTo>
                    <a:pt x="21" y="156"/>
                  </a:lnTo>
                  <a:lnTo>
                    <a:pt x="19" y="129"/>
                  </a:lnTo>
                  <a:lnTo>
                    <a:pt x="16" y="100"/>
                  </a:lnTo>
                  <a:lnTo>
                    <a:pt x="12" y="70"/>
                  </a:lnTo>
                  <a:lnTo>
                    <a:pt x="9" y="42"/>
                  </a:lnTo>
                  <a:lnTo>
                    <a:pt x="5" y="18"/>
                  </a:lnTo>
                  <a:lnTo>
                    <a:pt x="1" y="0"/>
                  </a:lnTo>
                  <a:close/>
                </a:path>
              </a:pathLst>
            </a:custGeom>
            <a:solidFill>
              <a:srgbClr val="000000"/>
            </a:solidFill>
            <a:ln w="9525">
              <a:noFill/>
              <a:round/>
              <a:headEnd/>
              <a:tailEnd/>
            </a:ln>
          </p:spPr>
          <p:txBody>
            <a:bodyPr/>
            <a:lstStyle/>
            <a:p>
              <a:endParaRPr lang="pt-BR"/>
            </a:p>
          </p:txBody>
        </p:sp>
        <p:sp>
          <p:nvSpPr>
            <p:cNvPr id="39974" name="Freeform 346"/>
            <p:cNvSpPr>
              <a:spLocks/>
            </p:cNvSpPr>
            <p:nvPr/>
          </p:nvSpPr>
          <p:spPr bwMode="auto">
            <a:xfrm>
              <a:off x="2590" y="1320"/>
              <a:ext cx="37" cy="307"/>
            </a:xfrm>
            <a:custGeom>
              <a:avLst/>
              <a:gdLst>
                <a:gd name="T0" fmla="*/ 37 w 37"/>
                <a:gd name="T1" fmla="*/ 0 h 307"/>
                <a:gd name="T2" fmla="*/ 32 w 37"/>
                <a:gd name="T3" fmla="*/ 13 h 307"/>
                <a:gd name="T4" fmla="*/ 27 w 37"/>
                <a:gd name="T5" fmla="*/ 26 h 307"/>
                <a:gd name="T6" fmla="*/ 22 w 37"/>
                <a:gd name="T7" fmla="*/ 42 h 307"/>
                <a:gd name="T8" fmla="*/ 18 w 37"/>
                <a:gd name="T9" fmla="*/ 60 h 307"/>
                <a:gd name="T10" fmla="*/ 14 w 37"/>
                <a:gd name="T11" fmla="*/ 80 h 307"/>
                <a:gd name="T12" fmla="*/ 13 w 37"/>
                <a:gd name="T13" fmla="*/ 101 h 307"/>
                <a:gd name="T14" fmla="*/ 14 w 37"/>
                <a:gd name="T15" fmla="*/ 123 h 307"/>
                <a:gd name="T16" fmla="*/ 17 w 37"/>
                <a:gd name="T17" fmla="*/ 146 h 307"/>
                <a:gd name="T18" fmla="*/ 21 w 37"/>
                <a:gd name="T19" fmla="*/ 169 h 307"/>
                <a:gd name="T20" fmla="*/ 23 w 37"/>
                <a:gd name="T21" fmla="*/ 193 h 307"/>
                <a:gd name="T22" fmla="*/ 25 w 37"/>
                <a:gd name="T23" fmla="*/ 216 h 307"/>
                <a:gd name="T24" fmla="*/ 23 w 37"/>
                <a:gd name="T25" fmla="*/ 239 h 307"/>
                <a:gd name="T26" fmla="*/ 21 w 37"/>
                <a:gd name="T27" fmla="*/ 260 h 307"/>
                <a:gd name="T28" fmla="*/ 16 w 37"/>
                <a:gd name="T29" fmla="*/ 279 h 307"/>
                <a:gd name="T30" fmla="*/ 10 w 37"/>
                <a:gd name="T31" fmla="*/ 295 h 307"/>
                <a:gd name="T32" fmla="*/ 2 w 37"/>
                <a:gd name="T33" fmla="*/ 307 h 307"/>
                <a:gd name="T34" fmla="*/ 9 w 37"/>
                <a:gd name="T35" fmla="*/ 276 h 307"/>
                <a:gd name="T36" fmla="*/ 12 w 37"/>
                <a:gd name="T37" fmla="*/ 236 h 307"/>
                <a:gd name="T38" fmla="*/ 11 w 37"/>
                <a:gd name="T39" fmla="*/ 193 h 307"/>
                <a:gd name="T40" fmla="*/ 4 w 37"/>
                <a:gd name="T41" fmla="*/ 153 h 307"/>
                <a:gd name="T42" fmla="*/ 1 w 37"/>
                <a:gd name="T43" fmla="*/ 136 h 307"/>
                <a:gd name="T44" fmla="*/ 0 w 37"/>
                <a:gd name="T45" fmla="*/ 117 h 307"/>
                <a:gd name="T46" fmla="*/ 1 w 37"/>
                <a:gd name="T47" fmla="*/ 95 h 307"/>
                <a:gd name="T48" fmla="*/ 4 w 37"/>
                <a:gd name="T49" fmla="*/ 72 h 307"/>
                <a:gd name="T50" fmla="*/ 10 w 37"/>
                <a:gd name="T51" fmla="*/ 50 h 307"/>
                <a:gd name="T52" fmla="*/ 16 w 37"/>
                <a:gd name="T53" fmla="*/ 30 h 307"/>
                <a:gd name="T54" fmla="*/ 26 w 37"/>
                <a:gd name="T55" fmla="*/ 13 h 307"/>
                <a:gd name="T56" fmla="*/ 37 w 37"/>
                <a:gd name="T57" fmla="*/ 0 h 3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307"/>
                <a:gd name="T89" fmla="*/ 37 w 37"/>
                <a:gd name="T90" fmla="*/ 307 h 3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307">
                  <a:moveTo>
                    <a:pt x="37" y="0"/>
                  </a:moveTo>
                  <a:lnTo>
                    <a:pt x="32" y="13"/>
                  </a:lnTo>
                  <a:lnTo>
                    <a:pt x="27" y="26"/>
                  </a:lnTo>
                  <a:lnTo>
                    <a:pt x="22" y="42"/>
                  </a:lnTo>
                  <a:lnTo>
                    <a:pt x="18" y="60"/>
                  </a:lnTo>
                  <a:lnTo>
                    <a:pt x="14" y="80"/>
                  </a:lnTo>
                  <a:lnTo>
                    <a:pt x="13" y="101"/>
                  </a:lnTo>
                  <a:lnTo>
                    <a:pt x="14" y="123"/>
                  </a:lnTo>
                  <a:lnTo>
                    <a:pt x="17" y="146"/>
                  </a:lnTo>
                  <a:lnTo>
                    <a:pt x="21" y="169"/>
                  </a:lnTo>
                  <a:lnTo>
                    <a:pt x="23" y="193"/>
                  </a:lnTo>
                  <a:lnTo>
                    <a:pt x="25" y="216"/>
                  </a:lnTo>
                  <a:lnTo>
                    <a:pt x="23" y="239"/>
                  </a:lnTo>
                  <a:lnTo>
                    <a:pt x="21" y="260"/>
                  </a:lnTo>
                  <a:lnTo>
                    <a:pt x="16" y="279"/>
                  </a:lnTo>
                  <a:lnTo>
                    <a:pt x="10" y="295"/>
                  </a:lnTo>
                  <a:lnTo>
                    <a:pt x="2" y="307"/>
                  </a:lnTo>
                  <a:lnTo>
                    <a:pt x="9" y="276"/>
                  </a:lnTo>
                  <a:lnTo>
                    <a:pt x="12" y="236"/>
                  </a:lnTo>
                  <a:lnTo>
                    <a:pt x="11" y="193"/>
                  </a:lnTo>
                  <a:lnTo>
                    <a:pt x="4" y="153"/>
                  </a:lnTo>
                  <a:lnTo>
                    <a:pt x="1" y="136"/>
                  </a:lnTo>
                  <a:lnTo>
                    <a:pt x="0" y="117"/>
                  </a:lnTo>
                  <a:lnTo>
                    <a:pt x="1" y="95"/>
                  </a:lnTo>
                  <a:lnTo>
                    <a:pt x="4" y="72"/>
                  </a:lnTo>
                  <a:lnTo>
                    <a:pt x="10" y="50"/>
                  </a:lnTo>
                  <a:lnTo>
                    <a:pt x="16" y="30"/>
                  </a:lnTo>
                  <a:lnTo>
                    <a:pt x="26" y="13"/>
                  </a:lnTo>
                  <a:lnTo>
                    <a:pt x="37" y="0"/>
                  </a:lnTo>
                  <a:close/>
                </a:path>
              </a:pathLst>
            </a:custGeom>
            <a:solidFill>
              <a:srgbClr val="000000"/>
            </a:solidFill>
            <a:ln w="9525">
              <a:noFill/>
              <a:round/>
              <a:headEnd/>
              <a:tailEnd/>
            </a:ln>
          </p:spPr>
          <p:txBody>
            <a:bodyPr/>
            <a:lstStyle/>
            <a:p>
              <a:endParaRPr lang="pt-BR"/>
            </a:p>
          </p:txBody>
        </p:sp>
        <p:sp>
          <p:nvSpPr>
            <p:cNvPr id="39975" name="Freeform 347"/>
            <p:cNvSpPr>
              <a:spLocks/>
            </p:cNvSpPr>
            <p:nvPr/>
          </p:nvSpPr>
          <p:spPr bwMode="auto">
            <a:xfrm>
              <a:off x="3006" y="1474"/>
              <a:ext cx="35" cy="139"/>
            </a:xfrm>
            <a:custGeom>
              <a:avLst/>
              <a:gdLst>
                <a:gd name="T0" fmla="*/ 3 w 35"/>
                <a:gd name="T1" fmla="*/ 0 h 139"/>
                <a:gd name="T2" fmla="*/ 3 w 35"/>
                <a:gd name="T3" fmla="*/ 11 h 139"/>
                <a:gd name="T4" fmla="*/ 5 w 35"/>
                <a:gd name="T5" fmla="*/ 27 h 139"/>
                <a:gd name="T6" fmla="*/ 8 w 35"/>
                <a:gd name="T7" fmla="*/ 47 h 139"/>
                <a:gd name="T8" fmla="*/ 13 w 35"/>
                <a:gd name="T9" fmla="*/ 69 h 139"/>
                <a:gd name="T10" fmla="*/ 18 w 35"/>
                <a:gd name="T11" fmla="*/ 91 h 139"/>
                <a:gd name="T12" fmla="*/ 24 w 35"/>
                <a:gd name="T13" fmla="*/ 111 h 139"/>
                <a:gd name="T14" fmla="*/ 30 w 35"/>
                <a:gd name="T15" fmla="*/ 128 h 139"/>
                <a:gd name="T16" fmla="*/ 35 w 35"/>
                <a:gd name="T17" fmla="*/ 139 h 139"/>
                <a:gd name="T18" fmla="*/ 29 w 35"/>
                <a:gd name="T19" fmla="*/ 134 h 139"/>
                <a:gd name="T20" fmla="*/ 22 w 35"/>
                <a:gd name="T21" fmla="*/ 124 h 139"/>
                <a:gd name="T22" fmla="*/ 15 w 35"/>
                <a:gd name="T23" fmla="*/ 107 h 139"/>
                <a:gd name="T24" fmla="*/ 9 w 35"/>
                <a:gd name="T25" fmla="*/ 87 h 139"/>
                <a:gd name="T26" fmla="*/ 4 w 35"/>
                <a:gd name="T27" fmla="*/ 65 h 139"/>
                <a:gd name="T28" fmla="*/ 1 w 35"/>
                <a:gd name="T29" fmla="*/ 42 h 139"/>
                <a:gd name="T30" fmla="*/ 0 w 35"/>
                <a:gd name="T31" fmla="*/ 20 h 139"/>
                <a:gd name="T32" fmla="*/ 3 w 35"/>
                <a:gd name="T33" fmla="*/ 0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39"/>
                <a:gd name="T53" fmla="*/ 35 w 35"/>
                <a:gd name="T54" fmla="*/ 139 h 1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39">
                  <a:moveTo>
                    <a:pt x="3" y="0"/>
                  </a:moveTo>
                  <a:lnTo>
                    <a:pt x="3" y="11"/>
                  </a:lnTo>
                  <a:lnTo>
                    <a:pt x="5" y="27"/>
                  </a:lnTo>
                  <a:lnTo>
                    <a:pt x="8" y="47"/>
                  </a:lnTo>
                  <a:lnTo>
                    <a:pt x="13" y="69"/>
                  </a:lnTo>
                  <a:lnTo>
                    <a:pt x="18" y="91"/>
                  </a:lnTo>
                  <a:lnTo>
                    <a:pt x="24" y="111"/>
                  </a:lnTo>
                  <a:lnTo>
                    <a:pt x="30" y="128"/>
                  </a:lnTo>
                  <a:lnTo>
                    <a:pt x="35" y="139"/>
                  </a:lnTo>
                  <a:lnTo>
                    <a:pt x="29" y="134"/>
                  </a:lnTo>
                  <a:lnTo>
                    <a:pt x="22" y="124"/>
                  </a:lnTo>
                  <a:lnTo>
                    <a:pt x="15" y="107"/>
                  </a:lnTo>
                  <a:lnTo>
                    <a:pt x="9" y="87"/>
                  </a:lnTo>
                  <a:lnTo>
                    <a:pt x="4" y="65"/>
                  </a:lnTo>
                  <a:lnTo>
                    <a:pt x="1" y="42"/>
                  </a:lnTo>
                  <a:lnTo>
                    <a:pt x="0" y="20"/>
                  </a:lnTo>
                  <a:lnTo>
                    <a:pt x="3" y="0"/>
                  </a:lnTo>
                  <a:close/>
                </a:path>
              </a:pathLst>
            </a:custGeom>
            <a:solidFill>
              <a:srgbClr val="000000"/>
            </a:solidFill>
            <a:ln w="9525">
              <a:noFill/>
              <a:round/>
              <a:headEnd/>
              <a:tailEnd/>
            </a:ln>
          </p:spPr>
          <p:txBody>
            <a:bodyPr/>
            <a:lstStyle/>
            <a:p>
              <a:endParaRPr lang="pt-BR"/>
            </a:p>
          </p:txBody>
        </p:sp>
        <p:sp>
          <p:nvSpPr>
            <p:cNvPr id="39976" name="Freeform 348"/>
            <p:cNvSpPr>
              <a:spLocks/>
            </p:cNvSpPr>
            <p:nvPr/>
          </p:nvSpPr>
          <p:spPr bwMode="auto">
            <a:xfrm>
              <a:off x="2979" y="1561"/>
              <a:ext cx="12" cy="52"/>
            </a:xfrm>
            <a:custGeom>
              <a:avLst/>
              <a:gdLst>
                <a:gd name="T0" fmla="*/ 2 w 12"/>
                <a:gd name="T1" fmla="*/ 0 h 52"/>
                <a:gd name="T2" fmla="*/ 4 w 12"/>
                <a:gd name="T3" fmla="*/ 11 h 52"/>
                <a:gd name="T4" fmla="*/ 6 w 12"/>
                <a:gd name="T5" fmla="*/ 26 h 52"/>
                <a:gd name="T6" fmla="*/ 9 w 12"/>
                <a:gd name="T7" fmla="*/ 41 h 52"/>
                <a:gd name="T8" fmla="*/ 12 w 12"/>
                <a:gd name="T9" fmla="*/ 52 h 52"/>
                <a:gd name="T10" fmla="*/ 3 w 12"/>
                <a:gd name="T11" fmla="*/ 46 h 52"/>
                <a:gd name="T12" fmla="*/ 0 w 12"/>
                <a:gd name="T13" fmla="*/ 36 h 52"/>
                <a:gd name="T14" fmla="*/ 0 w 12"/>
                <a:gd name="T15" fmla="*/ 20 h 52"/>
                <a:gd name="T16" fmla="*/ 2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2" y="0"/>
                  </a:moveTo>
                  <a:lnTo>
                    <a:pt x="4" y="11"/>
                  </a:lnTo>
                  <a:lnTo>
                    <a:pt x="6" y="26"/>
                  </a:lnTo>
                  <a:lnTo>
                    <a:pt x="9" y="41"/>
                  </a:lnTo>
                  <a:lnTo>
                    <a:pt x="12" y="52"/>
                  </a:lnTo>
                  <a:lnTo>
                    <a:pt x="3" y="46"/>
                  </a:lnTo>
                  <a:lnTo>
                    <a:pt x="0" y="36"/>
                  </a:lnTo>
                  <a:lnTo>
                    <a:pt x="0" y="20"/>
                  </a:lnTo>
                  <a:lnTo>
                    <a:pt x="2" y="0"/>
                  </a:lnTo>
                  <a:close/>
                </a:path>
              </a:pathLst>
            </a:custGeom>
            <a:solidFill>
              <a:srgbClr val="000000"/>
            </a:solidFill>
            <a:ln w="9525">
              <a:noFill/>
              <a:round/>
              <a:headEnd/>
              <a:tailEnd/>
            </a:ln>
          </p:spPr>
          <p:txBody>
            <a:bodyPr/>
            <a:lstStyle/>
            <a:p>
              <a:endParaRPr lang="pt-BR"/>
            </a:p>
          </p:txBody>
        </p:sp>
        <p:sp>
          <p:nvSpPr>
            <p:cNvPr id="39977" name="Freeform 349"/>
            <p:cNvSpPr>
              <a:spLocks/>
            </p:cNvSpPr>
            <p:nvPr/>
          </p:nvSpPr>
          <p:spPr bwMode="auto">
            <a:xfrm>
              <a:off x="2647" y="1184"/>
              <a:ext cx="310" cy="111"/>
            </a:xfrm>
            <a:custGeom>
              <a:avLst/>
              <a:gdLst>
                <a:gd name="T0" fmla="*/ 310 w 310"/>
                <a:gd name="T1" fmla="*/ 14 h 111"/>
                <a:gd name="T2" fmla="*/ 301 w 310"/>
                <a:gd name="T3" fmla="*/ 11 h 111"/>
                <a:gd name="T4" fmla="*/ 290 w 310"/>
                <a:gd name="T5" fmla="*/ 8 h 111"/>
                <a:gd name="T6" fmla="*/ 276 w 310"/>
                <a:gd name="T7" fmla="*/ 5 h 111"/>
                <a:gd name="T8" fmla="*/ 260 w 310"/>
                <a:gd name="T9" fmla="*/ 3 h 111"/>
                <a:gd name="T10" fmla="*/ 241 w 310"/>
                <a:gd name="T11" fmla="*/ 0 h 111"/>
                <a:gd name="T12" fmla="*/ 222 w 310"/>
                <a:gd name="T13" fmla="*/ 0 h 111"/>
                <a:gd name="T14" fmla="*/ 200 w 310"/>
                <a:gd name="T15" fmla="*/ 0 h 111"/>
                <a:gd name="T16" fmla="*/ 178 w 310"/>
                <a:gd name="T17" fmla="*/ 2 h 111"/>
                <a:gd name="T18" fmla="*/ 155 w 310"/>
                <a:gd name="T19" fmla="*/ 6 h 111"/>
                <a:gd name="T20" fmla="*/ 131 w 310"/>
                <a:gd name="T21" fmla="*/ 11 h 111"/>
                <a:gd name="T22" fmla="*/ 108 w 310"/>
                <a:gd name="T23" fmla="*/ 20 h 111"/>
                <a:gd name="T24" fmla="*/ 84 w 310"/>
                <a:gd name="T25" fmla="*/ 32 h 111"/>
                <a:gd name="T26" fmla="*/ 62 w 310"/>
                <a:gd name="T27" fmla="*/ 46 h 111"/>
                <a:gd name="T28" fmla="*/ 40 w 310"/>
                <a:gd name="T29" fmla="*/ 64 h 111"/>
                <a:gd name="T30" fmla="*/ 19 w 310"/>
                <a:gd name="T31" fmla="*/ 85 h 111"/>
                <a:gd name="T32" fmla="*/ 0 w 310"/>
                <a:gd name="T33" fmla="*/ 111 h 111"/>
                <a:gd name="T34" fmla="*/ 9 w 310"/>
                <a:gd name="T35" fmla="*/ 104 h 111"/>
                <a:gd name="T36" fmla="*/ 19 w 310"/>
                <a:gd name="T37" fmla="*/ 95 h 111"/>
                <a:gd name="T38" fmla="*/ 29 w 310"/>
                <a:gd name="T39" fmla="*/ 86 h 111"/>
                <a:gd name="T40" fmla="*/ 40 w 310"/>
                <a:gd name="T41" fmla="*/ 76 h 111"/>
                <a:gd name="T42" fmla="*/ 53 w 310"/>
                <a:gd name="T43" fmla="*/ 66 h 111"/>
                <a:gd name="T44" fmla="*/ 66 w 310"/>
                <a:gd name="T45" fmla="*/ 56 h 111"/>
                <a:gd name="T46" fmla="*/ 81 w 310"/>
                <a:gd name="T47" fmla="*/ 47 h 111"/>
                <a:gd name="T48" fmla="*/ 97 w 310"/>
                <a:gd name="T49" fmla="*/ 38 h 111"/>
                <a:gd name="T50" fmla="*/ 116 w 310"/>
                <a:gd name="T51" fmla="*/ 30 h 111"/>
                <a:gd name="T52" fmla="*/ 136 w 310"/>
                <a:gd name="T53" fmla="*/ 22 h 111"/>
                <a:gd name="T54" fmla="*/ 158 w 310"/>
                <a:gd name="T55" fmla="*/ 17 h 111"/>
                <a:gd name="T56" fmla="*/ 183 w 310"/>
                <a:gd name="T57" fmla="*/ 12 h 111"/>
                <a:gd name="T58" fmla="*/ 211 w 310"/>
                <a:gd name="T59" fmla="*/ 9 h 111"/>
                <a:gd name="T60" fmla="*/ 241 w 310"/>
                <a:gd name="T61" fmla="*/ 9 h 111"/>
                <a:gd name="T62" fmla="*/ 273 w 310"/>
                <a:gd name="T63" fmla="*/ 10 h 111"/>
                <a:gd name="T64" fmla="*/ 310 w 310"/>
                <a:gd name="T65" fmla="*/ 14 h 1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0"/>
                <a:gd name="T100" fmla="*/ 0 h 111"/>
                <a:gd name="T101" fmla="*/ 310 w 310"/>
                <a:gd name="T102" fmla="*/ 111 h 1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0" h="111">
                  <a:moveTo>
                    <a:pt x="310" y="14"/>
                  </a:moveTo>
                  <a:lnTo>
                    <a:pt x="301" y="11"/>
                  </a:lnTo>
                  <a:lnTo>
                    <a:pt x="290" y="8"/>
                  </a:lnTo>
                  <a:lnTo>
                    <a:pt x="276" y="5"/>
                  </a:lnTo>
                  <a:lnTo>
                    <a:pt x="260" y="3"/>
                  </a:lnTo>
                  <a:lnTo>
                    <a:pt x="241" y="0"/>
                  </a:lnTo>
                  <a:lnTo>
                    <a:pt x="222" y="0"/>
                  </a:lnTo>
                  <a:lnTo>
                    <a:pt x="200" y="0"/>
                  </a:lnTo>
                  <a:lnTo>
                    <a:pt x="178" y="2"/>
                  </a:lnTo>
                  <a:lnTo>
                    <a:pt x="155" y="6"/>
                  </a:lnTo>
                  <a:lnTo>
                    <a:pt x="131" y="11"/>
                  </a:lnTo>
                  <a:lnTo>
                    <a:pt x="108" y="20"/>
                  </a:lnTo>
                  <a:lnTo>
                    <a:pt x="84" y="32"/>
                  </a:lnTo>
                  <a:lnTo>
                    <a:pt x="62" y="46"/>
                  </a:lnTo>
                  <a:lnTo>
                    <a:pt x="40" y="64"/>
                  </a:lnTo>
                  <a:lnTo>
                    <a:pt x="19" y="85"/>
                  </a:lnTo>
                  <a:lnTo>
                    <a:pt x="0" y="111"/>
                  </a:lnTo>
                  <a:lnTo>
                    <a:pt x="9" y="104"/>
                  </a:lnTo>
                  <a:lnTo>
                    <a:pt x="19" y="95"/>
                  </a:lnTo>
                  <a:lnTo>
                    <a:pt x="29" y="86"/>
                  </a:lnTo>
                  <a:lnTo>
                    <a:pt x="40" y="76"/>
                  </a:lnTo>
                  <a:lnTo>
                    <a:pt x="53" y="66"/>
                  </a:lnTo>
                  <a:lnTo>
                    <a:pt x="66" y="56"/>
                  </a:lnTo>
                  <a:lnTo>
                    <a:pt x="81" y="47"/>
                  </a:lnTo>
                  <a:lnTo>
                    <a:pt x="97" y="38"/>
                  </a:lnTo>
                  <a:lnTo>
                    <a:pt x="116" y="30"/>
                  </a:lnTo>
                  <a:lnTo>
                    <a:pt x="136" y="22"/>
                  </a:lnTo>
                  <a:lnTo>
                    <a:pt x="158" y="17"/>
                  </a:lnTo>
                  <a:lnTo>
                    <a:pt x="183" y="12"/>
                  </a:lnTo>
                  <a:lnTo>
                    <a:pt x="211" y="9"/>
                  </a:lnTo>
                  <a:lnTo>
                    <a:pt x="241" y="9"/>
                  </a:lnTo>
                  <a:lnTo>
                    <a:pt x="273" y="10"/>
                  </a:lnTo>
                  <a:lnTo>
                    <a:pt x="310" y="14"/>
                  </a:lnTo>
                  <a:close/>
                </a:path>
              </a:pathLst>
            </a:custGeom>
            <a:solidFill>
              <a:srgbClr val="000000"/>
            </a:solidFill>
            <a:ln w="9525">
              <a:noFill/>
              <a:round/>
              <a:headEnd/>
              <a:tailEnd/>
            </a:ln>
          </p:spPr>
          <p:txBody>
            <a:bodyPr/>
            <a:lstStyle/>
            <a:p>
              <a:endParaRPr lang="pt-BR"/>
            </a:p>
          </p:txBody>
        </p:sp>
        <p:sp>
          <p:nvSpPr>
            <p:cNvPr id="39978" name="Freeform 350"/>
            <p:cNvSpPr>
              <a:spLocks/>
            </p:cNvSpPr>
            <p:nvPr/>
          </p:nvSpPr>
          <p:spPr bwMode="auto">
            <a:xfrm>
              <a:off x="2638" y="1111"/>
              <a:ext cx="311" cy="140"/>
            </a:xfrm>
            <a:custGeom>
              <a:avLst/>
              <a:gdLst>
                <a:gd name="T0" fmla="*/ 311 w 311"/>
                <a:gd name="T1" fmla="*/ 64 h 140"/>
                <a:gd name="T2" fmla="*/ 309 w 311"/>
                <a:gd name="T3" fmla="*/ 53 h 140"/>
                <a:gd name="T4" fmla="*/ 304 w 311"/>
                <a:gd name="T5" fmla="*/ 43 h 140"/>
                <a:gd name="T6" fmla="*/ 295 w 311"/>
                <a:gd name="T7" fmla="*/ 33 h 140"/>
                <a:gd name="T8" fmla="*/ 284 w 311"/>
                <a:gd name="T9" fmla="*/ 23 h 140"/>
                <a:gd name="T10" fmla="*/ 270 w 311"/>
                <a:gd name="T11" fmla="*/ 15 h 140"/>
                <a:gd name="T12" fmla="*/ 255 w 311"/>
                <a:gd name="T13" fmla="*/ 8 h 140"/>
                <a:gd name="T14" fmla="*/ 238 w 311"/>
                <a:gd name="T15" fmla="*/ 4 h 140"/>
                <a:gd name="T16" fmla="*/ 220 w 311"/>
                <a:gd name="T17" fmla="*/ 1 h 140"/>
                <a:gd name="T18" fmla="*/ 209 w 311"/>
                <a:gd name="T19" fmla="*/ 0 h 140"/>
                <a:gd name="T20" fmla="*/ 198 w 311"/>
                <a:gd name="T21" fmla="*/ 0 h 140"/>
                <a:gd name="T22" fmla="*/ 185 w 311"/>
                <a:gd name="T23" fmla="*/ 1 h 140"/>
                <a:gd name="T24" fmla="*/ 170 w 311"/>
                <a:gd name="T25" fmla="*/ 3 h 140"/>
                <a:gd name="T26" fmla="*/ 155 w 311"/>
                <a:gd name="T27" fmla="*/ 5 h 140"/>
                <a:gd name="T28" fmla="*/ 138 w 311"/>
                <a:gd name="T29" fmla="*/ 8 h 140"/>
                <a:gd name="T30" fmla="*/ 122 w 311"/>
                <a:gd name="T31" fmla="*/ 13 h 140"/>
                <a:gd name="T32" fmla="*/ 106 w 311"/>
                <a:gd name="T33" fmla="*/ 19 h 140"/>
                <a:gd name="T34" fmla="*/ 89 w 311"/>
                <a:gd name="T35" fmla="*/ 27 h 140"/>
                <a:gd name="T36" fmla="*/ 73 w 311"/>
                <a:gd name="T37" fmla="*/ 37 h 140"/>
                <a:gd name="T38" fmla="*/ 58 w 311"/>
                <a:gd name="T39" fmla="*/ 48 h 140"/>
                <a:gd name="T40" fmla="*/ 43 w 311"/>
                <a:gd name="T41" fmla="*/ 62 h 140"/>
                <a:gd name="T42" fmla="*/ 30 w 311"/>
                <a:gd name="T43" fmla="*/ 77 h 140"/>
                <a:gd name="T44" fmla="*/ 18 w 311"/>
                <a:gd name="T45" fmla="*/ 96 h 140"/>
                <a:gd name="T46" fmla="*/ 8 w 311"/>
                <a:gd name="T47" fmla="*/ 117 h 140"/>
                <a:gd name="T48" fmla="*/ 0 w 311"/>
                <a:gd name="T49" fmla="*/ 140 h 140"/>
                <a:gd name="T50" fmla="*/ 5 w 311"/>
                <a:gd name="T51" fmla="*/ 129 h 140"/>
                <a:gd name="T52" fmla="*/ 12 w 311"/>
                <a:gd name="T53" fmla="*/ 118 h 140"/>
                <a:gd name="T54" fmla="*/ 20 w 311"/>
                <a:gd name="T55" fmla="*/ 106 h 140"/>
                <a:gd name="T56" fmla="*/ 28 w 311"/>
                <a:gd name="T57" fmla="*/ 94 h 140"/>
                <a:gd name="T58" fmla="*/ 38 w 311"/>
                <a:gd name="T59" fmla="*/ 83 h 140"/>
                <a:gd name="T60" fmla="*/ 49 w 311"/>
                <a:gd name="T61" fmla="*/ 72 h 140"/>
                <a:gd name="T62" fmla="*/ 60 w 311"/>
                <a:gd name="T63" fmla="*/ 61 h 140"/>
                <a:gd name="T64" fmla="*/ 72 w 311"/>
                <a:gd name="T65" fmla="*/ 50 h 140"/>
                <a:gd name="T66" fmla="*/ 86 w 311"/>
                <a:gd name="T67" fmla="*/ 41 h 140"/>
                <a:gd name="T68" fmla="*/ 101 w 311"/>
                <a:gd name="T69" fmla="*/ 33 h 140"/>
                <a:gd name="T70" fmla="*/ 117 w 311"/>
                <a:gd name="T71" fmla="*/ 25 h 140"/>
                <a:gd name="T72" fmla="*/ 134 w 311"/>
                <a:gd name="T73" fmla="*/ 19 h 140"/>
                <a:gd name="T74" fmla="*/ 153 w 311"/>
                <a:gd name="T75" fmla="*/ 15 h 140"/>
                <a:gd name="T76" fmla="*/ 173 w 311"/>
                <a:gd name="T77" fmla="*/ 12 h 140"/>
                <a:gd name="T78" fmla="*/ 194 w 311"/>
                <a:gd name="T79" fmla="*/ 11 h 140"/>
                <a:gd name="T80" fmla="*/ 217 w 311"/>
                <a:gd name="T81" fmla="*/ 12 h 140"/>
                <a:gd name="T82" fmla="*/ 224 w 311"/>
                <a:gd name="T83" fmla="*/ 13 h 140"/>
                <a:gd name="T84" fmla="*/ 231 w 311"/>
                <a:gd name="T85" fmla="*/ 14 h 140"/>
                <a:gd name="T86" fmla="*/ 238 w 311"/>
                <a:gd name="T87" fmla="*/ 16 h 140"/>
                <a:gd name="T88" fmla="*/ 244 w 311"/>
                <a:gd name="T89" fmla="*/ 18 h 140"/>
                <a:gd name="T90" fmla="*/ 251 w 311"/>
                <a:gd name="T91" fmla="*/ 20 h 140"/>
                <a:gd name="T92" fmla="*/ 258 w 311"/>
                <a:gd name="T93" fmla="*/ 23 h 140"/>
                <a:gd name="T94" fmla="*/ 265 w 311"/>
                <a:gd name="T95" fmla="*/ 26 h 140"/>
                <a:gd name="T96" fmla="*/ 272 w 311"/>
                <a:gd name="T97" fmla="*/ 29 h 140"/>
                <a:gd name="T98" fmla="*/ 278 w 311"/>
                <a:gd name="T99" fmla="*/ 32 h 140"/>
                <a:gd name="T100" fmla="*/ 284 w 311"/>
                <a:gd name="T101" fmla="*/ 36 h 140"/>
                <a:gd name="T102" fmla="*/ 289 w 311"/>
                <a:gd name="T103" fmla="*/ 40 h 140"/>
                <a:gd name="T104" fmla="*/ 295 w 311"/>
                <a:gd name="T105" fmla="*/ 44 h 140"/>
                <a:gd name="T106" fmla="*/ 300 w 311"/>
                <a:gd name="T107" fmla="*/ 49 h 140"/>
                <a:gd name="T108" fmla="*/ 304 w 311"/>
                <a:gd name="T109" fmla="*/ 54 h 140"/>
                <a:gd name="T110" fmla="*/ 308 w 311"/>
                <a:gd name="T111" fmla="*/ 59 h 140"/>
                <a:gd name="T112" fmla="*/ 311 w 311"/>
                <a:gd name="T113" fmla="*/ 64 h 1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1"/>
                <a:gd name="T172" fmla="*/ 0 h 140"/>
                <a:gd name="T173" fmla="*/ 311 w 311"/>
                <a:gd name="T174" fmla="*/ 140 h 1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1" h="140">
                  <a:moveTo>
                    <a:pt x="311" y="64"/>
                  </a:moveTo>
                  <a:lnTo>
                    <a:pt x="309" y="53"/>
                  </a:lnTo>
                  <a:lnTo>
                    <a:pt x="304" y="43"/>
                  </a:lnTo>
                  <a:lnTo>
                    <a:pt x="295" y="33"/>
                  </a:lnTo>
                  <a:lnTo>
                    <a:pt x="284" y="23"/>
                  </a:lnTo>
                  <a:lnTo>
                    <a:pt x="270" y="15"/>
                  </a:lnTo>
                  <a:lnTo>
                    <a:pt x="255" y="8"/>
                  </a:lnTo>
                  <a:lnTo>
                    <a:pt x="238" y="4"/>
                  </a:lnTo>
                  <a:lnTo>
                    <a:pt x="220" y="1"/>
                  </a:lnTo>
                  <a:lnTo>
                    <a:pt x="209" y="0"/>
                  </a:lnTo>
                  <a:lnTo>
                    <a:pt x="198" y="0"/>
                  </a:lnTo>
                  <a:lnTo>
                    <a:pt x="185" y="1"/>
                  </a:lnTo>
                  <a:lnTo>
                    <a:pt x="170" y="3"/>
                  </a:lnTo>
                  <a:lnTo>
                    <a:pt x="155" y="5"/>
                  </a:lnTo>
                  <a:lnTo>
                    <a:pt x="138" y="8"/>
                  </a:lnTo>
                  <a:lnTo>
                    <a:pt x="122" y="13"/>
                  </a:lnTo>
                  <a:lnTo>
                    <a:pt x="106" y="19"/>
                  </a:lnTo>
                  <a:lnTo>
                    <a:pt x="89" y="27"/>
                  </a:lnTo>
                  <a:lnTo>
                    <a:pt x="73" y="37"/>
                  </a:lnTo>
                  <a:lnTo>
                    <a:pt x="58" y="48"/>
                  </a:lnTo>
                  <a:lnTo>
                    <a:pt x="43" y="62"/>
                  </a:lnTo>
                  <a:lnTo>
                    <a:pt x="30" y="77"/>
                  </a:lnTo>
                  <a:lnTo>
                    <a:pt x="18" y="96"/>
                  </a:lnTo>
                  <a:lnTo>
                    <a:pt x="8" y="117"/>
                  </a:lnTo>
                  <a:lnTo>
                    <a:pt x="0" y="140"/>
                  </a:lnTo>
                  <a:lnTo>
                    <a:pt x="5" y="129"/>
                  </a:lnTo>
                  <a:lnTo>
                    <a:pt x="12" y="118"/>
                  </a:lnTo>
                  <a:lnTo>
                    <a:pt x="20" y="106"/>
                  </a:lnTo>
                  <a:lnTo>
                    <a:pt x="28" y="94"/>
                  </a:lnTo>
                  <a:lnTo>
                    <a:pt x="38" y="83"/>
                  </a:lnTo>
                  <a:lnTo>
                    <a:pt x="49" y="72"/>
                  </a:lnTo>
                  <a:lnTo>
                    <a:pt x="60" y="61"/>
                  </a:lnTo>
                  <a:lnTo>
                    <a:pt x="72" y="50"/>
                  </a:lnTo>
                  <a:lnTo>
                    <a:pt x="86" y="41"/>
                  </a:lnTo>
                  <a:lnTo>
                    <a:pt x="101" y="33"/>
                  </a:lnTo>
                  <a:lnTo>
                    <a:pt x="117" y="25"/>
                  </a:lnTo>
                  <a:lnTo>
                    <a:pt x="134" y="19"/>
                  </a:lnTo>
                  <a:lnTo>
                    <a:pt x="153" y="15"/>
                  </a:lnTo>
                  <a:lnTo>
                    <a:pt x="173" y="12"/>
                  </a:lnTo>
                  <a:lnTo>
                    <a:pt x="194" y="11"/>
                  </a:lnTo>
                  <a:lnTo>
                    <a:pt x="217" y="12"/>
                  </a:lnTo>
                  <a:lnTo>
                    <a:pt x="224" y="13"/>
                  </a:lnTo>
                  <a:lnTo>
                    <a:pt x="231" y="14"/>
                  </a:lnTo>
                  <a:lnTo>
                    <a:pt x="238" y="16"/>
                  </a:lnTo>
                  <a:lnTo>
                    <a:pt x="244" y="18"/>
                  </a:lnTo>
                  <a:lnTo>
                    <a:pt x="251" y="20"/>
                  </a:lnTo>
                  <a:lnTo>
                    <a:pt x="258" y="23"/>
                  </a:lnTo>
                  <a:lnTo>
                    <a:pt x="265" y="26"/>
                  </a:lnTo>
                  <a:lnTo>
                    <a:pt x="272" y="29"/>
                  </a:lnTo>
                  <a:lnTo>
                    <a:pt x="278" y="32"/>
                  </a:lnTo>
                  <a:lnTo>
                    <a:pt x="284" y="36"/>
                  </a:lnTo>
                  <a:lnTo>
                    <a:pt x="289" y="40"/>
                  </a:lnTo>
                  <a:lnTo>
                    <a:pt x="295" y="44"/>
                  </a:lnTo>
                  <a:lnTo>
                    <a:pt x="300" y="49"/>
                  </a:lnTo>
                  <a:lnTo>
                    <a:pt x="304" y="54"/>
                  </a:lnTo>
                  <a:lnTo>
                    <a:pt x="308" y="59"/>
                  </a:lnTo>
                  <a:lnTo>
                    <a:pt x="311" y="64"/>
                  </a:lnTo>
                  <a:close/>
                </a:path>
              </a:pathLst>
            </a:custGeom>
            <a:solidFill>
              <a:srgbClr val="000000"/>
            </a:solidFill>
            <a:ln w="9525">
              <a:noFill/>
              <a:round/>
              <a:headEnd/>
              <a:tailEnd/>
            </a:ln>
          </p:spPr>
          <p:txBody>
            <a:bodyPr/>
            <a:lstStyle/>
            <a:p>
              <a:endParaRPr lang="pt-BR"/>
            </a:p>
          </p:txBody>
        </p:sp>
        <p:sp>
          <p:nvSpPr>
            <p:cNvPr id="39979" name="Freeform 351"/>
            <p:cNvSpPr>
              <a:spLocks/>
            </p:cNvSpPr>
            <p:nvPr/>
          </p:nvSpPr>
          <p:spPr bwMode="auto">
            <a:xfrm>
              <a:off x="2684" y="1008"/>
              <a:ext cx="378" cy="166"/>
            </a:xfrm>
            <a:custGeom>
              <a:avLst/>
              <a:gdLst>
                <a:gd name="T0" fmla="*/ 300 w 378"/>
                <a:gd name="T1" fmla="*/ 159 h 166"/>
                <a:gd name="T2" fmla="*/ 315 w 378"/>
                <a:gd name="T3" fmla="*/ 141 h 166"/>
                <a:gd name="T4" fmla="*/ 333 w 378"/>
                <a:gd name="T5" fmla="*/ 118 h 166"/>
                <a:gd name="T6" fmla="*/ 349 w 378"/>
                <a:gd name="T7" fmla="*/ 93 h 166"/>
                <a:gd name="T8" fmla="*/ 347 w 378"/>
                <a:gd name="T9" fmla="*/ 79 h 166"/>
                <a:gd name="T10" fmla="*/ 314 w 378"/>
                <a:gd name="T11" fmla="*/ 74 h 166"/>
                <a:gd name="T12" fmla="*/ 268 w 378"/>
                <a:gd name="T13" fmla="*/ 65 h 166"/>
                <a:gd name="T14" fmla="*/ 213 w 378"/>
                <a:gd name="T15" fmla="*/ 53 h 166"/>
                <a:gd name="T16" fmla="*/ 156 w 378"/>
                <a:gd name="T17" fmla="*/ 39 h 166"/>
                <a:gd name="T18" fmla="*/ 100 w 378"/>
                <a:gd name="T19" fmla="*/ 26 h 166"/>
                <a:gd name="T20" fmla="*/ 50 w 378"/>
                <a:gd name="T21" fmla="*/ 14 h 166"/>
                <a:gd name="T22" fmla="*/ 13 w 378"/>
                <a:gd name="T23" fmla="*/ 4 h 166"/>
                <a:gd name="T24" fmla="*/ 5 w 378"/>
                <a:gd name="T25" fmla="*/ 0 h 166"/>
                <a:gd name="T26" fmla="*/ 18 w 378"/>
                <a:gd name="T27" fmla="*/ 1 h 166"/>
                <a:gd name="T28" fmla="*/ 36 w 378"/>
                <a:gd name="T29" fmla="*/ 4 h 166"/>
                <a:gd name="T30" fmla="*/ 57 w 378"/>
                <a:gd name="T31" fmla="*/ 8 h 166"/>
                <a:gd name="T32" fmla="*/ 81 w 378"/>
                <a:gd name="T33" fmla="*/ 12 h 166"/>
                <a:gd name="T34" fmla="*/ 108 w 378"/>
                <a:gd name="T35" fmla="*/ 17 h 166"/>
                <a:gd name="T36" fmla="*/ 136 w 378"/>
                <a:gd name="T37" fmla="*/ 23 h 166"/>
                <a:gd name="T38" fmla="*/ 166 w 378"/>
                <a:gd name="T39" fmla="*/ 30 h 166"/>
                <a:gd name="T40" fmla="*/ 196 w 378"/>
                <a:gd name="T41" fmla="*/ 36 h 166"/>
                <a:gd name="T42" fmla="*/ 226 w 378"/>
                <a:gd name="T43" fmla="*/ 42 h 166"/>
                <a:gd name="T44" fmla="*/ 255 w 378"/>
                <a:gd name="T45" fmla="*/ 47 h 166"/>
                <a:gd name="T46" fmla="*/ 283 w 378"/>
                <a:gd name="T47" fmla="*/ 53 h 166"/>
                <a:gd name="T48" fmla="*/ 309 w 378"/>
                <a:gd name="T49" fmla="*/ 58 h 166"/>
                <a:gd name="T50" fmla="*/ 333 w 378"/>
                <a:gd name="T51" fmla="*/ 61 h 166"/>
                <a:gd name="T52" fmla="*/ 353 w 378"/>
                <a:gd name="T53" fmla="*/ 64 h 166"/>
                <a:gd name="T54" fmla="*/ 371 w 378"/>
                <a:gd name="T55" fmla="*/ 66 h 166"/>
                <a:gd name="T56" fmla="*/ 375 w 378"/>
                <a:gd name="T57" fmla="*/ 76 h 166"/>
                <a:gd name="T58" fmla="*/ 361 w 378"/>
                <a:gd name="T59" fmla="*/ 99 h 166"/>
                <a:gd name="T60" fmla="*/ 338 w 378"/>
                <a:gd name="T61" fmla="*/ 126 h 166"/>
                <a:gd name="T62" fmla="*/ 310 w 378"/>
                <a:gd name="T63" fmla="*/ 153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8"/>
                <a:gd name="T97" fmla="*/ 0 h 166"/>
                <a:gd name="T98" fmla="*/ 378 w 378"/>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8" h="166">
                  <a:moveTo>
                    <a:pt x="294" y="166"/>
                  </a:moveTo>
                  <a:lnTo>
                    <a:pt x="300" y="159"/>
                  </a:lnTo>
                  <a:lnTo>
                    <a:pt x="307" y="151"/>
                  </a:lnTo>
                  <a:lnTo>
                    <a:pt x="315" y="141"/>
                  </a:lnTo>
                  <a:lnTo>
                    <a:pt x="323" y="130"/>
                  </a:lnTo>
                  <a:lnTo>
                    <a:pt x="333" y="118"/>
                  </a:lnTo>
                  <a:lnTo>
                    <a:pt x="341" y="106"/>
                  </a:lnTo>
                  <a:lnTo>
                    <a:pt x="349" y="93"/>
                  </a:lnTo>
                  <a:lnTo>
                    <a:pt x="357" y="80"/>
                  </a:lnTo>
                  <a:lnTo>
                    <a:pt x="347" y="79"/>
                  </a:lnTo>
                  <a:lnTo>
                    <a:pt x="333" y="77"/>
                  </a:lnTo>
                  <a:lnTo>
                    <a:pt x="314" y="74"/>
                  </a:lnTo>
                  <a:lnTo>
                    <a:pt x="292" y="70"/>
                  </a:lnTo>
                  <a:lnTo>
                    <a:pt x="268" y="65"/>
                  </a:lnTo>
                  <a:lnTo>
                    <a:pt x="242" y="59"/>
                  </a:lnTo>
                  <a:lnTo>
                    <a:pt x="213" y="53"/>
                  </a:lnTo>
                  <a:lnTo>
                    <a:pt x="185" y="46"/>
                  </a:lnTo>
                  <a:lnTo>
                    <a:pt x="156" y="39"/>
                  </a:lnTo>
                  <a:lnTo>
                    <a:pt x="128" y="32"/>
                  </a:lnTo>
                  <a:lnTo>
                    <a:pt x="100" y="26"/>
                  </a:lnTo>
                  <a:lnTo>
                    <a:pt x="74" y="20"/>
                  </a:lnTo>
                  <a:lnTo>
                    <a:pt x="50" y="14"/>
                  </a:lnTo>
                  <a:lnTo>
                    <a:pt x="30" y="8"/>
                  </a:lnTo>
                  <a:lnTo>
                    <a:pt x="13" y="4"/>
                  </a:lnTo>
                  <a:lnTo>
                    <a:pt x="0" y="0"/>
                  </a:lnTo>
                  <a:lnTo>
                    <a:pt x="5" y="0"/>
                  </a:lnTo>
                  <a:lnTo>
                    <a:pt x="11" y="1"/>
                  </a:lnTo>
                  <a:lnTo>
                    <a:pt x="18" y="1"/>
                  </a:lnTo>
                  <a:lnTo>
                    <a:pt x="27" y="2"/>
                  </a:lnTo>
                  <a:lnTo>
                    <a:pt x="36" y="4"/>
                  </a:lnTo>
                  <a:lnTo>
                    <a:pt x="46" y="6"/>
                  </a:lnTo>
                  <a:lnTo>
                    <a:pt x="57" y="8"/>
                  </a:lnTo>
                  <a:lnTo>
                    <a:pt x="69" y="10"/>
                  </a:lnTo>
                  <a:lnTo>
                    <a:pt x="81" y="12"/>
                  </a:lnTo>
                  <a:lnTo>
                    <a:pt x="94" y="15"/>
                  </a:lnTo>
                  <a:lnTo>
                    <a:pt x="108" y="17"/>
                  </a:lnTo>
                  <a:lnTo>
                    <a:pt x="122" y="20"/>
                  </a:lnTo>
                  <a:lnTo>
                    <a:pt x="136" y="23"/>
                  </a:lnTo>
                  <a:lnTo>
                    <a:pt x="151" y="27"/>
                  </a:lnTo>
                  <a:lnTo>
                    <a:pt x="166" y="30"/>
                  </a:lnTo>
                  <a:lnTo>
                    <a:pt x="181" y="32"/>
                  </a:lnTo>
                  <a:lnTo>
                    <a:pt x="196" y="36"/>
                  </a:lnTo>
                  <a:lnTo>
                    <a:pt x="211" y="39"/>
                  </a:lnTo>
                  <a:lnTo>
                    <a:pt x="226" y="42"/>
                  </a:lnTo>
                  <a:lnTo>
                    <a:pt x="240" y="45"/>
                  </a:lnTo>
                  <a:lnTo>
                    <a:pt x="255" y="47"/>
                  </a:lnTo>
                  <a:lnTo>
                    <a:pt x="269" y="50"/>
                  </a:lnTo>
                  <a:lnTo>
                    <a:pt x="283" y="53"/>
                  </a:lnTo>
                  <a:lnTo>
                    <a:pt x="296" y="55"/>
                  </a:lnTo>
                  <a:lnTo>
                    <a:pt x="309" y="58"/>
                  </a:lnTo>
                  <a:lnTo>
                    <a:pt x="321" y="59"/>
                  </a:lnTo>
                  <a:lnTo>
                    <a:pt x="333" y="61"/>
                  </a:lnTo>
                  <a:lnTo>
                    <a:pt x="344" y="63"/>
                  </a:lnTo>
                  <a:lnTo>
                    <a:pt x="353" y="64"/>
                  </a:lnTo>
                  <a:lnTo>
                    <a:pt x="363" y="65"/>
                  </a:lnTo>
                  <a:lnTo>
                    <a:pt x="371" y="66"/>
                  </a:lnTo>
                  <a:lnTo>
                    <a:pt x="378" y="66"/>
                  </a:lnTo>
                  <a:lnTo>
                    <a:pt x="375" y="76"/>
                  </a:lnTo>
                  <a:lnTo>
                    <a:pt x="369" y="87"/>
                  </a:lnTo>
                  <a:lnTo>
                    <a:pt x="361" y="99"/>
                  </a:lnTo>
                  <a:lnTo>
                    <a:pt x="351" y="112"/>
                  </a:lnTo>
                  <a:lnTo>
                    <a:pt x="338" y="126"/>
                  </a:lnTo>
                  <a:lnTo>
                    <a:pt x="325" y="140"/>
                  </a:lnTo>
                  <a:lnTo>
                    <a:pt x="310" y="153"/>
                  </a:lnTo>
                  <a:lnTo>
                    <a:pt x="294" y="166"/>
                  </a:lnTo>
                  <a:close/>
                </a:path>
              </a:pathLst>
            </a:custGeom>
            <a:solidFill>
              <a:srgbClr val="000000"/>
            </a:solidFill>
            <a:ln w="9525">
              <a:noFill/>
              <a:round/>
              <a:headEnd/>
              <a:tailEnd/>
            </a:ln>
          </p:spPr>
          <p:txBody>
            <a:bodyPr/>
            <a:lstStyle/>
            <a:p>
              <a:endParaRPr lang="pt-BR"/>
            </a:p>
          </p:txBody>
        </p:sp>
        <p:sp>
          <p:nvSpPr>
            <p:cNvPr id="39980" name="Freeform 352"/>
            <p:cNvSpPr>
              <a:spLocks/>
            </p:cNvSpPr>
            <p:nvPr/>
          </p:nvSpPr>
          <p:spPr bwMode="auto">
            <a:xfrm>
              <a:off x="2481" y="1023"/>
              <a:ext cx="200" cy="288"/>
            </a:xfrm>
            <a:custGeom>
              <a:avLst/>
              <a:gdLst>
                <a:gd name="T0" fmla="*/ 195 w 200"/>
                <a:gd name="T1" fmla="*/ 5 h 288"/>
                <a:gd name="T2" fmla="*/ 178 w 200"/>
                <a:gd name="T3" fmla="*/ 27 h 288"/>
                <a:gd name="T4" fmla="*/ 155 w 200"/>
                <a:gd name="T5" fmla="*/ 58 h 288"/>
                <a:gd name="T6" fmla="*/ 127 w 200"/>
                <a:gd name="T7" fmla="*/ 97 h 288"/>
                <a:gd name="T8" fmla="*/ 97 w 200"/>
                <a:gd name="T9" fmla="*/ 139 h 288"/>
                <a:gd name="T10" fmla="*/ 67 w 200"/>
                <a:gd name="T11" fmla="*/ 180 h 288"/>
                <a:gd name="T12" fmla="*/ 41 w 200"/>
                <a:gd name="T13" fmla="*/ 219 h 288"/>
                <a:gd name="T14" fmla="*/ 22 w 200"/>
                <a:gd name="T15" fmla="*/ 250 h 288"/>
                <a:gd name="T16" fmla="*/ 18 w 200"/>
                <a:gd name="T17" fmla="*/ 263 h 288"/>
                <a:gd name="T18" fmla="*/ 29 w 200"/>
                <a:gd name="T19" fmla="*/ 267 h 288"/>
                <a:gd name="T20" fmla="*/ 44 w 200"/>
                <a:gd name="T21" fmla="*/ 270 h 288"/>
                <a:gd name="T22" fmla="*/ 62 w 200"/>
                <a:gd name="T23" fmla="*/ 272 h 288"/>
                <a:gd name="T24" fmla="*/ 80 w 200"/>
                <a:gd name="T25" fmla="*/ 274 h 288"/>
                <a:gd name="T26" fmla="*/ 99 w 200"/>
                <a:gd name="T27" fmla="*/ 276 h 288"/>
                <a:gd name="T28" fmla="*/ 117 w 200"/>
                <a:gd name="T29" fmla="*/ 277 h 288"/>
                <a:gd name="T30" fmla="*/ 132 w 200"/>
                <a:gd name="T31" fmla="*/ 277 h 288"/>
                <a:gd name="T32" fmla="*/ 134 w 200"/>
                <a:gd name="T33" fmla="*/ 280 h 288"/>
                <a:gd name="T34" fmla="*/ 120 w 200"/>
                <a:gd name="T35" fmla="*/ 284 h 288"/>
                <a:gd name="T36" fmla="*/ 104 w 200"/>
                <a:gd name="T37" fmla="*/ 286 h 288"/>
                <a:gd name="T38" fmla="*/ 85 w 200"/>
                <a:gd name="T39" fmla="*/ 288 h 288"/>
                <a:gd name="T40" fmla="*/ 65 w 200"/>
                <a:gd name="T41" fmla="*/ 287 h 288"/>
                <a:gd name="T42" fmla="*/ 45 w 200"/>
                <a:gd name="T43" fmla="*/ 284 h 288"/>
                <a:gd name="T44" fmla="*/ 25 w 200"/>
                <a:gd name="T45" fmla="*/ 279 h 288"/>
                <a:gd name="T46" fmla="*/ 8 w 200"/>
                <a:gd name="T47" fmla="*/ 271 h 288"/>
                <a:gd name="T48" fmla="*/ 4 w 200"/>
                <a:gd name="T49" fmla="*/ 258 h 288"/>
                <a:gd name="T50" fmla="*/ 18 w 200"/>
                <a:gd name="T51" fmla="*/ 232 h 288"/>
                <a:gd name="T52" fmla="*/ 39 w 200"/>
                <a:gd name="T53" fmla="*/ 198 h 288"/>
                <a:gd name="T54" fmla="*/ 66 w 200"/>
                <a:gd name="T55" fmla="*/ 159 h 288"/>
                <a:gd name="T56" fmla="*/ 96 w 200"/>
                <a:gd name="T57" fmla="*/ 118 h 288"/>
                <a:gd name="T58" fmla="*/ 127 w 200"/>
                <a:gd name="T59" fmla="*/ 77 h 288"/>
                <a:gd name="T60" fmla="*/ 158 w 200"/>
                <a:gd name="T61" fmla="*/ 40 h 288"/>
                <a:gd name="T62" fmla="*/ 187 w 200"/>
                <a:gd name="T63" fmla="*/ 11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
                <a:gd name="T97" fmla="*/ 0 h 288"/>
                <a:gd name="T98" fmla="*/ 200 w 200"/>
                <a:gd name="T99" fmla="*/ 288 h 2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 h="288">
                  <a:moveTo>
                    <a:pt x="200" y="0"/>
                  </a:moveTo>
                  <a:lnTo>
                    <a:pt x="195" y="5"/>
                  </a:lnTo>
                  <a:lnTo>
                    <a:pt x="188" y="15"/>
                  </a:lnTo>
                  <a:lnTo>
                    <a:pt x="178" y="27"/>
                  </a:lnTo>
                  <a:lnTo>
                    <a:pt x="168" y="41"/>
                  </a:lnTo>
                  <a:lnTo>
                    <a:pt x="155" y="58"/>
                  </a:lnTo>
                  <a:lnTo>
                    <a:pt x="141" y="77"/>
                  </a:lnTo>
                  <a:lnTo>
                    <a:pt x="127" y="97"/>
                  </a:lnTo>
                  <a:lnTo>
                    <a:pt x="112" y="118"/>
                  </a:lnTo>
                  <a:lnTo>
                    <a:pt x="97" y="139"/>
                  </a:lnTo>
                  <a:lnTo>
                    <a:pt x="82" y="160"/>
                  </a:lnTo>
                  <a:lnTo>
                    <a:pt x="67" y="180"/>
                  </a:lnTo>
                  <a:lnTo>
                    <a:pt x="54" y="201"/>
                  </a:lnTo>
                  <a:lnTo>
                    <a:pt x="41" y="219"/>
                  </a:lnTo>
                  <a:lnTo>
                    <a:pt x="31" y="236"/>
                  </a:lnTo>
                  <a:lnTo>
                    <a:pt x="22" y="250"/>
                  </a:lnTo>
                  <a:lnTo>
                    <a:pt x="15" y="262"/>
                  </a:lnTo>
                  <a:lnTo>
                    <a:pt x="18" y="263"/>
                  </a:lnTo>
                  <a:lnTo>
                    <a:pt x="23" y="265"/>
                  </a:lnTo>
                  <a:lnTo>
                    <a:pt x="29" y="267"/>
                  </a:lnTo>
                  <a:lnTo>
                    <a:pt x="37" y="269"/>
                  </a:lnTo>
                  <a:lnTo>
                    <a:pt x="44" y="270"/>
                  </a:lnTo>
                  <a:lnTo>
                    <a:pt x="53" y="271"/>
                  </a:lnTo>
                  <a:lnTo>
                    <a:pt x="62" y="272"/>
                  </a:lnTo>
                  <a:lnTo>
                    <a:pt x="71" y="273"/>
                  </a:lnTo>
                  <a:lnTo>
                    <a:pt x="80" y="274"/>
                  </a:lnTo>
                  <a:lnTo>
                    <a:pt x="90" y="275"/>
                  </a:lnTo>
                  <a:lnTo>
                    <a:pt x="99" y="276"/>
                  </a:lnTo>
                  <a:lnTo>
                    <a:pt x="108" y="276"/>
                  </a:lnTo>
                  <a:lnTo>
                    <a:pt x="117" y="277"/>
                  </a:lnTo>
                  <a:lnTo>
                    <a:pt x="125" y="277"/>
                  </a:lnTo>
                  <a:lnTo>
                    <a:pt x="132" y="277"/>
                  </a:lnTo>
                  <a:lnTo>
                    <a:pt x="139" y="277"/>
                  </a:lnTo>
                  <a:lnTo>
                    <a:pt x="134" y="280"/>
                  </a:lnTo>
                  <a:lnTo>
                    <a:pt x="127" y="282"/>
                  </a:lnTo>
                  <a:lnTo>
                    <a:pt x="120" y="284"/>
                  </a:lnTo>
                  <a:lnTo>
                    <a:pt x="112" y="285"/>
                  </a:lnTo>
                  <a:lnTo>
                    <a:pt x="104" y="286"/>
                  </a:lnTo>
                  <a:lnTo>
                    <a:pt x="94" y="287"/>
                  </a:lnTo>
                  <a:lnTo>
                    <a:pt x="85" y="288"/>
                  </a:lnTo>
                  <a:lnTo>
                    <a:pt x="75" y="288"/>
                  </a:lnTo>
                  <a:lnTo>
                    <a:pt x="65" y="287"/>
                  </a:lnTo>
                  <a:lnTo>
                    <a:pt x="55" y="286"/>
                  </a:lnTo>
                  <a:lnTo>
                    <a:pt x="45" y="284"/>
                  </a:lnTo>
                  <a:lnTo>
                    <a:pt x="35" y="282"/>
                  </a:lnTo>
                  <a:lnTo>
                    <a:pt x="25" y="279"/>
                  </a:lnTo>
                  <a:lnTo>
                    <a:pt x="17" y="276"/>
                  </a:lnTo>
                  <a:lnTo>
                    <a:pt x="8" y="271"/>
                  </a:lnTo>
                  <a:lnTo>
                    <a:pt x="0" y="267"/>
                  </a:lnTo>
                  <a:lnTo>
                    <a:pt x="4" y="258"/>
                  </a:lnTo>
                  <a:lnTo>
                    <a:pt x="10" y="247"/>
                  </a:lnTo>
                  <a:lnTo>
                    <a:pt x="18" y="232"/>
                  </a:lnTo>
                  <a:lnTo>
                    <a:pt x="28" y="216"/>
                  </a:lnTo>
                  <a:lnTo>
                    <a:pt x="39" y="198"/>
                  </a:lnTo>
                  <a:lnTo>
                    <a:pt x="52" y="179"/>
                  </a:lnTo>
                  <a:lnTo>
                    <a:pt x="66" y="159"/>
                  </a:lnTo>
                  <a:lnTo>
                    <a:pt x="80" y="138"/>
                  </a:lnTo>
                  <a:lnTo>
                    <a:pt x="96" y="118"/>
                  </a:lnTo>
                  <a:lnTo>
                    <a:pt x="111" y="97"/>
                  </a:lnTo>
                  <a:lnTo>
                    <a:pt x="127" y="77"/>
                  </a:lnTo>
                  <a:lnTo>
                    <a:pt x="143" y="58"/>
                  </a:lnTo>
                  <a:lnTo>
                    <a:pt x="158" y="40"/>
                  </a:lnTo>
                  <a:lnTo>
                    <a:pt x="173" y="24"/>
                  </a:lnTo>
                  <a:lnTo>
                    <a:pt x="187" y="11"/>
                  </a:lnTo>
                  <a:lnTo>
                    <a:pt x="200" y="0"/>
                  </a:lnTo>
                  <a:close/>
                </a:path>
              </a:pathLst>
            </a:custGeom>
            <a:solidFill>
              <a:srgbClr val="000000"/>
            </a:solidFill>
            <a:ln w="9525">
              <a:noFill/>
              <a:round/>
              <a:headEnd/>
              <a:tailEnd/>
            </a:ln>
          </p:spPr>
          <p:txBody>
            <a:bodyPr/>
            <a:lstStyle/>
            <a:p>
              <a:endParaRPr lang="pt-BR"/>
            </a:p>
          </p:txBody>
        </p:sp>
        <p:sp>
          <p:nvSpPr>
            <p:cNvPr id="39981" name="Freeform 353"/>
            <p:cNvSpPr>
              <a:spLocks/>
            </p:cNvSpPr>
            <p:nvPr/>
          </p:nvSpPr>
          <p:spPr bwMode="auto">
            <a:xfrm>
              <a:off x="2534" y="1138"/>
              <a:ext cx="32" cy="207"/>
            </a:xfrm>
            <a:custGeom>
              <a:avLst/>
              <a:gdLst>
                <a:gd name="T0" fmla="*/ 32 w 32"/>
                <a:gd name="T1" fmla="*/ 0 h 207"/>
                <a:gd name="T2" fmla="*/ 30 w 32"/>
                <a:gd name="T3" fmla="*/ 0 h 207"/>
                <a:gd name="T4" fmla="*/ 28 w 32"/>
                <a:gd name="T5" fmla="*/ 0 h 207"/>
                <a:gd name="T6" fmla="*/ 23 w 32"/>
                <a:gd name="T7" fmla="*/ 0 h 207"/>
                <a:gd name="T8" fmla="*/ 18 w 32"/>
                <a:gd name="T9" fmla="*/ 1 h 207"/>
                <a:gd name="T10" fmla="*/ 13 w 32"/>
                <a:gd name="T11" fmla="*/ 2 h 207"/>
                <a:gd name="T12" fmla="*/ 8 w 32"/>
                <a:gd name="T13" fmla="*/ 3 h 207"/>
                <a:gd name="T14" fmla="*/ 4 w 32"/>
                <a:gd name="T15" fmla="*/ 5 h 207"/>
                <a:gd name="T16" fmla="*/ 2 w 32"/>
                <a:gd name="T17" fmla="*/ 8 h 207"/>
                <a:gd name="T18" fmla="*/ 0 w 32"/>
                <a:gd name="T19" fmla="*/ 38 h 207"/>
                <a:gd name="T20" fmla="*/ 0 w 32"/>
                <a:gd name="T21" fmla="*/ 97 h 207"/>
                <a:gd name="T22" fmla="*/ 3 w 32"/>
                <a:gd name="T23" fmla="*/ 162 h 207"/>
                <a:gd name="T24" fmla="*/ 9 w 32"/>
                <a:gd name="T25" fmla="*/ 207 h 207"/>
                <a:gd name="T26" fmla="*/ 14 w 32"/>
                <a:gd name="T27" fmla="*/ 181 h 207"/>
                <a:gd name="T28" fmla="*/ 15 w 32"/>
                <a:gd name="T29" fmla="*/ 152 h 207"/>
                <a:gd name="T30" fmla="*/ 15 w 32"/>
                <a:gd name="T31" fmla="*/ 121 h 207"/>
                <a:gd name="T32" fmla="*/ 15 w 32"/>
                <a:gd name="T33" fmla="*/ 89 h 207"/>
                <a:gd name="T34" fmla="*/ 15 w 32"/>
                <a:gd name="T35" fmla="*/ 60 h 207"/>
                <a:gd name="T36" fmla="*/ 17 w 32"/>
                <a:gd name="T37" fmla="*/ 34 h 207"/>
                <a:gd name="T38" fmla="*/ 22 w 32"/>
                <a:gd name="T39" fmla="*/ 14 h 207"/>
                <a:gd name="T40" fmla="*/ 32 w 32"/>
                <a:gd name="T41" fmla="*/ 0 h 2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207"/>
                <a:gd name="T65" fmla="*/ 32 w 32"/>
                <a:gd name="T66" fmla="*/ 207 h 2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207">
                  <a:moveTo>
                    <a:pt x="32" y="0"/>
                  </a:moveTo>
                  <a:lnTo>
                    <a:pt x="30" y="0"/>
                  </a:lnTo>
                  <a:lnTo>
                    <a:pt x="28" y="0"/>
                  </a:lnTo>
                  <a:lnTo>
                    <a:pt x="23" y="0"/>
                  </a:lnTo>
                  <a:lnTo>
                    <a:pt x="18" y="1"/>
                  </a:lnTo>
                  <a:lnTo>
                    <a:pt x="13" y="2"/>
                  </a:lnTo>
                  <a:lnTo>
                    <a:pt x="8" y="3"/>
                  </a:lnTo>
                  <a:lnTo>
                    <a:pt x="4" y="5"/>
                  </a:lnTo>
                  <a:lnTo>
                    <a:pt x="2" y="8"/>
                  </a:lnTo>
                  <a:lnTo>
                    <a:pt x="0" y="38"/>
                  </a:lnTo>
                  <a:lnTo>
                    <a:pt x="0" y="97"/>
                  </a:lnTo>
                  <a:lnTo>
                    <a:pt x="3" y="162"/>
                  </a:lnTo>
                  <a:lnTo>
                    <a:pt x="9" y="207"/>
                  </a:lnTo>
                  <a:lnTo>
                    <a:pt x="14" y="181"/>
                  </a:lnTo>
                  <a:lnTo>
                    <a:pt x="15" y="152"/>
                  </a:lnTo>
                  <a:lnTo>
                    <a:pt x="15" y="121"/>
                  </a:lnTo>
                  <a:lnTo>
                    <a:pt x="15" y="89"/>
                  </a:lnTo>
                  <a:lnTo>
                    <a:pt x="15" y="60"/>
                  </a:lnTo>
                  <a:lnTo>
                    <a:pt x="17" y="34"/>
                  </a:lnTo>
                  <a:lnTo>
                    <a:pt x="22" y="14"/>
                  </a:lnTo>
                  <a:lnTo>
                    <a:pt x="32" y="0"/>
                  </a:lnTo>
                  <a:close/>
                </a:path>
              </a:pathLst>
            </a:custGeom>
            <a:solidFill>
              <a:srgbClr val="000000"/>
            </a:solidFill>
            <a:ln w="9525">
              <a:noFill/>
              <a:round/>
              <a:headEnd/>
              <a:tailEnd/>
            </a:ln>
          </p:spPr>
          <p:txBody>
            <a:bodyPr/>
            <a:lstStyle/>
            <a:p>
              <a:endParaRPr lang="pt-BR"/>
            </a:p>
          </p:txBody>
        </p:sp>
        <p:sp>
          <p:nvSpPr>
            <p:cNvPr id="39982" name="Freeform 354"/>
            <p:cNvSpPr>
              <a:spLocks/>
            </p:cNvSpPr>
            <p:nvPr/>
          </p:nvSpPr>
          <p:spPr bwMode="auto">
            <a:xfrm>
              <a:off x="2515" y="1345"/>
              <a:ext cx="48" cy="42"/>
            </a:xfrm>
            <a:custGeom>
              <a:avLst/>
              <a:gdLst>
                <a:gd name="T0" fmla="*/ 28 w 48"/>
                <a:gd name="T1" fmla="*/ 0 h 42"/>
                <a:gd name="T2" fmla="*/ 18 w 48"/>
                <a:gd name="T3" fmla="*/ 0 h 42"/>
                <a:gd name="T4" fmla="*/ 10 w 48"/>
                <a:gd name="T5" fmla="*/ 3 h 42"/>
                <a:gd name="T6" fmla="*/ 4 w 48"/>
                <a:gd name="T7" fmla="*/ 9 h 42"/>
                <a:gd name="T8" fmla="*/ 0 w 48"/>
                <a:gd name="T9" fmla="*/ 17 h 42"/>
                <a:gd name="T10" fmla="*/ 0 w 48"/>
                <a:gd name="T11" fmla="*/ 25 h 42"/>
                <a:gd name="T12" fmla="*/ 4 w 48"/>
                <a:gd name="T13" fmla="*/ 32 h 42"/>
                <a:gd name="T14" fmla="*/ 12 w 48"/>
                <a:gd name="T15" fmla="*/ 39 h 42"/>
                <a:gd name="T16" fmla="*/ 26 w 48"/>
                <a:gd name="T17" fmla="*/ 42 h 42"/>
                <a:gd name="T18" fmla="*/ 30 w 48"/>
                <a:gd name="T19" fmla="*/ 42 h 42"/>
                <a:gd name="T20" fmla="*/ 35 w 48"/>
                <a:gd name="T21" fmla="*/ 41 h 42"/>
                <a:gd name="T22" fmla="*/ 40 w 48"/>
                <a:gd name="T23" fmla="*/ 39 h 42"/>
                <a:gd name="T24" fmla="*/ 44 w 48"/>
                <a:gd name="T25" fmla="*/ 36 h 42"/>
                <a:gd name="T26" fmla="*/ 47 w 48"/>
                <a:gd name="T27" fmla="*/ 32 h 42"/>
                <a:gd name="T28" fmla="*/ 48 w 48"/>
                <a:gd name="T29" fmla="*/ 27 h 42"/>
                <a:gd name="T30" fmla="*/ 48 w 48"/>
                <a:gd name="T31" fmla="*/ 20 h 42"/>
                <a:gd name="T32" fmla="*/ 45 w 48"/>
                <a:gd name="T33" fmla="*/ 13 h 42"/>
                <a:gd name="T34" fmla="*/ 44 w 48"/>
                <a:gd name="T35" fmla="*/ 19 h 42"/>
                <a:gd name="T36" fmla="*/ 42 w 48"/>
                <a:gd name="T37" fmla="*/ 24 h 42"/>
                <a:gd name="T38" fmla="*/ 40 w 48"/>
                <a:gd name="T39" fmla="*/ 28 h 42"/>
                <a:gd name="T40" fmla="*/ 38 w 48"/>
                <a:gd name="T41" fmla="*/ 31 h 42"/>
                <a:gd name="T42" fmla="*/ 34 w 48"/>
                <a:gd name="T43" fmla="*/ 33 h 42"/>
                <a:gd name="T44" fmla="*/ 31 w 48"/>
                <a:gd name="T45" fmla="*/ 35 h 42"/>
                <a:gd name="T46" fmla="*/ 28 w 48"/>
                <a:gd name="T47" fmla="*/ 35 h 42"/>
                <a:gd name="T48" fmla="*/ 23 w 48"/>
                <a:gd name="T49" fmla="*/ 35 h 42"/>
                <a:gd name="T50" fmla="*/ 17 w 48"/>
                <a:gd name="T51" fmla="*/ 32 h 42"/>
                <a:gd name="T52" fmla="*/ 12 w 48"/>
                <a:gd name="T53" fmla="*/ 28 h 42"/>
                <a:gd name="T54" fmla="*/ 10 w 48"/>
                <a:gd name="T55" fmla="*/ 23 h 42"/>
                <a:gd name="T56" fmla="*/ 10 w 48"/>
                <a:gd name="T57" fmla="*/ 16 h 42"/>
                <a:gd name="T58" fmla="*/ 12 w 48"/>
                <a:gd name="T59" fmla="*/ 11 h 42"/>
                <a:gd name="T60" fmla="*/ 16 w 48"/>
                <a:gd name="T61" fmla="*/ 5 h 42"/>
                <a:gd name="T62" fmla="*/ 21 w 48"/>
                <a:gd name="T63" fmla="*/ 1 h 42"/>
                <a:gd name="T64" fmla="*/ 28 w 48"/>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2"/>
                <a:gd name="T101" fmla="*/ 48 w 48"/>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2">
                  <a:moveTo>
                    <a:pt x="28" y="0"/>
                  </a:moveTo>
                  <a:lnTo>
                    <a:pt x="18" y="0"/>
                  </a:lnTo>
                  <a:lnTo>
                    <a:pt x="10" y="3"/>
                  </a:lnTo>
                  <a:lnTo>
                    <a:pt x="4" y="9"/>
                  </a:lnTo>
                  <a:lnTo>
                    <a:pt x="0" y="17"/>
                  </a:lnTo>
                  <a:lnTo>
                    <a:pt x="0" y="25"/>
                  </a:lnTo>
                  <a:lnTo>
                    <a:pt x="4" y="32"/>
                  </a:lnTo>
                  <a:lnTo>
                    <a:pt x="12" y="39"/>
                  </a:lnTo>
                  <a:lnTo>
                    <a:pt x="26" y="42"/>
                  </a:lnTo>
                  <a:lnTo>
                    <a:pt x="30" y="42"/>
                  </a:lnTo>
                  <a:lnTo>
                    <a:pt x="35" y="41"/>
                  </a:lnTo>
                  <a:lnTo>
                    <a:pt x="40" y="39"/>
                  </a:lnTo>
                  <a:lnTo>
                    <a:pt x="44" y="36"/>
                  </a:lnTo>
                  <a:lnTo>
                    <a:pt x="47" y="32"/>
                  </a:lnTo>
                  <a:lnTo>
                    <a:pt x="48" y="27"/>
                  </a:lnTo>
                  <a:lnTo>
                    <a:pt x="48" y="20"/>
                  </a:lnTo>
                  <a:lnTo>
                    <a:pt x="45" y="13"/>
                  </a:lnTo>
                  <a:lnTo>
                    <a:pt x="44" y="19"/>
                  </a:lnTo>
                  <a:lnTo>
                    <a:pt x="42" y="24"/>
                  </a:lnTo>
                  <a:lnTo>
                    <a:pt x="40" y="28"/>
                  </a:lnTo>
                  <a:lnTo>
                    <a:pt x="38" y="31"/>
                  </a:lnTo>
                  <a:lnTo>
                    <a:pt x="34" y="33"/>
                  </a:lnTo>
                  <a:lnTo>
                    <a:pt x="31" y="35"/>
                  </a:lnTo>
                  <a:lnTo>
                    <a:pt x="28" y="35"/>
                  </a:lnTo>
                  <a:lnTo>
                    <a:pt x="23" y="35"/>
                  </a:lnTo>
                  <a:lnTo>
                    <a:pt x="17" y="32"/>
                  </a:lnTo>
                  <a:lnTo>
                    <a:pt x="12" y="28"/>
                  </a:lnTo>
                  <a:lnTo>
                    <a:pt x="10" y="23"/>
                  </a:lnTo>
                  <a:lnTo>
                    <a:pt x="10" y="16"/>
                  </a:lnTo>
                  <a:lnTo>
                    <a:pt x="12" y="11"/>
                  </a:lnTo>
                  <a:lnTo>
                    <a:pt x="16" y="5"/>
                  </a:lnTo>
                  <a:lnTo>
                    <a:pt x="21" y="1"/>
                  </a:lnTo>
                  <a:lnTo>
                    <a:pt x="28" y="0"/>
                  </a:lnTo>
                  <a:close/>
                </a:path>
              </a:pathLst>
            </a:custGeom>
            <a:solidFill>
              <a:srgbClr val="000000"/>
            </a:solidFill>
            <a:ln w="9525">
              <a:noFill/>
              <a:round/>
              <a:headEnd/>
              <a:tailEnd/>
            </a:ln>
          </p:spPr>
          <p:txBody>
            <a:bodyPr/>
            <a:lstStyle/>
            <a:p>
              <a:endParaRPr lang="pt-BR"/>
            </a:p>
          </p:txBody>
        </p:sp>
        <p:sp>
          <p:nvSpPr>
            <p:cNvPr id="39983" name="Freeform 355"/>
            <p:cNvSpPr>
              <a:spLocks/>
            </p:cNvSpPr>
            <p:nvPr/>
          </p:nvSpPr>
          <p:spPr bwMode="auto">
            <a:xfrm>
              <a:off x="2477" y="1392"/>
              <a:ext cx="43" cy="114"/>
            </a:xfrm>
            <a:custGeom>
              <a:avLst/>
              <a:gdLst>
                <a:gd name="T0" fmla="*/ 43 w 43"/>
                <a:gd name="T1" fmla="*/ 0 h 114"/>
                <a:gd name="T2" fmla="*/ 40 w 43"/>
                <a:gd name="T3" fmla="*/ 7 h 114"/>
                <a:gd name="T4" fmla="*/ 36 w 43"/>
                <a:gd name="T5" fmla="*/ 19 h 114"/>
                <a:gd name="T6" fmla="*/ 30 w 43"/>
                <a:gd name="T7" fmla="*/ 36 h 114"/>
                <a:gd name="T8" fmla="*/ 23 w 43"/>
                <a:gd name="T9" fmla="*/ 53 h 114"/>
                <a:gd name="T10" fmla="*/ 17 w 43"/>
                <a:gd name="T11" fmla="*/ 72 h 114"/>
                <a:gd name="T12" fmla="*/ 10 w 43"/>
                <a:gd name="T13" fmla="*/ 89 h 114"/>
                <a:gd name="T14" fmla="*/ 4 w 43"/>
                <a:gd name="T15" fmla="*/ 104 h 114"/>
                <a:gd name="T16" fmla="*/ 0 w 43"/>
                <a:gd name="T17" fmla="*/ 114 h 114"/>
                <a:gd name="T18" fmla="*/ 8 w 43"/>
                <a:gd name="T19" fmla="*/ 108 h 114"/>
                <a:gd name="T20" fmla="*/ 15 w 43"/>
                <a:gd name="T21" fmla="*/ 97 h 114"/>
                <a:gd name="T22" fmla="*/ 22 w 43"/>
                <a:gd name="T23" fmla="*/ 82 h 114"/>
                <a:gd name="T24" fmla="*/ 29 w 43"/>
                <a:gd name="T25" fmla="*/ 66 h 114"/>
                <a:gd name="T26" fmla="*/ 34 w 43"/>
                <a:gd name="T27" fmla="*/ 48 h 114"/>
                <a:gd name="T28" fmla="*/ 38 w 43"/>
                <a:gd name="T29" fmla="*/ 31 h 114"/>
                <a:gd name="T30" fmla="*/ 41 w 43"/>
                <a:gd name="T31" fmla="*/ 14 h 114"/>
                <a:gd name="T32" fmla="*/ 43 w 43"/>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14"/>
                <a:gd name="T53" fmla="*/ 43 w 43"/>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14">
                  <a:moveTo>
                    <a:pt x="43" y="0"/>
                  </a:moveTo>
                  <a:lnTo>
                    <a:pt x="40" y="7"/>
                  </a:lnTo>
                  <a:lnTo>
                    <a:pt x="36" y="19"/>
                  </a:lnTo>
                  <a:lnTo>
                    <a:pt x="30" y="36"/>
                  </a:lnTo>
                  <a:lnTo>
                    <a:pt x="23" y="53"/>
                  </a:lnTo>
                  <a:lnTo>
                    <a:pt x="17" y="72"/>
                  </a:lnTo>
                  <a:lnTo>
                    <a:pt x="10" y="89"/>
                  </a:lnTo>
                  <a:lnTo>
                    <a:pt x="4" y="104"/>
                  </a:lnTo>
                  <a:lnTo>
                    <a:pt x="0" y="114"/>
                  </a:lnTo>
                  <a:lnTo>
                    <a:pt x="8" y="108"/>
                  </a:lnTo>
                  <a:lnTo>
                    <a:pt x="15" y="97"/>
                  </a:lnTo>
                  <a:lnTo>
                    <a:pt x="22" y="82"/>
                  </a:lnTo>
                  <a:lnTo>
                    <a:pt x="29" y="66"/>
                  </a:lnTo>
                  <a:lnTo>
                    <a:pt x="34" y="48"/>
                  </a:lnTo>
                  <a:lnTo>
                    <a:pt x="38" y="31"/>
                  </a:lnTo>
                  <a:lnTo>
                    <a:pt x="41" y="14"/>
                  </a:lnTo>
                  <a:lnTo>
                    <a:pt x="43" y="0"/>
                  </a:lnTo>
                  <a:close/>
                </a:path>
              </a:pathLst>
            </a:custGeom>
            <a:solidFill>
              <a:srgbClr val="000000"/>
            </a:solidFill>
            <a:ln w="9525">
              <a:noFill/>
              <a:round/>
              <a:headEnd/>
              <a:tailEnd/>
            </a:ln>
          </p:spPr>
          <p:txBody>
            <a:bodyPr/>
            <a:lstStyle/>
            <a:p>
              <a:endParaRPr lang="pt-BR"/>
            </a:p>
          </p:txBody>
        </p:sp>
        <p:sp>
          <p:nvSpPr>
            <p:cNvPr id="39984" name="Freeform 356"/>
            <p:cNvSpPr>
              <a:spLocks/>
            </p:cNvSpPr>
            <p:nvPr/>
          </p:nvSpPr>
          <p:spPr bwMode="auto">
            <a:xfrm>
              <a:off x="2503" y="1398"/>
              <a:ext cx="25" cy="123"/>
            </a:xfrm>
            <a:custGeom>
              <a:avLst/>
              <a:gdLst>
                <a:gd name="T0" fmla="*/ 25 w 25"/>
                <a:gd name="T1" fmla="*/ 0 h 123"/>
                <a:gd name="T2" fmla="*/ 24 w 25"/>
                <a:gd name="T3" fmla="*/ 7 h 123"/>
                <a:gd name="T4" fmla="*/ 22 w 25"/>
                <a:gd name="T5" fmla="*/ 20 h 123"/>
                <a:gd name="T6" fmla="*/ 19 w 25"/>
                <a:gd name="T7" fmla="*/ 36 h 123"/>
                <a:gd name="T8" fmla="*/ 16 w 25"/>
                <a:gd name="T9" fmla="*/ 55 h 123"/>
                <a:gd name="T10" fmla="*/ 12 w 25"/>
                <a:gd name="T11" fmla="*/ 75 h 123"/>
                <a:gd name="T12" fmla="*/ 8 w 25"/>
                <a:gd name="T13" fmla="*/ 94 h 123"/>
                <a:gd name="T14" fmla="*/ 4 w 25"/>
                <a:gd name="T15" fmla="*/ 110 h 123"/>
                <a:gd name="T16" fmla="*/ 0 w 25"/>
                <a:gd name="T17" fmla="*/ 123 h 123"/>
                <a:gd name="T18" fmla="*/ 6 w 25"/>
                <a:gd name="T19" fmla="*/ 113 h 123"/>
                <a:gd name="T20" fmla="*/ 11 w 25"/>
                <a:gd name="T21" fmla="*/ 99 h 123"/>
                <a:gd name="T22" fmla="*/ 16 w 25"/>
                <a:gd name="T23" fmla="*/ 83 h 123"/>
                <a:gd name="T24" fmla="*/ 19 w 25"/>
                <a:gd name="T25" fmla="*/ 66 h 123"/>
                <a:gd name="T26" fmla="*/ 22 w 25"/>
                <a:gd name="T27" fmla="*/ 48 h 123"/>
                <a:gd name="T28" fmla="*/ 25 w 25"/>
                <a:gd name="T29" fmla="*/ 30 h 123"/>
                <a:gd name="T30" fmla="*/ 25 w 25"/>
                <a:gd name="T31" fmla="*/ 14 h 123"/>
                <a:gd name="T32" fmla="*/ 25 w 25"/>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123"/>
                <a:gd name="T53" fmla="*/ 25 w 25"/>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123">
                  <a:moveTo>
                    <a:pt x="25" y="0"/>
                  </a:moveTo>
                  <a:lnTo>
                    <a:pt x="24" y="7"/>
                  </a:lnTo>
                  <a:lnTo>
                    <a:pt x="22" y="20"/>
                  </a:lnTo>
                  <a:lnTo>
                    <a:pt x="19" y="36"/>
                  </a:lnTo>
                  <a:lnTo>
                    <a:pt x="16" y="55"/>
                  </a:lnTo>
                  <a:lnTo>
                    <a:pt x="12" y="75"/>
                  </a:lnTo>
                  <a:lnTo>
                    <a:pt x="8" y="94"/>
                  </a:lnTo>
                  <a:lnTo>
                    <a:pt x="4" y="110"/>
                  </a:lnTo>
                  <a:lnTo>
                    <a:pt x="0" y="123"/>
                  </a:lnTo>
                  <a:lnTo>
                    <a:pt x="6" y="113"/>
                  </a:lnTo>
                  <a:lnTo>
                    <a:pt x="11" y="99"/>
                  </a:lnTo>
                  <a:lnTo>
                    <a:pt x="16" y="83"/>
                  </a:lnTo>
                  <a:lnTo>
                    <a:pt x="19" y="66"/>
                  </a:lnTo>
                  <a:lnTo>
                    <a:pt x="22" y="48"/>
                  </a:lnTo>
                  <a:lnTo>
                    <a:pt x="25" y="30"/>
                  </a:lnTo>
                  <a:lnTo>
                    <a:pt x="25" y="14"/>
                  </a:lnTo>
                  <a:lnTo>
                    <a:pt x="25" y="0"/>
                  </a:lnTo>
                  <a:close/>
                </a:path>
              </a:pathLst>
            </a:custGeom>
            <a:solidFill>
              <a:srgbClr val="000000"/>
            </a:solidFill>
            <a:ln w="9525">
              <a:noFill/>
              <a:round/>
              <a:headEnd/>
              <a:tailEnd/>
            </a:ln>
          </p:spPr>
          <p:txBody>
            <a:bodyPr/>
            <a:lstStyle/>
            <a:p>
              <a:endParaRPr lang="pt-BR"/>
            </a:p>
          </p:txBody>
        </p:sp>
        <p:sp>
          <p:nvSpPr>
            <p:cNvPr id="39985" name="Freeform 357"/>
            <p:cNvSpPr>
              <a:spLocks/>
            </p:cNvSpPr>
            <p:nvPr/>
          </p:nvSpPr>
          <p:spPr bwMode="auto">
            <a:xfrm>
              <a:off x="2537" y="1399"/>
              <a:ext cx="8" cy="117"/>
            </a:xfrm>
            <a:custGeom>
              <a:avLst/>
              <a:gdLst>
                <a:gd name="T0" fmla="*/ 7 w 8"/>
                <a:gd name="T1" fmla="*/ 0 h 117"/>
                <a:gd name="T2" fmla="*/ 4 w 8"/>
                <a:gd name="T3" fmla="*/ 21 h 117"/>
                <a:gd name="T4" fmla="*/ 1 w 8"/>
                <a:gd name="T5" fmla="*/ 54 h 117"/>
                <a:gd name="T6" fmla="*/ 0 w 8"/>
                <a:gd name="T7" fmla="*/ 91 h 117"/>
                <a:gd name="T8" fmla="*/ 2 w 8"/>
                <a:gd name="T9" fmla="*/ 117 h 117"/>
                <a:gd name="T10" fmla="*/ 6 w 8"/>
                <a:gd name="T11" fmla="*/ 90 h 117"/>
                <a:gd name="T12" fmla="*/ 8 w 8"/>
                <a:gd name="T13" fmla="*/ 59 h 117"/>
                <a:gd name="T14" fmla="*/ 8 w 8"/>
                <a:gd name="T15" fmla="*/ 27 h 117"/>
                <a:gd name="T16" fmla="*/ 7 w 8"/>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17"/>
                <a:gd name="T29" fmla="*/ 8 w 8"/>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17">
                  <a:moveTo>
                    <a:pt x="7" y="0"/>
                  </a:moveTo>
                  <a:lnTo>
                    <a:pt x="4" y="21"/>
                  </a:lnTo>
                  <a:lnTo>
                    <a:pt x="1" y="54"/>
                  </a:lnTo>
                  <a:lnTo>
                    <a:pt x="0" y="91"/>
                  </a:lnTo>
                  <a:lnTo>
                    <a:pt x="2" y="117"/>
                  </a:lnTo>
                  <a:lnTo>
                    <a:pt x="6" y="90"/>
                  </a:lnTo>
                  <a:lnTo>
                    <a:pt x="8" y="59"/>
                  </a:lnTo>
                  <a:lnTo>
                    <a:pt x="8" y="27"/>
                  </a:lnTo>
                  <a:lnTo>
                    <a:pt x="7" y="0"/>
                  </a:lnTo>
                  <a:close/>
                </a:path>
              </a:pathLst>
            </a:custGeom>
            <a:solidFill>
              <a:srgbClr val="000000"/>
            </a:solidFill>
            <a:ln w="9525">
              <a:noFill/>
              <a:round/>
              <a:headEnd/>
              <a:tailEnd/>
            </a:ln>
          </p:spPr>
          <p:txBody>
            <a:bodyPr/>
            <a:lstStyle/>
            <a:p>
              <a:endParaRPr lang="pt-BR"/>
            </a:p>
          </p:txBody>
        </p:sp>
        <p:sp>
          <p:nvSpPr>
            <p:cNvPr id="39986" name="Freeform 358"/>
            <p:cNvSpPr>
              <a:spLocks/>
            </p:cNvSpPr>
            <p:nvPr/>
          </p:nvSpPr>
          <p:spPr bwMode="auto">
            <a:xfrm>
              <a:off x="2559" y="1395"/>
              <a:ext cx="9" cy="112"/>
            </a:xfrm>
            <a:custGeom>
              <a:avLst/>
              <a:gdLst>
                <a:gd name="T0" fmla="*/ 1 w 9"/>
                <a:gd name="T1" fmla="*/ 0 h 112"/>
                <a:gd name="T2" fmla="*/ 7 w 9"/>
                <a:gd name="T3" fmla="*/ 22 h 112"/>
                <a:gd name="T4" fmla="*/ 9 w 9"/>
                <a:gd name="T5" fmla="*/ 52 h 112"/>
                <a:gd name="T6" fmla="*/ 8 w 9"/>
                <a:gd name="T7" fmla="*/ 84 h 112"/>
                <a:gd name="T8" fmla="*/ 0 w 9"/>
                <a:gd name="T9" fmla="*/ 112 h 112"/>
                <a:gd name="T10" fmla="*/ 2 w 9"/>
                <a:gd name="T11" fmla="*/ 87 h 112"/>
                <a:gd name="T12" fmla="*/ 3 w 9"/>
                <a:gd name="T13" fmla="*/ 57 h 112"/>
                <a:gd name="T14" fmla="*/ 3 w 9"/>
                <a:gd name="T15" fmla="*/ 27 h 112"/>
                <a:gd name="T16" fmla="*/ 1 w 9"/>
                <a:gd name="T17" fmla="*/ 0 h 1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2"/>
                <a:gd name="T29" fmla="*/ 9 w 9"/>
                <a:gd name="T30" fmla="*/ 112 h 1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2">
                  <a:moveTo>
                    <a:pt x="1" y="0"/>
                  </a:moveTo>
                  <a:lnTo>
                    <a:pt x="7" y="22"/>
                  </a:lnTo>
                  <a:lnTo>
                    <a:pt x="9" y="52"/>
                  </a:lnTo>
                  <a:lnTo>
                    <a:pt x="8" y="84"/>
                  </a:lnTo>
                  <a:lnTo>
                    <a:pt x="0" y="112"/>
                  </a:lnTo>
                  <a:lnTo>
                    <a:pt x="2" y="87"/>
                  </a:lnTo>
                  <a:lnTo>
                    <a:pt x="3" y="57"/>
                  </a:lnTo>
                  <a:lnTo>
                    <a:pt x="3" y="27"/>
                  </a:lnTo>
                  <a:lnTo>
                    <a:pt x="1" y="0"/>
                  </a:lnTo>
                  <a:close/>
                </a:path>
              </a:pathLst>
            </a:custGeom>
            <a:solidFill>
              <a:srgbClr val="000000"/>
            </a:solidFill>
            <a:ln w="9525">
              <a:noFill/>
              <a:round/>
              <a:headEnd/>
              <a:tailEnd/>
            </a:ln>
          </p:spPr>
          <p:txBody>
            <a:bodyPr/>
            <a:lstStyle/>
            <a:p>
              <a:endParaRPr lang="pt-BR"/>
            </a:p>
          </p:txBody>
        </p:sp>
        <p:sp>
          <p:nvSpPr>
            <p:cNvPr id="39987" name="Freeform 359"/>
            <p:cNvSpPr>
              <a:spLocks/>
            </p:cNvSpPr>
            <p:nvPr/>
          </p:nvSpPr>
          <p:spPr bwMode="auto">
            <a:xfrm>
              <a:off x="2710" y="1646"/>
              <a:ext cx="215" cy="98"/>
            </a:xfrm>
            <a:custGeom>
              <a:avLst/>
              <a:gdLst>
                <a:gd name="T0" fmla="*/ 0 w 215"/>
                <a:gd name="T1" fmla="*/ 0 h 98"/>
                <a:gd name="T2" fmla="*/ 8 w 215"/>
                <a:gd name="T3" fmla="*/ 18 h 98"/>
                <a:gd name="T4" fmla="*/ 19 w 215"/>
                <a:gd name="T5" fmla="*/ 34 h 98"/>
                <a:gd name="T6" fmla="*/ 32 w 215"/>
                <a:gd name="T7" fmla="*/ 48 h 98"/>
                <a:gd name="T8" fmla="*/ 46 w 215"/>
                <a:gd name="T9" fmla="*/ 60 h 98"/>
                <a:gd name="T10" fmla="*/ 62 w 215"/>
                <a:gd name="T11" fmla="*/ 69 h 98"/>
                <a:gd name="T12" fmla="*/ 79 w 215"/>
                <a:gd name="T13" fmla="*/ 77 h 98"/>
                <a:gd name="T14" fmla="*/ 96 w 215"/>
                <a:gd name="T15" fmla="*/ 82 h 98"/>
                <a:gd name="T16" fmla="*/ 113 w 215"/>
                <a:gd name="T17" fmla="*/ 86 h 98"/>
                <a:gd name="T18" fmla="*/ 130 w 215"/>
                <a:gd name="T19" fmla="*/ 88 h 98"/>
                <a:gd name="T20" fmla="*/ 147 w 215"/>
                <a:gd name="T21" fmla="*/ 88 h 98"/>
                <a:gd name="T22" fmla="*/ 162 w 215"/>
                <a:gd name="T23" fmla="*/ 86 h 98"/>
                <a:gd name="T24" fmla="*/ 176 w 215"/>
                <a:gd name="T25" fmla="*/ 83 h 98"/>
                <a:gd name="T26" fmla="*/ 189 w 215"/>
                <a:gd name="T27" fmla="*/ 78 h 98"/>
                <a:gd name="T28" fmla="*/ 200 w 215"/>
                <a:gd name="T29" fmla="*/ 72 h 98"/>
                <a:gd name="T30" fmla="*/ 208 w 215"/>
                <a:gd name="T31" fmla="*/ 64 h 98"/>
                <a:gd name="T32" fmla="*/ 213 w 215"/>
                <a:gd name="T33" fmla="*/ 55 h 98"/>
                <a:gd name="T34" fmla="*/ 215 w 215"/>
                <a:gd name="T35" fmla="*/ 66 h 98"/>
                <a:gd name="T36" fmla="*/ 211 w 215"/>
                <a:gd name="T37" fmla="*/ 76 h 98"/>
                <a:gd name="T38" fmla="*/ 202 w 215"/>
                <a:gd name="T39" fmla="*/ 84 h 98"/>
                <a:gd name="T40" fmla="*/ 191 w 215"/>
                <a:gd name="T41" fmla="*/ 90 h 98"/>
                <a:gd name="T42" fmla="*/ 176 w 215"/>
                <a:gd name="T43" fmla="*/ 94 h 98"/>
                <a:gd name="T44" fmla="*/ 159 w 215"/>
                <a:gd name="T45" fmla="*/ 97 h 98"/>
                <a:gd name="T46" fmla="*/ 140 w 215"/>
                <a:gd name="T47" fmla="*/ 98 h 98"/>
                <a:gd name="T48" fmla="*/ 120 w 215"/>
                <a:gd name="T49" fmla="*/ 96 h 98"/>
                <a:gd name="T50" fmla="*/ 100 w 215"/>
                <a:gd name="T51" fmla="*/ 93 h 98"/>
                <a:gd name="T52" fmla="*/ 80 w 215"/>
                <a:gd name="T53" fmla="*/ 87 h 98"/>
                <a:gd name="T54" fmla="*/ 61 w 215"/>
                <a:gd name="T55" fmla="*/ 78 h 98"/>
                <a:gd name="T56" fmla="*/ 43 w 215"/>
                <a:gd name="T57" fmla="*/ 68 h 98"/>
                <a:gd name="T58" fmla="*/ 27 w 215"/>
                <a:gd name="T59" fmla="*/ 55 h 98"/>
                <a:gd name="T60" fmla="*/ 15 w 215"/>
                <a:gd name="T61" fmla="*/ 39 h 98"/>
                <a:gd name="T62" fmla="*/ 5 w 215"/>
                <a:gd name="T63" fmla="*/ 21 h 98"/>
                <a:gd name="T64" fmla="*/ 0 w 215"/>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98"/>
                <a:gd name="T101" fmla="*/ 215 w 215"/>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98">
                  <a:moveTo>
                    <a:pt x="0" y="0"/>
                  </a:moveTo>
                  <a:lnTo>
                    <a:pt x="8" y="18"/>
                  </a:lnTo>
                  <a:lnTo>
                    <a:pt x="19" y="34"/>
                  </a:lnTo>
                  <a:lnTo>
                    <a:pt x="32" y="48"/>
                  </a:lnTo>
                  <a:lnTo>
                    <a:pt x="46" y="60"/>
                  </a:lnTo>
                  <a:lnTo>
                    <a:pt x="62" y="69"/>
                  </a:lnTo>
                  <a:lnTo>
                    <a:pt x="79" y="77"/>
                  </a:lnTo>
                  <a:lnTo>
                    <a:pt x="96" y="82"/>
                  </a:lnTo>
                  <a:lnTo>
                    <a:pt x="113" y="86"/>
                  </a:lnTo>
                  <a:lnTo>
                    <a:pt x="130" y="88"/>
                  </a:lnTo>
                  <a:lnTo>
                    <a:pt x="147" y="88"/>
                  </a:lnTo>
                  <a:lnTo>
                    <a:pt x="162" y="86"/>
                  </a:lnTo>
                  <a:lnTo>
                    <a:pt x="176" y="83"/>
                  </a:lnTo>
                  <a:lnTo>
                    <a:pt x="189" y="78"/>
                  </a:lnTo>
                  <a:lnTo>
                    <a:pt x="200" y="72"/>
                  </a:lnTo>
                  <a:lnTo>
                    <a:pt x="208" y="64"/>
                  </a:lnTo>
                  <a:lnTo>
                    <a:pt x="213" y="55"/>
                  </a:lnTo>
                  <a:lnTo>
                    <a:pt x="215" y="66"/>
                  </a:lnTo>
                  <a:lnTo>
                    <a:pt x="211" y="76"/>
                  </a:lnTo>
                  <a:lnTo>
                    <a:pt x="202" y="84"/>
                  </a:lnTo>
                  <a:lnTo>
                    <a:pt x="191" y="90"/>
                  </a:lnTo>
                  <a:lnTo>
                    <a:pt x="176" y="94"/>
                  </a:lnTo>
                  <a:lnTo>
                    <a:pt x="159" y="97"/>
                  </a:lnTo>
                  <a:lnTo>
                    <a:pt x="140" y="98"/>
                  </a:lnTo>
                  <a:lnTo>
                    <a:pt x="120" y="96"/>
                  </a:lnTo>
                  <a:lnTo>
                    <a:pt x="100" y="93"/>
                  </a:lnTo>
                  <a:lnTo>
                    <a:pt x="80" y="87"/>
                  </a:lnTo>
                  <a:lnTo>
                    <a:pt x="61" y="78"/>
                  </a:lnTo>
                  <a:lnTo>
                    <a:pt x="43" y="68"/>
                  </a:lnTo>
                  <a:lnTo>
                    <a:pt x="27" y="55"/>
                  </a:lnTo>
                  <a:lnTo>
                    <a:pt x="15" y="39"/>
                  </a:lnTo>
                  <a:lnTo>
                    <a:pt x="5" y="21"/>
                  </a:lnTo>
                  <a:lnTo>
                    <a:pt x="0" y="0"/>
                  </a:lnTo>
                  <a:close/>
                </a:path>
              </a:pathLst>
            </a:custGeom>
            <a:solidFill>
              <a:srgbClr val="000000"/>
            </a:solidFill>
            <a:ln w="9525">
              <a:noFill/>
              <a:round/>
              <a:headEnd/>
              <a:tailEnd/>
            </a:ln>
          </p:spPr>
          <p:txBody>
            <a:bodyPr/>
            <a:lstStyle/>
            <a:p>
              <a:endParaRPr lang="pt-BR"/>
            </a:p>
          </p:txBody>
        </p:sp>
        <p:sp>
          <p:nvSpPr>
            <p:cNvPr id="39988" name="Freeform 360"/>
            <p:cNvSpPr>
              <a:spLocks/>
            </p:cNvSpPr>
            <p:nvPr/>
          </p:nvSpPr>
          <p:spPr bwMode="auto">
            <a:xfrm>
              <a:off x="2873" y="1641"/>
              <a:ext cx="26" cy="73"/>
            </a:xfrm>
            <a:custGeom>
              <a:avLst/>
              <a:gdLst>
                <a:gd name="T0" fmla="*/ 3 w 26"/>
                <a:gd name="T1" fmla="*/ 0 h 73"/>
                <a:gd name="T2" fmla="*/ 0 w 26"/>
                <a:gd name="T3" fmla="*/ 11 h 73"/>
                <a:gd name="T4" fmla="*/ 0 w 26"/>
                <a:gd name="T5" fmla="*/ 22 h 73"/>
                <a:gd name="T6" fmla="*/ 0 w 26"/>
                <a:gd name="T7" fmla="*/ 31 h 73"/>
                <a:gd name="T8" fmla="*/ 3 w 26"/>
                <a:gd name="T9" fmla="*/ 41 h 73"/>
                <a:gd name="T10" fmla="*/ 7 w 26"/>
                <a:gd name="T11" fmla="*/ 50 h 73"/>
                <a:gd name="T12" fmla="*/ 12 w 26"/>
                <a:gd name="T13" fmla="*/ 59 h 73"/>
                <a:gd name="T14" fmla="*/ 18 w 26"/>
                <a:gd name="T15" fmla="*/ 67 h 73"/>
                <a:gd name="T16" fmla="*/ 26 w 26"/>
                <a:gd name="T17" fmla="*/ 73 h 73"/>
                <a:gd name="T18" fmla="*/ 23 w 26"/>
                <a:gd name="T19" fmla="*/ 67 h 73"/>
                <a:gd name="T20" fmla="*/ 20 w 26"/>
                <a:gd name="T21" fmla="*/ 59 h 73"/>
                <a:gd name="T22" fmla="*/ 17 w 26"/>
                <a:gd name="T23" fmla="*/ 50 h 73"/>
                <a:gd name="T24" fmla="*/ 13 w 26"/>
                <a:gd name="T25" fmla="*/ 39 h 73"/>
                <a:gd name="T26" fmla="*/ 9 w 26"/>
                <a:gd name="T27" fmla="*/ 29 h 73"/>
                <a:gd name="T28" fmla="*/ 6 w 26"/>
                <a:gd name="T29" fmla="*/ 19 h 73"/>
                <a:gd name="T30" fmla="*/ 4 w 26"/>
                <a:gd name="T31" fmla="*/ 8 h 73"/>
                <a:gd name="T32" fmla="*/ 3 w 2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73"/>
                <a:gd name="T53" fmla="*/ 26 w 2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73">
                  <a:moveTo>
                    <a:pt x="3" y="0"/>
                  </a:moveTo>
                  <a:lnTo>
                    <a:pt x="0" y="11"/>
                  </a:lnTo>
                  <a:lnTo>
                    <a:pt x="0" y="22"/>
                  </a:lnTo>
                  <a:lnTo>
                    <a:pt x="0" y="31"/>
                  </a:lnTo>
                  <a:lnTo>
                    <a:pt x="3" y="41"/>
                  </a:lnTo>
                  <a:lnTo>
                    <a:pt x="7" y="50"/>
                  </a:lnTo>
                  <a:lnTo>
                    <a:pt x="12" y="59"/>
                  </a:lnTo>
                  <a:lnTo>
                    <a:pt x="18" y="67"/>
                  </a:lnTo>
                  <a:lnTo>
                    <a:pt x="26" y="73"/>
                  </a:lnTo>
                  <a:lnTo>
                    <a:pt x="23" y="67"/>
                  </a:lnTo>
                  <a:lnTo>
                    <a:pt x="20" y="59"/>
                  </a:lnTo>
                  <a:lnTo>
                    <a:pt x="17" y="50"/>
                  </a:lnTo>
                  <a:lnTo>
                    <a:pt x="13" y="39"/>
                  </a:lnTo>
                  <a:lnTo>
                    <a:pt x="9" y="29"/>
                  </a:lnTo>
                  <a:lnTo>
                    <a:pt x="6" y="19"/>
                  </a:lnTo>
                  <a:lnTo>
                    <a:pt x="4" y="8"/>
                  </a:lnTo>
                  <a:lnTo>
                    <a:pt x="3" y="0"/>
                  </a:lnTo>
                  <a:close/>
                </a:path>
              </a:pathLst>
            </a:custGeom>
            <a:solidFill>
              <a:srgbClr val="000000"/>
            </a:solidFill>
            <a:ln w="9525">
              <a:noFill/>
              <a:round/>
              <a:headEnd/>
              <a:tailEnd/>
            </a:ln>
          </p:spPr>
          <p:txBody>
            <a:bodyPr/>
            <a:lstStyle/>
            <a:p>
              <a:endParaRPr lang="pt-BR"/>
            </a:p>
          </p:txBody>
        </p:sp>
        <p:sp>
          <p:nvSpPr>
            <p:cNvPr id="39989" name="Freeform 361"/>
            <p:cNvSpPr>
              <a:spLocks/>
            </p:cNvSpPr>
            <p:nvPr/>
          </p:nvSpPr>
          <p:spPr bwMode="auto">
            <a:xfrm>
              <a:off x="2903" y="1630"/>
              <a:ext cx="162" cy="17"/>
            </a:xfrm>
            <a:custGeom>
              <a:avLst/>
              <a:gdLst>
                <a:gd name="T0" fmla="*/ 0 w 162"/>
                <a:gd name="T1" fmla="*/ 11 h 17"/>
                <a:gd name="T2" fmla="*/ 4 w 162"/>
                <a:gd name="T3" fmla="*/ 11 h 17"/>
                <a:gd name="T4" fmla="*/ 11 w 162"/>
                <a:gd name="T5" fmla="*/ 10 h 17"/>
                <a:gd name="T6" fmla="*/ 18 w 162"/>
                <a:gd name="T7" fmla="*/ 9 h 17"/>
                <a:gd name="T8" fmla="*/ 26 w 162"/>
                <a:gd name="T9" fmla="*/ 7 h 17"/>
                <a:gd name="T10" fmla="*/ 36 w 162"/>
                <a:gd name="T11" fmla="*/ 6 h 17"/>
                <a:gd name="T12" fmla="*/ 46 w 162"/>
                <a:gd name="T13" fmla="*/ 4 h 17"/>
                <a:gd name="T14" fmla="*/ 57 w 162"/>
                <a:gd name="T15" fmla="*/ 3 h 17"/>
                <a:gd name="T16" fmla="*/ 69 w 162"/>
                <a:gd name="T17" fmla="*/ 1 h 17"/>
                <a:gd name="T18" fmla="*/ 81 w 162"/>
                <a:gd name="T19" fmla="*/ 0 h 17"/>
                <a:gd name="T20" fmla="*/ 93 w 162"/>
                <a:gd name="T21" fmla="*/ 0 h 17"/>
                <a:gd name="T22" fmla="*/ 106 w 162"/>
                <a:gd name="T23" fmla="*/ 0 h 17"/>
                <a:gd name="T24" fmla="*/ 118 w 162"/>
                <a:gd name="T25" fmla="*/ 1 h 17"/>
                <a:gd name="T26" fmla="*/ 129 w 162"/>
                <a:gd name="T27" fmla="*/ 3 h 17"/>
                <a:gd name="T28" fmla="*/ 141 w 162"/>
                <a:gd name="T29" fmla="*/ 6 h 17"/>
                <a:gd name="T30" fmla="*/ 152 w 162"/>
                <a:gd name="T31" fmla="*/ 10 h 17"/>
                <a:gd name="T32" fmla="*/ 162 w 162"/>
                <a:gd name="T33" fmla="*/ 15 h 17"/>
                <a:gd name="T34" fmla="*/ 143 w 162"/>
                <a:gd name="T35" fmla="*/ 12 h 17"/>
                <a:gd name="T36" fmla="*/ 126 w 162"/>
                <a:gd name="T37" fmla="*/ 10 h 17"/>
                <a:gd name="T38" fmla="*/ 111 w 162"/>
                <a:gd name="T39" fmla="*/ 9 h 17"/>
                <a:gd name="T40" fmla="*/ 98 w 162"/>
                <a:gd name="T41" fmla="*/ 9 h 17"/>
                <a:gd name="T42" fmla="*/ 85 w 162"/>
                <a:gd name="T43" fmla="*/ 10 h 17"/>
                <a:gd name="T44" fmla="*/ 75 w 162"/>
                <a:gd name="T45" fmla="*/ 10 h 17"/>
                <a:gd name="T46" fmla="*/ 65 w 162"/>
                <a:gd name="T47" fmla="*/ 11 h 17"/>
                <a:gd name="T48" fmla="*/ 56 w 162"/>
                <a:gd name="T49" fmla="*/ 12 h 17"/>
                <a:gd name="T50" fmla="*/ 48 w 162"/>
                <a:gd name="T51" fmla="*/ 14 h 17"/>
                <a:gd name="T52" fmla="*/ 41 w 162"/>
                <a:gd name="T53" fmla="*/ 15 h 17"/>
                <a:gd name="T54" fmla="*/ 34 w 162"/>
                <a:gd name="T55" fmla="*/ 16 h 17"/>
                <a:gd name="T56" fmla="*/ 27 w 162"/>
                <a:gd name="T57" fmla="*/ 17 h 17"/>
                <a:gd name="T58" fmla="*/ 20 w 162"/>
                <a:gd name="T59" fmla="*/ 17 h 17"/>
                <a:gd name="T60" fmla="*/ 13 w 162"/>
                <a:gd name="T61" fmla="*/ 15 h 17"/>
                <a:gd name="T62" fmla="*/ 7 w 162"/>
                <a:gd name="T63" fmla="*/ 14 h 17"/>
                <a:gd name="T64" fmla="*/ 0 w 162"/>
                <a:gd name="T65" fmla="*/ 11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7"/>
                <a:gd name="T101" fmla="*/ 162 w 162"/>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7">
                  <a:moveTo>
                    <a:pt x="0" y="11"/>
                  </a:moveTo>
                  <a:lnTo>
                    <a:pt x="4" y="11"/>
                  </a:lnTo>
                  <a:lnTo>
                    <a:pt x="11" y="10"/>
                  </a:lnTo>
                  <a:lnTo>
                    <a:pt x="18" y="9"/>
                  </a:lnTo>
                  <a:lnTo>
                    <a:pt x="26" y="7"/>
                  </a:lnTo>
                  <a:lnTo>
                    <a:pt x="36" y="6"/>
                  </a:lnTo>
                  <a:lnTo>
                    <a:pt x="46" y="4"/>
                  </a:lnTo>
                  <a:lnTo>
                    <a:pt x="57" y="3"/>
                  </a:lnTo>
                  <a:lnTo>
                    <a:pt x="69" y="1"/>
                  </a:lnTo>
                  <a:lnTo>
                    <a:pt x="81" y="0"/>
                  </a:lnTo>
                  <a:lnTo>
                    <a:pt x="93" y="0"/>
                  </a:lnTo>
                  <a:lnTo>
                    <a:pt x="106" y="0"/>
                  </a:lnTo>
                  <a:lnTo>
                    <a:pt x="118" y="1"/>
                  </a:lnTo>
                  <a:lnTo>
                    <a:pt x="129" y="3"/>
                  </a:lnTo>
                  <a:lnTo>
                    <a:pt x="141" y="6"/>
                  </a:lnTo>
                  <a:lnTo>
                    <a:pt x="152" y="10"/>
                  </a:lnTo>
                  <a:lnTo>
                    <a:pt x="162" y="15"/>
                  </a:lnTo>
                  <a:lnTo>
                    <a:pt x="143" y="12"/>
                  </a:lnTo>
                  <a:lnTo>
                    <a:pt x="126" y="10"/>
                  </a:lnTo>
                  <a:lnTo>
                    <a:pt x="111" y="9"/>
                  </a:lnTo>
                  <a:lnTo>
                    <a:pt x="98" y="9"/>
                  </a:lnTo>
                  <a:lnTo>
                    <a:pt x="85" y="10"/>
                  </a:lnTo>
                  <a:lnTo>
                    <a:pt x="75" y="10"/>
                  </a:lnTo>
                  <a:lnTo>
                    <a:pt x="65" y="11"/>
                  </a:lnTo>
                  <a:lnTo>
                    <a:pt x="56" y="12"/>
                  </a:lnTo>
                  <a:lnTo>
                    <a:pt x="48" y="14"/>
                  </a:lnTo>
                  <a:lnTo>
                    <a:pt x="41" y="15"/>
                  </a:lnTo>
                  <a:lnTo>
                    <a:pt x="34" y="16"/>
                  </a:lnTo>
                  <a:lnTo>
                    <a:pt x="27" y="17"/>
                  </a:lnTo>
                  <a:lnTo>
                    <a:pt x="20" y="17"/>
                  </a:lnTo>
                  <a:lnTo>
                    <a:pt x="13" y="15"/>
                  </a:lnTo>
                  <a:lnTo>
                    <a:pt x="7" y="14"/>
                  </a:lnTo>
                  <a:lnTo>
                    <a:pt x="0" y="11"/>
                  </a:lnTo>
                  <a:close/>
                </a:path>
              </a:pathLst>
            </a:custGeom>
            <a:solidFill>
              <a:srgbClr val="000000"/>
            </a:solidFill>
            <a:ln w="9525">
              <a:noFill/>
              <a:round/>
              <a:headEnd/>
              <a:tailEnd/>
            </a:ln>
          </p:spPr>
          <p:txBody>
            <a:bodyPr/>
            <a:lstStyle/>
            <a:p>
              <a:endParaRPr lang="pt-BR"/>
            </a:p>
          </p:txBody>
        </p:sp>
      </p:grpSp>
      <p:sp>
        <p:nvSpPr>
          <p:cNvPr id="297322" name="AutoShape 362"/>
          <p:cNvSpPr>
            <a:spLocks noChangeArrowheads="1"/>
          </p:cNvSpPr>
          <p:nvPr/>
        </p:nvSpPr>
        <p:spPr bwMode="auto">
          <a:xfrm>
            <a:off x="3925888" y="1747838"/>
            <a:ext cx="990600" cy="381000"/>
          </a:xfrm>
          <a:prstGeom prst="curvedUpArrow">
            <a:avLst>
              <a:gd name="adj1" fmla="val 52000"/>
              <a:gd name="adj2" fmla="val 104000"/>
              <a:gd name="adj3" fmla="val 33333"/>
            </a:avLst>
          </a:prstGeom>
          <a:solidFill>
            <a:schemeClr val="accent1"/>
          </a:solidFill>
          <a:ln w="9525">
            <a:solidFill>
              <a:schemeClr val="tx1"/>
            </a:solidFill>
            <a:miter lim="800000"/>
            <a:headEnd/>
            <a:tailEnd/>
          </a:ln>
        </p:spPr>
        <p:txBody>
          <a:bodyPr wrap="none" anchor="ctr"/>
          <a:lstStyle/>
          <a:p>
            <a:endParaRPr lang="pt-BR">
              <a:latin typeface="Calibri" pitchFamily="34" charset="0"/>
            </a:endParaRPr>
          </a:p>
        </p:txBody>
      </p:sp>
      <p:sp>
        <p:nvSpPr>
          <p:cNvPr id="297323" name="AutoShape 363"/>
          <p:cNvSpPr>
            <a:spLocks noChangeArrowheads="1"/>
          </p:cNvSpPr>
          <p:nvPr/>
        </p:nvSpPr>
        <p:spPr bwMode="auto">
          <a:xfrm flipH="1" flipV="1">
            <a:off x="3779838" y="1341438"/>
            <a:ext cx="1066800" cy="381000"/>
          </a:xfrm>
          <a:prstGeom prst="curvedUpArrow">
            <a:avLst>
              <a:gd name="adj1" fmla="val 56000"/>
              <a:gd name="adj2" fmla="val 112000"/>
              <a:gd name="adj3" fmla="val 33333"/>
            </a:avLst>
          </a:prstGeom>
          <a:solidFill>
            <a:schemeClr val="accent1"/>
          </a:solidFill>
          <a:ln w="9525">
            <a:solidFill>
              <a:schemeClr val="tx1"/>
            </a:solidFill>
            <a:miter lim="800000"/>
            <a:headEnd/>
            <a:tailEnd/>
          </a:ln>
        </p:spPr>
        <p:txBody>
          <a:bodyPr rot="10800000" wrap="none" anchor="ctr"/>
          <a:lstStyle/>
          <a:p>
            <a:pPr algn="ctr" eaLnBrk="0" hangingPunct="0"/>
            <a:endParaRPr lang="pt-BR">
              <a:latin typeface="Calibri" pitchFamily="34" charset="0"/>
            </a:endParaRPr>
          </a:p>
        </p:txBody>
      </p:sp>
      <p:sp>
        <p:nvSpPr>
          <p:cNvPr id="297326" name="Text Box 366"/>
          <p:cNvSpPr txBox="1">
            <a:spLocks noChangeArrowheads="1"/>
          </p:cNvSpPr>
          <p:nvPr/>
        </p:nvSpPr>
        <p:spPr bwMode="auto">
          <a:xfrm>
            <a:off x="1720850" y="3003550"/>
            <a:ext cx="4816475" cy="830263"/>
          </a:xfrm>
          <a:prstGeom prst="rect">
            <a:avLst/>
          </a:prstGeom>
          <a:noFill/>
          <a:ln w="9525">
            <a:noFill/>
            <a:miter lim="800000"/>
            <a:headEnd/>
            <a:tailEnd/>
          </a:ln>
        </p:spPr>
        <p:txBody>
          <a:bodyPr wrap="none">
            <a:spAutoFit/>
          </a:bodyPr>
          <a:lstStyle/>
          <a:p>
            <a:pPr algn="ctr" eaLnBrk="0" hangingPunct="0"/>
            <a:r>
              <a:rPr lang="pt-BR" sz="2400" b="1">
                <a:solidFill>
                  <a:srgbClr val="FFFF00"/>
                </a:solidFill>
                <a:latin typeface="Calibri" pitchFamily="34" charset="0"/>
              </a:rPr>
              <a:t>SOLUÇOES PARTILHADAS: cada um é</a:t>
            </a:r>
          </a:p>
          <a:p>
            <a:pPr algn="ctr" eaLnBrk="0" hangingPunct="0"/>
            <a:r>
              <a:rPr lang="pt-BR" sz="2400" b="1">
                <a:solidFill>
                  <a:srgbClr val="FFFF00"/>
                </a:solidFill>
                <a:latin typeface="Calibri" pitchFamily="34" charset="0"/>
              </a:rPr>
              <a:t>Doutor de sua própria vivência</a:t>
            </a:r>
            <a:endParaRPr lang="pt-BR" sz="2400">
              <a:solidFill>
                <a:srgbClr val="FFFF00"/>
              </a:solidFill>
              <a:latin typeface="Calibri" pitchFamily="34" charset="0"/>
            </a:endParaRPr>
          </a:p>
        </p:txBody>
      </p:sp>
      <p:sp>
        <p:nvSpPr>
          <p:cNvPr id="297327" name="Rectangle 367"/>
          <p:cNvSpPr>
            <a:spLocks noGrp="1" noChangeArrowheads="1"/>
          </p:cNvSpPr>
          <p:nvPr>
            <p:ph type="body" idx="1"/>
          </p:nvPr>
        </p:nvSpPr>
        <p:spPr>
          <a:xfrm>
            <a:off x="687388" y="5589588"/>
            <a:ext cx="7772400" cy="863600"/>
          </a:xfrm>
        </p:spPr>
        <p:txBody>
          <a:bodyPr rtlCol="0">
            <a:normAutofit fontScale="92500" lnSpcReduction="20000"/>
          </a:bodyPr>
          <a:lstStyle/>
          <a:p>
            <a:pPr algn="ctr" fontAlgn="auto">
              <a:spcAft>
                <a:spcPts val="0"/>
              </a:spcAft>
              <a:buClr>
                <a:srgbClr val="FF7518"/>
              </a:buClr>
              <a:buFont typeface="Wingdings" pitchFamily="-112" charset="2"/>
              <a:buNone/>
              <a:defRPr/>
            </a:pPr>
            <a:r>
              <a:rPr lang="pt-BR" b="1" baseline="30000"/>
              <a:t>A construção de redes de apoio social torna o indivíduo e a comunidade mais autônoma e menos dependente dos especialistas e instituições especializadas</a:t>
            </a:r>
          </a:p>
        </p:txBody>
      </p:sp>
      <p:sp>
        <p:nvSpPr>
          <p:cNvPr id="297330" name="Rectangle 370"/>
          <p:cNvSpPr>
            <a:spLocks noChangeArrowheads="1"/>
          </p:cNvSpPr>
          <p:nvPr/>
        </p:nvSpPr>
        <p:spPr bwMode="auto">
          <a:xfrm>
            <a:off x="214313" y="3789363"/>
            <a:ext cx="8643937" cy="1584325"/>
          </a:xfrm>
          <a:prstGeom prst="rect">
            <a:avLst/>
          </a:prstGeom>
          <a:noFill/>
          <a:ln w="9525">
            <a:noFill/>
            <a:miter lim="800000"/>
            <a:headEnd/>
            <a:tailEnd/>
          </a:ln>
          <a:effectLst/>
        </p:spPr>
        <p:txBody>
          <a:bodyPr/>
          <a:lstStyle/>
          <a:p>
            <a:pPr marL="342900" indent="-342900" algn="ctr" eaLnBrk="0" fontAlgn="auto" hangingPunct="0">
              <a:spcBef>
                <a:spcPts val="300"/>
              </a:spcBef>
              <a:spcAft>
                <a:spcPts val="300"/>
              </a:spcAft>
              <a:buClr>
                <a:schemeClr val="hlink"/>
              </a:buClr>
              <a:buSzPct val="70000"/>
              <a:buFont typeface="Wingdings" pitchFamily="-112" charset="2"/>
              <a:buNone/>
              <a:defRPr/>
            </a:pPr>
            <a:r>
              <a:rPr lang="fr-FR" altLang="ja-JP" sz="2200" b="1" dirty="0">
                <a:effectLst>
                  <a:outerShdw blurRad="38100" dist="38100" dir="2700000" algn="tl">
                    <a:srgbClr val="000000"/>
                  </a:outerShdw>
                </a:effectLst>
                <a:latin typeface="Garamond" pitchFamily="-112" charset="0"/>
                <a:cs typeface="ＭＳ Ｐゴシック" pitchFamily="-112" charset="-128"/>
              </a:rPr>
              <a:t>A</a:t>
            </a:r>
            <a:r>
              <a:rPr lang="fr-FR" sz="2200" b="1" dirty="0" err="1">
                <a:effectLst>
                  <a:outerShdw blurRad="38100" dist="38100" dir="2700000" algn="tl">
                    <a:srgbClr val="000000"/>
                  </a:outerShdw>
                </a:effectLst>
                <a:latin typeface="Garamond" pitchFamily="-112" charset="0"/>
                <a:cs typeface="+mn-cs"/>
              </a:rPr>
              <a:t>partilha</a:t>
            </a:r>
            <a:r>
              <a:rPr lang="fr-FR" sz="2200" b="1" dirty="0">
                <a:effectLst>
                  <a:outerShdw blurRad="38100" dist="38100" dir="2700000" algn="tl">
                    <a:srgbClr val="000000"/>
                  </a:outerShdw>
                </a:effectLst>
                <a:latin typeface="Garamond" pitchFamily="-112" charset="0"/>
                <a:cs typeface="+mn-cs"/>
              </a:rPr>
              <a:t> de </a:t>
            </a:r>
            <a:r>
              <a:rPr lang="fr-FR" sz="2200" b="1" dirty="0" err="1">
                <a:effectLst>
                  <a:outerShdw blurRad="38100" dist="38100" dir="2700000" algn="tl">
                    <a:srgbClr val="000000"/>
                  </a:outerShdw>
                </a:effectLst>
                <a:latin typeface="Garamond" pitchFamily="-112" charset="0"/>
                <a:cs typeface="+mn-cs"/>
              </a:rPr>
              <a:t>experiênciasmostra</a:t>
            </a:r>
            <a:r>
              <a:rPr lang="fr-FR" sz="2200" b="1" dirty="0">
                <a:effectLst>
                  <a:outerShdw blurRad="38100" dist="38100" dir="2700000" algn="tl">
                    <a:srgbClr val="000000"/>
                  </a:outerShdw>
                </a:effectLst>
                <a:latin typeface="Garamond" pitchFamily="-112" charset="0"/>
                <a:cs typeface="+mn-cs"/>
              </a:rPr>
              <a:t> as </a:t>
            </a:r>
            <a:r>
              <a:rPr lang="fr-FR" sz="2200" b="1" dirty="0" err="1">
                <a:effectLst>
                  <a:outerShdw blurRad="38100" dist="38100" dir="2700000" algn="tl">
                    <a:srgbClr val="000000"/>
                  </a:outerShdw>
                </a:effectLst>
                <a:latin typeface="Garamond" pitchFamily="-112" charset="0"/>
                <a:cs typeface="+mn-cs"/>
              </a:rPr>
              <a:t>possíveisestrat</a:t>
            </a:r>
            <a:r>
              <a:rPr lang="fr-FR" altLang="ja-JP" sz="2200" b="1" dirty="0" err="1">
                <a:effectLst>
                  <a:outerShdw blurRad="38100" dist="38100" dir="2700000" algn="tl">
                    <a:srgbClr val="000000"/>
                  </a:outerShdw>
                </a:effectLst>
                <a:latin typeface="Garamond" pitchFamily="-112" charset="0"/>
                <a:cs typeface="ＭＳ Ｐゴシック" pitchFamily="-112" charset="-128"/>
              </a:rPr>
              <a:t>é</a:t>
            </a:r>
            <a:r>
              <a:rPr lang="fr-FR" sz="2200" b="1" dirty="0" err="1">
                <a:effectLst>
                  <a:outerShdw blurRad="38100" dist="38100" dir="2700000" algn="tl">
                    <a:srgbClr val="000000"/>
                  </a:outerShdw>
                </a:effectLst>
                <a:latin typeface="Garamond" pitchFamily="-112" charset="0"/>
                <a:cs typeface="+mn-cs"/>
              </a:rPr>
              <a:t>gias</a:t>
            </a:r>
            <a:r>
              <a:rPr lang="fr-FR" sz="2200" b="1" dirty="0">
                <a:effectLst>
                  <a:outerShdw blurRad="38100" dist="38100" dir="2700000" algn="tl">
                    <a:srgbClr val="000000"/>
                  </a:outerShdw>
                </a:effectLst>
                <a:latin typeface="Garamond" pitchFamily="-112" charset="0"/>
                <a:cs typeface="+mn-cs"/>
              </a:rPr>
              <a:t> de </a:t>
            </a:r>
            <a:r>
              <a:rPr lang="fr-FR" sz="2200" b="1" dirty="0" err="1">
                <a:effectLst>
                  <a:outerShdw blurRad="38100" dist="38100" dir="2700000" algn="tl">
                    <a:srgbClr val="000000"/>
                  </a:outerShdw>
                </a:effectLst>
                <a:latin typeface="Garamond" pitchFamily="-112" charset="0"/>
                <a:cs typeface="+mn-cs"/>
              </a:rPr>
              <a:t>superaç</a:t>
            </a:r>
            <a:r>
              <a:rPr lang="fr-FR" altLang="ja-JP" sz="2200" b="1" dirty="0" err="1">
                <a:effectLst>
                  <a:outerShdw blurRad="38100" dist="38100" dir="2700000" algn="tl">
                    <a:srgbClr val="000000"/>
                  </a:outerShdw>
                </a:effectLst>
                <a:latin typeface="Garamond" pitchFamily="-112" charset="0"/>
                <a:cs typeface="ＭＳ Ｐゴシック" pitchFamily="-112" charset="-128"/>
              </a:rPr>
              <a:t>ã</a:t>
            </a:r>
            <a:r>
              <a:rPr lang="fr-FR" sz="2200" b="1" dirty="0" err="1">
                <a:effectLst>
                  <a:outerShdw blurRad="38100" dist="38100" dir="2700000" algn="tl">
                    <a:srgbClr val="000000"/>
                  </a:outerShdw>
                </a:effectLst>
                <a:latin typeface="Garamond" pitchFamily="-112" charset="0"/>
                <a:cs typeface="+mn-cs"/>
              </a:rPr>
              <a:t>o</a:t>
            </a:r>
            <a:r>
              <a:rPr lang="fr-FR" sz="2200" b="1" dirty="0">
                <a:effectLst>
                  <a:outerShdw blurRad="38100" dist="38100" dir="2700000" algn="tl">
                    <a:srgbClr val="000000"/>
                  </a:outerShdw>
                </a:effectLst>
                <a:latin typeface="Garamond" pitchFamily="-112" charset="0"/>
                <a:cs typeface="+mn-cs"/>
              </a:rPr>
              <a:t> dos </a:t>
            </a:r>
            <a:r>
              <a:rPr lang="fr-FR" sz="2200" b="1" dirty="0" err="1">
                <a:effectLst>
                  <a:outerShdw blurRad="38100" dist="38100" dir="2700000" algn="tl">
                    <a:srgbClr val="000000"/>
                  </a:outerShdw>
                </a:effectLst>
                <a:latin typeface="Garamond" pitchFamily="-112" charset="0"/>
                <a:cs typeface="+mn-cs"/>
              </a:rPr>
              <a:t>sofrimentos</a:t>
            </a:r>
            <a:r>
              <a:rPr lang="fr-FR" sz="2200" b="1" dirty="0">
                <a:effectLst>
                  <a:outerShdw blurRad="38100" dist="38100" dir="2700000" algn="tl">
                    <a:srgbClr val="000000"/>
                  </a:outerShdw>
                </a:effectLst>
                <a:latin typeface="Garamond" pitchFamily="-112" charset="0"/>
                <a:cs typeface="+mn-cs"/>
              </a:rPr>
              <a:t> do </a:t>
            </a:r>
            <a:r>
              <a:rPr lang="fr-FR" sz="2200" b="1" dirty="0" err="1">
                <a:effectLst>
                  <a:outerShdw blurRad="38100" dist="38100" dir="2700000" algn="tl">
                    <a:srgbClr val="000000"/>
                  </a:outerShdw>
                </a:effectLst>
                <a:latin typeface="Garamond" pitchFamily="-112" charset="0"/>
                <a:cs typeface="+mn-cs"/>
              </a:rPr>
              <a:t>cotidiano</a:t>
            </a:r>
            <a:r>
              <a:rPr lang="fr-FR" sz="2200" b="1" dirty="0">
                <a:effectLst>
                  <a:outerShdw blurRad="38100" dist="38100" dir="2700000" algn="tl">
                    <a:srgbClr val="000000"/>
                  </a:outerShdw>
                </a:effectLst>
                <a:latin typeface="Garamond" pitchFamily="-112" charset="0"/>
                <a:cs typeface="+mn-cs"/>
              </a:rPr>
              <a:t> e </a:t>
            </a:r>
            <a:r>
              <a:rPr lang="fr-FR" sz="2200" b="1" dirty="0" err="1">
                <a:effectLst>
                  <a:outerShdw blurRad="38100" dist="38100" dir="2700000" algn="tl">
                    <a:srgbClr val="000000"/>
                  </a:outerShdw>
                </a:effectLst>
                <a:latin typeface="Garamond" pitchFamily="-112" charset="0"/>
                <a:cs typeface="+mn-cs"/>
              </a:rPr>
              <a:t>permite</a:t>
            </a:r>
            <a:r>
              <a:rPr lang="fr-FR" sz="2200" b="1" dirty="0">
                <a:effectLst>
                  <a:outerShdw blurRad="38100" dist="38100" dir="2700000" algn="tl">
                    <a:srgbClr val="000000"/>
                  </a:outerShdw>
                </a:effectLst>
                <a:latin typeface="Garamond" pitchFamily="-112" charset="0"/>
                <a:cs typeface="+mn-cs"/>
              </a:rPr>
              <a:t> a </a:t>
            </a:r>
            <a:r>
              <a:rPr lang="fr-FR" sz="2200" b="1" dirty="0" err="1">
                <a:effectLst>
                  <a:outerShdw blurRad="38100" dist="38100" dir="2700000" algn="tl">
                    <a:srgbClr val="000000"/>
                  </a:outerShdw>
                </a:effectLst>
                <a:latin typeface="Garamond" pitchFamily="-112" charset="0"/>
                <a:cs typeface="+mn-cs"/>
              </a:rPr>
              <a:t>comunidadeencontrar</a:t>
            </a:r>
            <a:r>
              <a:rPr lang="fr-FR" sz="2200" b="1" dirty="0">
                <a:effectLst>
                  <a:outerShdw blurRad="38100" dist="38100" dir="2700000" algn="tl">
                    <a:srgbClr val="000000"/>
                  </a:outerShdw>
                </a:effectLst>
                <a:latin typeface="Garamond" pitchFamily="-112" charset="0"/>
                <a:cs typeface="+mn-cs"/>
              </a:rPr>
              <a:t>, </a:t>
            </a:r>
            <a:r>
              <a:rPr lang="fr-FR" sz="2200" b="1" dirty="0" err="1">
                <a:effectLst>
                  <a:outerShdw blurRad="38100" dist="38100" dir="2700000" algn="tl">
                    <a:srgbClr val="000000"/>
                  </a:outerShdw>
                </a:effectLst>
                <a:latin typeface="Garamond" pitchFamily="-112" charset="0"/>
                <a:cs typeface="+mn-cs"/>
              </a:rPr>
              <a:t>nelamesma</a:t>
            </a:r>
            <a:r>
              <a:rPr lang="fr-FR" sz="2200" b="1" dirty="0">
                <a:effectLst>
                  <a:outerShdw blurRad="38100" dist="38100" dir="2700000" algn="tl">
                    <a:srgbClr val="000000"/>
                  </a:outerShdw>
                </a:effectLst>
                <a:latin typeface="Garamond" pitchFamily="-112" charset="0"/>
                <a:cs typeface="+mn-cs"/>
              </a:rPr>
              <a:t>, as </a:t>
            </a:r>
            <a:r>
              <a:rPr lang="fr-FR" sz="2200" b="1" dirty="0" err="1">
                <a:effectLst>
                  <a:outerShdw blurRad="38100" dist="38100" dir="2700000" algn="tl">
                    <a:srgbClr val="000000"/>
                  </a:outerShdw>
                </a:effectLst>
                <a:latin typeface="Garamond" pitchFamily="-112" charset="0"/>
                <a:cs typeface="+mn-cs"/>
              </a:rPr>
              <a:t>soluç</a:t>
            </a:r>
            <a:r>
              <a:rPr lang="fr-FR" altLang="ja-JP" sz="2200" b="1" dirty="0" err="1">
                <a:effectLst>
                  <a:outerShdw blurRad="38100" dist="38100" dir="2700000" algn="tl">
                    <a:srgbClr val="000000"/>
                  </a:outerShdw>
                </a:effectLst>
                <a:latin typeface="Garamond" pitchFamily="-112" charset="0"/>
                <a:cs typeface="ＭＳ Ｐゴシック" pitchFamily="-112" charset="-128"/>
              </a:rPr>
              <a:t>õesaosseusproblemas</a:t>
            </a:r>
            <a:r>
              <a:rPr lang="fr-FR" altLang="ja-JP" sz="2200" b="1" dirty="0">
                <a:effectLst>
                  <a:outerShdw blurRad="38100" dist="38100" dir="2700000" algn="tl">
                    <a:srgbClr val="000000"/>
                  </a:outerShdw>
                </a:effectLst>
                <a:latin typeface="Garamond" pitchFamily="-112" charset="0"/>
                <a:cs typeface="ＭＳ Ｐゴシック" pitchFamily="-112" charset="-128"/>
              </a:rPr>
              <a:t> que a </a:t>
            </a:r>
            <a:r>
              <a:rPr lang="fr-FR" altLang="ja-JP" sz="2200" b="1" dirty="0" err="1">
                <a:effectLst>
                  <a:outerShdw blurRad="38100" dist="38100" dir="2700000" algn="tl">
                    <a:srgbClr val="000000"/>
                  </a:outerShdw>
                </a:effectLst>
                <a:latin typeface="Garamond" pitchFamily="-112" charset="0"/>
                <a:cs typeface="ＭＳ Ｐゴシック" pitchFamily="-112" charset="-128"/>
              </a:rPr>
              <a:t>pessoa</a:t>
            </a:r>
            <a:r>
              <a:rPr lang="fr-FR" altLang="ja-JP" sz="2200" b="1" dirty="0">
                <a:effectLst>
                  <a:outerShdw blurRad="38100" dist="38100" dir="2700000" algn="tl">
                    <a:srgbClr val="000000"/>
                  </a:outerShdw>
                </a:effectLst>
                <a:latin typeface="Garamond" pitchFamily="-112" charset="0"/>
                <a:cs typeface="ＭＳ Ｐゴシック" pitchFamily="-112" charset="-128"/>
              </a:rPr>
              <a:t>, a </a:t>
            </a:r>
            <a:r>
              <a:rPr lang="fr-FR" altLang="ja-JP" sz="2200" b="1" dirty="0" err="1">
                <a:effectLst>
                  <a:outerShdw blurRad="38100" dist="38100" dir="2700000" algn="tl">
                    <a:srgbClr val="000000"/>
                  </a:outerShdw>
                </a:effectLst>
                <a:latin typeface="Garamond" pitchFamily="-112" charset="0"/>
                <a:cs typeface="ＭＳ Ｐゴシック" pitchFamily="-112" charset="-128"/>
              </a:rPr>
              <a:t>família</a:t>
            </a:r>
            <a:r>
              <a:rPr lang="fr-FR" altLang="ja-JP" sz="2200" b="1" dirty="0">
                <a:effectLst>
                  <a:outerShdw blurRad="38100" dist="38100" dir="2700000" algn="tl">
                    <a:srgbClr val="000000"/>
                  </a:outerShdw>
                </a:effectLst>
                <a:latin typeface="Garamond" pitchFamily="-112" charset="0"/>
                <a:cs typeface="ＭＳ Ｐゴシック" pitchFamily="-112" charset="-128"/>
              </a:rPr>
              <a:t> e os </a:t>
            </a:r>
            <a:r>
              <a:rPr lang="fr-FR" altLang="ja-JP" sz="2200" b="1" dirty="0" err="1">
                <a:effectLst>
                  <a:outerShdw blurRad="38100" dist="38100" dir="2700000" algn="tl">
                    <a:srgbClr val="000000"/>
                  </a:outerShdw>
                </a:effectLst>
                <a:latin typeface="Garamond" pitchFamily="-112" charset="0"/>
                <a:cs typeface="ＭＳ Ｐゴシック" pitchFamily="-112" charset="-128"/>
              </a:rPr>
              <a:t>serviçospúblicosnãoforamcapazes</a:t>
            </a:r>
            <a:r>
              <a:rPr lang="fr-FR" altLang="ja-JP" sz="2200" b="1" dirty="0">
                <a:effectLst>
                  <a:outerShdw blurRad="38100" dist="38100" dir="2700000" algn="tl">
                    <a:srgbClr val="000000"/>
                  </a:outerShdw>
                </a:effectLst>
                <a:latin typeface="Garamond" pitchFamily="-112" charset="0"/>
                <a:cs typeface="ＭＳ Ｐゴシック" pitchFamily="-112" charset="-128"/>
              </a:rPr>
              <a:t> de </a:t>
            </a:r>
            <a:r>
              <a:rPr lang="fr-FR" altLang="ja-JP" sz="2200" b="1" dirty="0" err="1">
                <a:effectLst>
                  <a:outerShdw blurRad="38100" dist="38100" dir="2700000" algn="tl">
                    <a:srgbClr val="000000"/>
                  </a:outerShdw>
                </a:effectLst>
                <a:latin typeface="Garamond" pitchFamily="-112" charset="0"/>
                <a:cs typeface="ＭＳ Ｐゴシック" pitchFamily="-112" charset="-128"/>
              </a:rPr>
              <a:t>encontrarisoladamente</a:t>
            </a:r>
            <a:r>
              <a:rPr lang="fr-FR" altLang="ja-JP" sz="2200" b="1" dirty="0">
                <a:effectLst>
                  <a:outerShdw blurRad="38100" dist="38100" dir="2700000" algn="tl">
                    <a:srgbClr val="000000"/>
                  </a:outerShdw>
                </a:effectLst>
                <a:latin typeface="Garamond" pitchFamily="-112" charset="0"/>
                <a:cs typeface="ＭＳ Ｐゴシック" pitchFamily="-112" charset="-128"/>
              </a:rPr>
              <a:t>.</a:t>
            </a:r>
            <a:endParaRPr lang="pt-BR" sz="2200" b="1" dirty="0">
              <a:effectLst>
                <a:outerShdw blurRad="38100" dist="38100" dir="2700000" algn="tl">
                  <a:srgbClr val="000000"/>
                </a:outerShdw>
              </a:effectLst>
              <a:latin typeface="Garamond" pitchFamily="-112" charset="0"/>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297323"/>
                                        </p:tgtEl>
                                        <p:attrNameLst>
                                          <p:attrName>style.visibility</p:attrName>
                                        </p:attrNameLst>
                                      </p:cBhvr>
                                      <p:to>
                                        <p:strVal val="visible"/>
                                      </p:to>
                                    </p:set>
                                    <p:anim calcmode="lin" valueType="num">
                                      <p:cBhvr>
                                        <p:cTn id="23" dur="5000" fill="hold"/>
                                        <p:tgtEl>
                                          <p:spTgt spid="297323"/>
                                        </p:tgtEl>
                                        <p:attrNameLst>
                                          <p:attrName>ppt_w</p:attrName>
                                        </p:attrNameLst>
                                      </p:cBhvr>
                                      <p:tavLst>
                                        <p:tav tm="0" fmla="#ppt_w*sin(2.5*pi*$)">
                                          <p:val>
                                            <p:fltVal val="0"/>
                                          </p:val>
                                        </p:tav>
                                        <p:tav tm="100000">
                                          <p:val>
                                            <p:fltVal val="1"/>
                                          </p:val>
                                        </p:tav>
                                      </p:tavLst>
                                    </p:anim>
                                    <p:anim calcmode="lin" valueType="num">
                                      <p:cBhvr>
                                        <p:cTn id="24" dur="5000" fill="hold"/>
                                        <p:tgtEl>
                                          <p:spTgt spid="29732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297322"/>
                                        </p:tgtEl>
                                        <p:attrNameLst>
                                          <p:attrName>style.visibility</p:attrName>
                                        </p:attrNameLst>
                                      </p:cBhvr>
                                      <p:to>
                                        <p:strVal val="visible"/>
                                      </p:to>
                                    </p:set>
                                    <p:anim calcmode="lin" valueType="num">
                                      <p:cBhvr>
                                        <p:cTn id="29" dur="5000" fill="hold"/>
                                        <p:tgtEl>
                                          <p:spTgt spid="297322"/>
                                        </p:tgtEl>
                                        <p:attrNameLst>
                                          <p:attrName>ppt_w</p:attrName>
                                        </p:attrNameLst>
                                      </p:cBhvr>
                                      <p:tavLst>
                                        <p:tav tm="0" fmla="#ppt_w*sin(2.5*pi*$)">
                                          <p:val>
                                            <p:fltVal val="0"/>
                                          </p:val>
                                        </p:tav>
                                        <p:tav tm="100000">
                                          <p:val>
                                            <p:fltVal val="1"/>
                                          </p:val>
                                        </p:tav>
                                      </p:tavLst>
                                    </p:anim>
                                    <p:anim calcmode="lin" valueType="num">
                                      <p:cBhvr>
                                        <p:cTn id="30" dur="5000" fill="hold"/>
                                        <p:tgtEl>
                                          <p:spTgt spid="29732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499"/>
                                          </p:stCondLst>
                                        </p:cTn>
                                        <p:tgtEl>
                                          <p:spTgt spid="2973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499"/>
                                          </p:stCondLst>
                                        </p:cTn>
                                        <p:tgtEl>
                                          <p:spTgt spid="2973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97326"/>
                                        </p:tgtEl>
                                        <p:attrNameLst>
                                          <p:attrName>style.visibility</p:attrName>
                                        </p:attrNameLst>
                                      </p:cBhvr>
                                      <p:to>
                                        <p:strVal val="visible"/>
                                      </p:to>
                                    </p:set>
                                    <p:animEffect transition="in" filter="dissolve">
                                      <p:cBhvr>
                                        <p:cTn id="47" dur="500"/>
                                        <p:tgtEl>
                                          <p:spTgt spid="297326"/>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97330"/>
                                        </p:tgtEl>
                                        <p:attrNameLst>
                                          <p:attrName>style.visibility</p:attrName>
                                        </p:attrNameLst>
                                      </p:cBhvr>
                                      <p:to>
                                        <p:strVal val="visible"/>
                                      </p:to>
                                    </p:set>
                                    <p:animEffect transition="in" filter="strips(downRight)">
                                      <p:cBhvr>
                                        <p:cTn id="52" dur="500"/>
                                        <p:tgtEl>
                                          <p:spTgt spid="297330"/>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297327">
                                            <p:txEl>
                                              <p:pRg st="0" end="0"/>
                                            </p:txEl>
                                          </p:spTgt>
                                        </p:tgtEl>
                                        <p:attrNameLst>
                                          <p:attrName>style.visibility</p:attrName>
                                        </p:attrNameLst>
                                      </p:cBhvr>
                                      <p:to>
                                        <p:strVal val="visible"/>
                                      </p:to>
                                    </p:set>
                                    <p:animEffect transition="in" filter="strips(downRight)">
                                      <p:cBhvr>
                                        <p:cTn id="57" dur="500"/>
                                        <p:tgtEl>
                                          <p:spTgt spid="2973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22" grpId="0" animBg="1"/>
      <p:bldP spid="297322" grpId="1" animBg="1"/>
      <p:bldP spid="297323" grpId="0" animBg="1" autoUpdateAnimBg="0"/>
      <p:bldP spid="297323" grpId="1" animBg="1" autoUpdateAnimBg="0"/>
      <p:bldP spid="297326" grpId="0"/>
      <p:bldP spid="297327" grpId="0" build="p"/>
      <p:bldP spid="2973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a:xfrm>
            <a:off x="323850" y="476250"/>
            <a:ext cx="8443913" cy="936625"/>
          </a:xfrm>
        </p:spPr>
        <p:txBody>
          <a:bodyPr rtlCol="0">
            <a:normAutofit fontScale="90000"/>
          </a:bodyPr>
          <a:lstStyle/>
          <a:p>
            <a:pPr fontAlgn="auto">
              <a:spcAft>
                <a:spcPts val="0"/>
              </a:spcAft>
              <a:defRPr/>
            </a:pPr>
            <a:r>
              <a:rPr lang="fr-FR" sz="3400" b="1" dirty="0">
                <a:solidFill>
                  <a:srgbClr val="FFFF00"/>
                </a:solidFill>
              </a:rPr>
              <a:t>« Eu sou parte do </a:t>
            </a:r>
            <a:r>
              <a:rPr lang="fr-FR" sz="3400" b="1" dirty="0" err="1">
                <a:solidFill>
                  <a:srgbClr val="FFFF00"/>
                </a:solidFill>
              </a:rPr>
              <a:t>problema</a:t>
            </a:r>
            <a:r>
              <a:rPr lang="fr-FR" sz="3400" b="1" dirty="0">
                <a:solidFill>
                  <a:srgbClr val="FFFF00"/>
                </a:solidFill>
              </a:rPr>
              <a:t/>
            </a:r>
            <a:br>
              <a:rPr lang="fr-FR" sz="3400" b="1" dirty="0">
                <a:solidFill>
                  <a:srgbClr val="FFFF00"/>
                </a:solidFill>
              </a:rPr>
            </a:br>
            <a:r>
              <a:rPr lang="fr-FR" sz="3400" b="1" dirty="0">
                <a:solidFill>
                  <a:srgbClr val="FFFF00"/>
                </a:solidFill>
              </a:rPr>
              <a:t>e parte da </a:t>
            </a:r>
            <a:r>
              <a:rPr lang="fr-FR" sz="3400" b="1" dirty="0" err="1">
                <a:solidFill>
                  <a:srgbClr val="FFFF00"/>
                </a:solidFill>
              </a:rPr>
              <a:t>soluç</a:t>
            </a:r>
            <a:r>
              <a:rPr lang="fr-FR" altLang="ja-JP" sz="3400" b="1" dirty="0" err="1">
                <a:solidFill>
                  <a:srgbClr val="FFFF00"/>
                </a:solidFill>
              </a:rPr>
              <a:t>ão</a:t>
            </a:r>
            <a:r>
              <a:rPr lang="fr-FR" altLang="ja-JP" sz="3400" b="1" dirty="0">
                <a:solidFill>
                  <a:srgbClr val="FFFF00"/>
                </a:solidFill>
              </a:rPr>
              <a:t> »</a:t>
            </a:r>
            <a:endParaRPr lang="fr-FR" sz="3400" b="1" dirty="0">
              <a:solidFill>
                <a:srgbClr val="FFFF00"/>
              </a:solidFill>
            </a:endParaRPr>
          </a:p>
        </p:txBody>
      </p:sp>
      <p:sp>
        <p:nvSpPr>
          <p:cNvPr id="249859" name="Rectangle 3"/>
          <p:cNvSpPr>
            <a:spLocks noChangeArrowheads="1"/>
          </p:cNvSpPr>
          <p:nvPr/>
        </p:nvSpPr>
        <p:spPr bwMode="auto">
          <a:xfrm>
            <a:off x="304800" y="1790700"/>
            <a:ext cx="8534400" cy="3416300"/>
          </a:xfrm>
          <a:prstGeom prst="rect">
            <a:avLst/>
          </a:prstGeom>
          <a:noFill/>
          <a:ln w="9525">
            <a:noFill/>
            <a:miter lim="800000"/>
            <a:headEnd/>
            <a:tailEnd/>
          </a:ln>
        </p:spPr>
        <p:txBody>
          <a:bodyPr>
            <a:spAutoFit/>
          </a:bodyPr>
          <a:lstStyle/>
          <a:p>
            <a:pPr algn="just" eaLnBrk="0" hangingPunct="0"/>
            <a:endParaRPr lang="pt-BR" sz="2400" b="1">
              <a:solidFill>
                <a:srgbClr val="FFFF00"/>
              </a:solidFill>
            </a:endParaRPr>
          </a:p>
          <a:p>
            <a:pPr algn="just" eaLnBrk="0" hangingPunct="0"/>
            <a:r>
              <a:rPr lang="pt-BR" sz="3200" b="1">
                <a:latin typeface="Calibri" pitchFamily="34" charset="0"/>
              </a:rPr>
              <a:t>Os alunos descobrem que ela tem problemas, mas também tem as soluções. E aos poucos vai descobrindo que a superação não é obra particular de um indivíduo, de um iluminado, ou de um terapeuta, mas é da coletividade.</a:t>
            </a:r>
          </a:p>
          <a:p>
            <a:pPr algn="just" eaLnBrk="0" hangingPunct="0"/>
            <a:endParaRPr lang="pt-BR" sz="3200" b="1"/>
          </a:p>
        </p:txBody>
      </p:sp>
      <p:sp>
        <p:nvSpPr>
          <p:cNvPr id="41987" name="Rectangle 4"/>
          <p:cNvSpPr>
            <a:spLocks noChangeArrowheads="1"/>
          </p:cNvSpPr>
          <p:nvPr/>
        </p:nvSpPr>
        <p:spPr bwMode="auto">
          <a:xfrm>
            <a:off x="304800" y="4624388"/>
            <a:ext cx="35117088" cy="822325"/>
          </a:xfrm>
          <a:prstGeom prst="rect">
            <a:avLst/>
          </a:prstGeom>
          <a:noFill/>
          <a:ln w="9525">
            <a:noFill/>
            <a:miter lim="800000"/>
            <a:headEnd/>
            <a:tailEnd/>
          </a:ln>
        </p:spPr>
        <p:txBody>
          <a:bodyPr>
            <a:spAutoFit/>
          </a:bodyPr>
          <a:lstStyle/>
          <a:p>
            <a:pPr algn="just" eaLnBrk="0" hangingPunct="0"/>
            <a:endParaRPr lang="pt-BR" sz="2400" b="1">
              <a:latin typeface="Times New Roman" pitchFamily="18" charset="0"/>
            </a:endParaRPr>
          </a:p>
          <a:p>
            <a:pPr algn="ctr" eaLnBrk="0" hangingPunct="0"/>
            <a:endParaRPr lang="fr-FR" sz="2400" i="1">
              <a:latin typeface="Times"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fade">
                                      <p:cBhvr>
                                        <p:cTn id="7" dur="1000"/>
                                        <p:tgtEl>
                                          <p:spTgt spid="249858"/>
                                        </p:tgtEl>
                                      </p:cBhvr>
                                    </p:animEffect>
                                    <p:anim calcmode="lin" valueType="num">
                                      <p:cBhvr>
                                        <p:cTn id="8" dur="1000" fill="hold"/>
                                        <p:tgtEl>
                                          <p:spTgt spid="249858"/>
                                        </p:tgtEl>
                                        <p:attrNameLst>
                                          <p:attrName>ppt_x</p:attrName>
                                        </p:attrNameLst>
                                      </p:cBhvr>
                                      <p:tavLst>
                                        <p:tav tm="0">
                                          <p:val>
                                            <p:strVal val="#ppt_x"/>
                                          </p:val>
                                        </p:tav>
                                        <p:tav tm="100000">
                                          <p:val>
                                            <p:strVal val="#ppt_x"/>
                                          </p:val>
                                        </p:tav>
                                      </p:tavLst>
                                    </p:anim>
                                    <p:anim calcmode="lin" valueType="num">
                                      <p:cBhvr>
                                        <p:cTn id="9" dur="1000" fill="hold"/>
                                        <p:tgtEl>
                                          <p:spTgt spid="2498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49859">
                                            <p:txEl>
                                              <p:pRg st="0" end="0"/>
                                            </p:txEl>
                                          </p:spTgt>
                                        </p:tgtEl>
                                        <p:attrNameLst>
                                          <p:attrName>style.visibility</p:attrName>
                                        </p:attrNameLst>
                                      </p:cBhvr>
                                      <p:to>
                                        <p:strVal val="visible"/>
                                      </p:to>
                                    </p:set>
                                    <p:animEffect transition="in" filter="dissolve">
                                      <p:cBhvr>
                                        <p:cTn id="14" dur="500"/>
                                        <p:tgtEl>
                                          <p:spTgt spid="24985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9859">
                                            <p:txEl>
                                              <p:pRg st="1" end="1"/>
                                            </p:txEl>
                                          </p:spTgt>
                                        </p:tgtEl>
                                        <p:attrNameLst>
                                          <p:attrName>style.visibility</p:attrName>
                                        </p:attrNameLst>
                                      </p:cBhvr>
                                      <p:to>
                                        <p:strVal val="visible"/>
                                      </p:to>
                                    </p:set>
                                    <p:animEffect transition="in" filter="dissolve">
                                      <p:cBhvr>
                                        <p:cTn id="19" dur="500"/>
                                        <p:tgtEl>
                                          <p:spTgt spid="2498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P spid="249859"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ChangeArrowheads="1"/>
          </p:cNvSpPr>
          <p:nvPr/>
        </p:nvSpPr>
        <p:spPr bwMode="auto">
          <a:xfrm>
            <a:off x="304800" y="1773238"/>
            <a:ext cx="8321675" cy="4108450"/>
          </a:xfrm>
          <a:prstGeom prst="rect">
            <a:avLst/>
          </a:prstGeom>
          <a:noFill/>
          <a:ln w="9525">
            <a:noFill/>
            <a:miter lim="800000"/>
            <a:headEnd/>
            <a:tailEnd/>
          </a:ln>
        </p:spPr>
        <p:txBody>
          <a:bodyPr>
            <a:spAutoFit/>
          </a:bodyPr>
          <a:lstStyle/>
          <a:p>
            <a:pPr marL="182563" indent="-182563" algn="just" eaLnBrk="0" hangingPunct="0">
              <a:buFontTx/>
              <a:buChar char="•"/>
            </a:pPr>
            <a:r>
              <a:rPr lang="pt-BR" sz="2400" b="1">
                <a:latin typeface="Calibri" pitchFamily="34" charset="0"/>
              </a:rPr>
              <a:t>Na Terapia Comunitária a palavra é o remédio, o b</a:t>
            </a:r>
            <a:r>
              <a:rPr lang="pt-BR" altLang="ja-JP" sz="2400" b="1">
                <a:latin typeface="Calibri" pitchFamily="34" charset="0"/>
              </a:rPr>
              <a:t>álsamo, a bússola</a:t>
            </a:r>
            <a:r>
              <a:rPr lang="pt-BR" sz="2400" b="1">
                <a:latin typeface="Calibri" pitchFamily="34" charset="0"/>
              </a:rPr>
              <a:t> para quem fala e para quem ouve.</a:t>
            </a:r>
            <a:endParaRPr lang="pt-BR" sz="2400">
              <a:latin typeface="Calibri" pitchFamily="34" charset="0"/>
            </a:endParaRPr>
          </a:p>
          <a:p>
            <a:pPr marL="182563" indent="-182563" algn="just" eaLnBrk="0" hangingPunct="0"/>
            <a:endParaRPr lang="pt-BR" sz="2400">
              <a:latin typeface="Calibri" pitchFamily="34" charset="0"/>
            </a:endParaRPr>
          </a:p>
          <a:p>
            <a:pPr marL="182563" indent="-182563" algn="just" eaLnBrk="0" hangingPunct="0">
              <a:buFontTx/>
              <a:buChar char="•"/>
            </a:pPr>
            <a:r>
              <a:rPr lang="pt-BR" sz="2400" b="1">
                <a:latin typeface="Calibri" pitchFamily="34" charset="0"/>
              </a:rPr>
              <a:t>É da partilha de experiência entre as pessoas que se alivia o sofrimento </a:t>
            </a:r>
            <a:r>
              <a:rPr lang="pt-BR" sz="2400">
                <a:latin typeface="Calibri" pitchFamily="34" charset="0"/>
              </a:rPr>
              <a:t>das dores,e vislumbram novas pistas de superação de seus problemas.</a:t>
            </a:r>
          </a:p>
          <a:p>
            <a:pPr marL="182563" indent="-182563" algn="just" eaLnBrk="0" hangingPunct="0">
              <a:buFontTx/>
              <a:buChar char="•"/>
            </a:pPr>
            <a:endParaRPr lang="pt-BR" sz="2400">
              <a:latin typeface="Calibri" pitchFamily="34" charset="0"/>
            </a:endParaRPr>
          </a:p>
          <a:p>
            <a:pPr marL="182563" indent="-182563" algn="just" eaLnBrk="0" hangingPunct="0">
              <a:buFontTx/>
              <a:buChar char="•"/>
            </a:pPr>
            <a:r>
              <a:rPr lang="pt-BR" sz="2400">
                <a:latin typeface="Calibri" pitchFamily="34" charset="0"/>
              </a:rPr>
              <a:t>A comunidade torna-se espaço de acolhimento e de cuidado, sempre atento as regras: fazer silêncio,não dar conselhos, não julgar, falar de si em 1ª pessoa, propor músicas, poesias e histórias apropriadas.</a:t>
            </a:r>
            <a:endParaRPr lang="pt-BR" sz="2400" b="1">
              <a:latin typeface="Calibri" pitchFamily="34" charset="0"/>
            </a:endParaRPr>
          </a:p>
        </p:txBody>
      </p:sp>
      <p:sp>
        <p:nvSpPr>
          <p:cNvPr id="245765" name="Rectangle 5"/>
          <p:cNvSpPr>
            <a:spLocks noChangeArrowheads="1"/>
          </p:cNvSpPr>
          <p:nvPr/>
        </p:nvSpPr>
        <p:spPr bwMode="auto">
          <a:xfrm>
            <a:off x="611188" y="260350"/>
            <a:ext cx="8015287" cy="836613"/>
          </a:xfrm>
          <a:prstGeom prst="rect">
            <a:avLst/>
          </a:prstGeom>
          <a:noFill/>
          <a:ln w="9525">
            <a:noFill/>
            <a:miter lim="800000"/>
            <a:headEnd/>
            <a:tailEnd/>
          </a:ln>
          <a:effectLst/>
        </p:spPr>
        <p:txBody>
          <a:bodyPr anchor="ctr"/>
          <a:lstStyle/>
          <a:p>
            <a:pPr algn="ctr" fontAlgn="auto">
              <a:spcBef>
                <a:spcPts val="0"/>
              </a:spcBef>
              <a:spcAft>
                <a:spcPts val="0"/>
              </a:spcAft>
              <a:defRPr/>
            </a:pPr>
            <a:r>
              <a:rPr lang="pt-BR" sz="3200">
                <a:solidFill>
                  <a:srgbClr val="FFFF03"/>
                </a:solidFill>
                <a:effectLst>
                  <a:outerShdw blurRad="38100" dist="38100" dir="2700000" algn="tl">
                    <a:srgbClr val="000000"/>
                  </a:outerShdw>
                </a:effectLst>
                <a:latin typeface="Garamond" pitchFamily="-112" charset="0"/>
                <a:cs typeface="+mn-cs"/>
              </a:rPr>
              <a:t>A PALAVRA É O REMÉDIO</a:t>
            </a:r>
            <a:endParaRPr lang="fr-FR" sz="3200" b="1">
              <a:solidFill>
                <a:srgbClr val="FFFF03"/>
              </a:solidFill>
              <a:effectLst>
                <a:outerShdw blurRad="38100" dist="38100" dir="2700000" algn="tl">
                  <a:srgbClr val="000000"/>
                </a:outerShdw>
              </a:effectLst>
              <a:latin typeface="Garamond" pitchFamily="-112" charset="0"/>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65"/>
                                        </p:tgtEl>
                                        <p:attrNameLst>
                                          <p:attrName>style.visibility</p:attrName>
                                        </p:attrNameLst>
                                      </p:cBhvr>
                                      <p:to>
                                        <p:strVal val="visible"/>
                                      </p:to>
                                    </p:set>
                                    <p:animEffect transition="in" filter="fade">
                                      <p:cBhvr>
                                        <p:cTn id="7" dur="2000"/>
                                        <p:tgtEl>
                                          <p:spTgt spid="2457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Effect transition="in" filter="dissolve">
                                      <p:cBhvr>
                                        <p:cTn id="12" dur="500"/>
                                        <p:tgtEl>
                                          <p:spTgt spid="245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63">
                                            <p:txEl>
                                              <p:pRg st="2" end="2"/>
                                            </p:txEl>
                                          </p:spTgt>
                                        </p:tgtEl>
                                        <p:attrNameLst>
                                          <p:attrName>style.visibility</p:attrName>
                                        </p:attrNameLst>
                                      </p:cBhvr>
                                      <p:to>
                                        <p:strVal val="visible"/>
                                      </p:to>
                                    </p:set>
                                    <p:animEffect transition="in" filter="dissolve">
                                      <p:cBhvr>
                                        <p:cTn id="17" dur="500"/>
                                        <p:tgtEl>
                                          <p:spTgt spid="2457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63">
                                            <p:txEl>
                                              <p:pRg st="4" end="4"/>
                                            </p:txEl>
                                          </p:spTgt>
                                        </p:tgtEl>
                                        <p:attrNameLst>
                                          <p:attrName>style.visibility</p:attrName>
                                        </p:attrNameLst>
                                      </p:cBhvr>
                                      <p:to>
                                        <p:strVal val="visible"/>
                                      </p:to>
                                    </p:set>
                                    <p:animEffect transition="in" filter="dissolve">
                                      <p:cBhvr>
                                        <p:cTn id="22" dur="500"/>
                                        <p:tgtEl>
                                          <p:spTgt spid="245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bldLvl="3" autoUpdateAnimBg="0"/>
      <p:bldP spid="2457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2"/>
          <p:cNvSpPr>
            <a:spLocks noGrp="1"/>
          </p:cNvSpPr>
          <p:nvPr>
            <p:ph type="ftr" sz="quarter" idx="11"/>
          </p:nvPr>
        </p:nvSpPr>
        <p:spPr/>
        <p:txBody>
          <a:bodyPr/>
          <a:lstStyle/>
          <a:p>
            <a:pPr>
              <a:defRPr/>
            </a:pPr>
            <a:r>
              <a:rPr lang="en-US"/>
              <a:t>copyright 2004 - abarret1@matrix.com.br</a:t>
            </a:r>
          </a:p>
        </p:txBody>
      </p:sp>
      <p:pic>
        <p:nvPicPr>
          <p:cNvPr id="32771" name="Picture 3"/>
          <p:cNvPicPr>
            <a:picLocks noChangeAspect="1" noChangeArrowheads="1"/>
          </p:cNvPicPr>
          <p:nvPr/>
        </p:nvPicPr>
        <p:blipFill>
          <a:blip r:embed="rId3">
            <a:lum bright="70000" contrast="-70000"/>
          </a:blip>
          <a:srcRect/>
          <a:stretch>
            <a:fillRect/>
          </a:stretch>
        </p:blipFill>
        <p:spPr bwMode="auto">
          <a:xfrm>
            <a:off x="342900" y="2514600"/>
            <a:ext cx="8458200" cy="3857625"/>
          </a:xfrm>
          <a:prstGeom prst="rect">
            <a:avLst/>
          </a:prstGeom>
          <a:noFill/>
          <a:ln w="9525">
            <a:noFill/>
            <a:miter lim="800000"/>
            <a:headEnd/>
            <a:tailEnd/>
          </a:ln>
        </p:spPr>
      </p:pic>
      <p:sp>
        <p:nvSpPr>
          <p:cNvPr id="32772" name="Rectangle 4"/>
          <p:cNvSpPr>
            <a:spLocks noChangeArrowheads="1"/>
          </p:cNvSpPr>
          <p:nvPr/>
        </p:nvSpPr>
        <p:spPr bwMode="auto">
          <a:xfrm rot="1784718">
            <a:off x="120650" y="5143500"/>
            <a:ext cx="1536700" cy="366713"/>
          </a:xfrm>
          <a:prstGeom prst="rect">
            <a:avLst/>
          </a:prstGeom>
          <a:noFill/>
          <a:ln w="9525">
            <a:noFill/>
            <a:miter lim="800000"/>
            <a:headEnd/>
            <a:tailEnd/>
          </a:ln>
        </p:spPr>
        <p:txBody>
          <a:bodyPr wrap="none">
            <a:spAutoFit/>
          </a:bodyPr>
          <a:lstStyle/>
          <a:p>
            <a:r>
              <a:rPr lang="pt-BR">
                <a:solidFill>
                  <a:schemeClr val="folHlink"/>
                </a:solidFill>
                <a:latin typeface="Times New Roman" pitchFamily="18" charset="0"/>
              </a:rPr>
              <a:t>Farmácia Viva</a:t>
            </a:r>
            <a:endParaRPr lang="en-US">
              <a:solidFill>
                <a:schemeClr val="folHlink"/>
              </a:solidFill>
              <a:latin typeface="Times New Roman" pitchFamily="18" charset="0"/>
            </a:endParaRPr>
          </a:p>
        </p:txBody>
      </p:sp>
      <p:sp>
        <p:nvSpPr>
          <p:cNvPr id="32773" name="Rectangle 5"/>
          <p:cNvSpPr>
            <a:spLocks noChangeArrowheads="1"/>
          </p:cNvSpPr>
          <p:nvPr/>
        </p:nvSpPr>
        <p:spPr bwMode="auto">
          <a:xfrm rot="-238857">
            <a:off x="2362200" y="1981200"/>
            <a:ext cx="4362450" cy="6413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pt-BR" sz="3600" b="1">
                <a:solidFill>
                  <a:srgbClr val="FF7518"/>
                </a:solidFill>
                <a:effectLst>
                  <a:outerShdw blurRad="38100" dist="38100" dir="2700000" algn="tl">
                    <a:srgbClr val="000000"/>
                  </a:outerShdw>
                </a:effectLst>
                <a:latin typeface="Times New Roman" pitchFamily="-106" charset="0"/>
                <a:cs typeface="+mn-cs"/>
              </a:rPr>
              <a:t>Terapia Comunitária</a:t>
            </a:r>
            <a:endParaRPr lang="en-US" sz="3600" b="1">
              <a:solidFill>
                <a:srgbClr val="FF7518"/>
              </a:solidFill>
              <a:effectLst>
                <a:outerShdw blurRad="38100" dist="38100" dir="2700000" algn="tl">
                  <a:srgbClr val="000000"/>
                </a:outerShdw>
              </a:effectLst>
              <a:latin typeface="Times New Roman" pitchFamily="-106" charset="0"/>
              <a:cs typeface="+mn-cs"/>
            </a:endParaRPr>
          </a:p>
        </p:txBody>
      </p:sp>
      <p:sp>
        <p:nvSpPr>
          <p:cNvPr id="32774" name="Rectangle 6"/>
          <p:cNvSpPr>
            <a:spLocks noChangeArrowheads="1"/>
          </p:cNvSpPr>
          <p:nvPr/>
        </p:nvSpPr>
        <p:spPr bwMode="auto">
          <a:xfrm>
            <a:off x="2743200" y="6248400"/>
            <a:ext cx="1403350" cy="366713"/>
          </a:xfrm>
          <a:prstGeom prst="rect">
            <a:avLst/>
          </a:prstGeom>
          <a:noFill/>
          <a:ln w="9525">
            <a:noFill/>
            <a:miter lim="800000"/>
            <a:headEnd/>
            <a:tailEnd/>
          </a:ln>
        </p:spPr>
        <p:txBody>
          <a:bodyPr wrap="none">
            <a:spAutoFit/>
          </a:bodyPr>
          <a:lstStyle/>
          <a:p>
            <a:r>
              <a:rPr lang="pt-BR">
                <a:solidFill>
                  <a:srgbClr val="FF7518"/>
                </a:solidFill>
                <a:latin typeface="Times New Roman" pitchFamily="18" charset="0"/>
              </a:rPr>
              <a:t>Casa da Cura</a:t>
            </a:r>
            <a:endParaRPr lang="en-US">
              <a:solidFill>
                <a:srgbClr val="FF7518"/>
              </a:solidFill>
              <a:latin typeface="Times New Roman" pitchFamily="18" charset="0"/>
            </a:endParaRPr>
          </a:p>
        </p:txBody>
      </p:sp>
      <p:sp>
        <p:nvSpPr>
          <p:cNvPr id="32775" name="Rectangle 7"/>
          <p:cNvSpPr>
            <a:spLocks noChangeArrowheads="1"/>
          </p:cNvSpPr>
          <p:nvPr/>
        </p:nvSpPr>
        <p:spPr bwMode="auto">
          <a:xfrm rot="-2877534">
            <a:off x="-87313" y="3105151"/>
            <a:ext cx="2309813" cy="366712"/>
          </a:xfrm>
          <a:prstGeom prst="rect">
            <a:avLst/>
          </a:prstGeom>
          <a:noFill/>
          <a:ln w="9525">
            <a:noFill/>
            <a:miter lim="800000"/>
            <a:headEnd/>
            <a:tailEnd/>
          </a:ln>
        </p:spPr>
        <p:txBody>
          <a:bodyPr wrap="none">
            <a:spAutoFit/>
          </a:bodyPr>
          <a:lstStyle/>
          <a:p>
            <a:r>
              <a:rPr lang="pt-BR">
                <a:solidFill>
                  <a:srgbClr val="FFEA18"/>
                </a:solidFill>
                <a:latin typeface="Times New Roman" pitchFamily="18" charset="0"/>
              </a:rPr>
              <a:t>Atelier de Arte Terapia</a:t>
            </a:r>
            <a:endParaRPr lang="en-US">
              <a:solidFill>
                <a:srgbClr val="FFEA18"/>
              </a:solidFill>
              <a:latin typeface="Times New Roman" pitchFamily="18" charset="0"/>
            </a:endParaRPr>
          </a:p>
        </p:txBody>
      </p:sp>
      <p:sp>
        <p:nvSpPr>
          <p:cNvPr id="32776" name="Rectangle 8"/>
          <p:cNvSpPr>
            <a:spLocks noChangeArrowheads="1"/>
          </p:cNvSpPr>
          <p:nvPr/>
        </p:nvSpPr>
        <p:spPr bwMode="auto">
          <a:xfrm rot="803848">
            <a:off x="6629400" y="1905000"/>
            <a:ext cx="2216150" cy="366713"/>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rPr>
              <a:t>Cuidando do cuidador</a:t>
            </a:r>
            <a:endParaRPr lang="en-US">
              <a:solidFill>
                <a:schemeClr val="bg1"/>
              </a:solidFill>
              <a:latin typeface="Geneva"/>
            </a:endParaRPr>
          </a:p>
        </p:txBody>
      </p:sp>
      <p:sp>
        <p:nvSpPr>
          <p:cNvPr id="32777" name="Rectangle 9"/>
          <p:cNvSpPr>
            <a:spLocks noChangeArrowheads="1"/>
          </p:cNvSpPr>
          <p:nvPr/>
        </p:nvSpPr>
        <p:spPr bwMode="auto">
          <a:xfrm>
            <a:off x="304800" y="76200"/>
            <a:ext cx="7983538" cy="1570038"/>
          </a:xfrm>
          <a:prstGeom prst="rect">
            <a:avLst/>
          </a:prstGeom>
          <a:noFill/>
          <a:ln w="9525">
            <a:noFill/>
            <a:miter lim="800000"/>
            <a:headEnd/>
            <a:tailEnd/>
          </a:ln>
        </p:spPr>
        <p:txBody>
          <a:bodyPr>
            <a:spAutoFit/>
          </a:bodyPr>
          <a:lstStyle/>
          <a:p>
            <a:r>
              <a:rPr lang="pt-BR" sz="2400" b="1">
                <a:latin typeface="Calibri" pitchFamily="34" charset="0"/>
              </a:rPr>
              <a:t>Há 21 anos o Departamento de Saúde Comunitária e a Pró-Reitoria de Extensão da UFC desenvolve um trabalho de apoio a indivíduos e famílias que vivem situação de sofrimento psíquico, na  comunidade de 4 Varas.</a:t>
            </a:r>
            <a:endParaRPr lang="en-US" sz="2400">
              <a:latin typeface="Calibri" pitchFamily="34" charset="0"/>
            </a:endParaRPr>
          </a:p>
        </p:txBody>
      </p:sp>
      <p:sp>
        <p:nvSpPr>
          <p:cNvPr id="32778" name="Rectangle 10"/>
          <p:cNvSpPr>
            <a:spLocks noChangeArrowheads="1"/>
          </p:cNvSpPr>
          <p:nvPr/>
        </p:nvSpPr>
        <p:spPr bwMode="auto">
          <a:xfrm>
            <a:off x="304800" y="1524000"/>
            <a:ext cx="4873625" cy="457200"/>
          </a:xfrm>
          <a:prstGeom prst="rect">
            <a:avLst/>
          </a:prstGeom>
          <a:noFill/>
          <a:ln w="9525">
            <a:noFill/>
            <a:miter lim="800000"/>
            <a:headEnd/>
            <a:tailEnd/>
          </a:ln>
        </p:spPr>
        <p:txBody>
          <a:bodyPr wrap="none">
            <a:spAutoFit/>
          </a:bodyPr>
          <a:lstStyle/>
          <a:p>
            <a:r>
              <a:rPr lang="en-US" sz="2400" b="1">
                <a:solidFill>
                  <a:srgbClr val="FFFFFF"/>
                </a:solidFill>
                <a:latin typeface="Calibri" pitchFamily="34" charset="0"/>
              </a:rPr>
              <a:t>São oferecidososseguintesserviços</a:t>
            </a:r>
            <a:r>
              <a:rPr lang="en-US" sz="2400" b="1">
                <a:solidFill>
                  <a:schemeClr val="bg1"/>
                </a:solidFill>
                <a:latin typeface="Calibri" pitchFamily="34" charset="0"/>
              </a:rPr>
              <a:t>:</a:t>
            </a:r>
            <a:endParaRPr lang="en-US" sz="2400">
              <a:latin typeface="Calibri" pitchFamily="34" charset="0"/>
            </a:endParaRPr>
          </a:p>
        </p:txBody>
      </p:sp>
      <p:sp>
        <p:nvSpPr>
          <p:cNvPr id="32779" name="Rectangle 11"/>
          <p:cNvSpPr>
            <a:spLocks noChangeArrowheads="1"/>
          </p:cNvSpPr>
          <p:nvPr/>
        </p:nvSpPr>
        <p:spPr bwMode="auto">
          <a:xfrm rot="-534939">
            <a:off x="4419600" y="6096000"/>
            <a:ext cx="1992313" cy="366713"/>
          </a:xfrm>
          <a:prstGeom prst="rect">
            <a:avLst/>
          </a:prstGeom>
          <a:noFill/>
          <a:ln w="9525">
            <a:noFill/>
            <a:miter lim="800000"/>
            <a:headEnd/>
            <a:tailEnd/>
          </a:ln>
        </p:spPr>
        <p:txBody>
          <a:bodyPr wrap="none">
            <a:spAutoFit/>
          </a:bodyPr>
          <a:lstStyle/>
          <a:p>
            <a:r>
              <a:rPr lang="pt-BR">
                <a:solidFill>
                  <a:srgbClr val="DC54AD"/>
                </a:solidFill>
                <a:latin typeface="Times New Roman" pitchFamily="18" charset="0"/>
              </a:rPr>
              <a:t>Teatro José e Maria</a:t>
            </a:r>
            <a:endParaRPr lang="en-US">
              <a:solidFill>
                <a:srgbClr val="DC54AD"/>
              </a:solidFill>
              <a:latin typeface="Times New Roman" pitchFamily="18" charset="0"/>
            </a:endParaRPr>
          </a:p>
        </p:txBody>
      </p:sp>
      <p:sp>
        <p:nvSpPr>
          <p:cNvPr id="32780" name="Rectangle 12"/>
          <p:cNvSpPr>
            <a:spLocks noChangeArrowheads="1"/>
          </p:cNvSpPr>
          <p:nvPr/>
        </p:nvSpPr>
        <p:spPr bwMode="auto">
          <a:xfrm rot="-640787">
            <a:off x="6705600" y="6172200"/>
            <a:ext cx="2286000" cy="366713"/>
          </a:xfrm>
          <a:prstGeom prst="rect">
            <a:avLst/>
          </a:prstGeom>
          <a:noFill/>
          <a:ln w="9525">
            <a:noFill/>
            <a:miter lim="800000"/>
            <a:headEnd/>
            <a:tailEnd/>
          </a:ln>
        </p:spPr>
        <p:txBody>
          <a:bodyPr wrap="none">
            <a:spAutoFit/>
          </a:bodyPr>
          <a:lstStyle/>
          <a:p>
            <a:r>
              <a:rPr lang="pt-BR">
                <a:solidFill>
                  <a:srgbClr val="ED181E"/>
                </a:solidFill>
                <a:latin typeface="Times New Roman" pitchFamily="18" charset="0"/>
              </a:rPr>
              <a:t>Escolinha Comunitária</a:t>
            </a:r>
            <a:endParaRPr lang="en-US">
              <a:solidFill>
                <a:srgbClr val="ED181E"/>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2777">
                                            <p:txEl>
                                              <p:pRg st="0" end="0"/>
                                            </p:txEl>
                                          </p:spTgt>
                                        </p:tgtEl>
                                        <p:attrNameLst>
                                          <p:attrName>style.visibility</p:attrName>
                                        </p:attrNameLst>
                                      </p:cBhvr>
                                      <p:to>
                                        <p:strVal val="visible"/>
                                      </p:to>
                                    </p:set>
                                    <p:anim calcmode="lin" valueType="num">
                                      <p:cBhvr additive="base">
                                        <p:cTn id="7" dur="500" fill="hold"/>
                                        <p:tgtEl>
                                          <p:spTgt spid="3277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2778">
                                            <p:txEl>
                                              <p:pRg st="0" end="0"/>
                                            </p:txEl>
                                          </p:spTgt>
                                        </p:tgtEl>
                                        <p:attrNameLst>
                                          <p:attrName>style.visibility</p:attrName>
                                        </p:attrNameLst>
                                      </p:cBhvr>
                                      <p:to>
                                        <p:strVal val="visible"/>
                                      </p:to>
                                    </p:set>
                                    <p:anim calcmode="lin" valueType="num">
                                      <p:cBhvr additive="base">
                                        <p:cTn id="13" dur="300" fill="hold"/>
                                        <p:tgtEl>
                                          <p:spTgt spid="32778">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277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3">
                                            <p:txEl>
                                              <p:pRg st="0" end="0"/>
                                            </p:txEl>
                                          </p:spTgt>
                                        </p:tgtEl>
                                        <p:attrNameLst>
                                          <p:attrName>style.visibility</p:attrName>
                                        </p:attrNameLst>
                                      </p:cBhvr>
                                      <p:to>
                                        <p:strVal val="visible"/>
                                      </p:to>
                                    </p:set>
                                    <p:anim calcmode="lin" valueType="num">
                                      <p:cBhvr additive="base">
                                        <p:cTn id="19" dur="500" fill="hold"/>
                                        <p:tgtEl>
                                          <p:spTgt spid="327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3">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5" presetClass="entr" presetSubtype="0" fill="hold" nodeType="afterEffect">
                                  <p:stCondLst>
                                    <p:cond delay="0"/>
                                  </p:stCondLst>
                                  <p:childTnLst>
                                    <p:set>
                                      <p:cBhvr>
                                        <p:cTn id="23" dur="1" fill="hold">
                                          <p:stCondLst>
                                            <p:cond delay="0"/>
                                          </p:stCondLst>
                                        </p:cTn>
                                        <p:tgtEl>
                                          <p:spTgt spid="32771"/>
                                        </p:tgtEl>
                                        <p:attrNameLst>
                                          <p:attrName>style.visibility</p:attrName>
                                        </p:attrNameLst>
                                      </p:cBhvr>
                                      <p:to>
                                        <p:strVal val="visible"/>
                                      </p:to>
                                    </p:set>
                                    <p:anim calcmode="lin" valueType="num">
                                      <p:cBhvr>
                                        <p:cTn id="24" dur="1000" fill="hold"/>
                                        <p:tgtEl>
                                          <p:spTgt spid="32771"/>
                                        </p:tgtEl>
                                        <p:attrNameLst>
                                          <p:attrName>ppt_w</p:attrName>
                                        </p:attrNameLst>
                                      </p:cBhvr>
                                      <p:tavLst>
                                        <p:tav tm="0">
                                          <p:val>
                                            <p:fltVal val="0"/>
                                          </p:val>
                                        </p:tav>
                                        <p:tav tm="100000">
                                          <p:val>
                                            <p:strVal val="#ppt_w"/>
                                          </p:val>
                                        </p:tav>
                                      </p:tavLst>
                                    </p:anim>
                                    <p:anim calcmode="lin" valueType="num">
                                      <p:cBhvr>
                                        <p:cTn id="25" dur="1000" fill="hold"/>
                                        <p:tgtEl>
                                          <p:spTgt spid="32771"/>
                                        </p:tgtEl>
                                        <p:attrNameLst>
                                          <p:attrName>ppt_h</p:attrName>
                                        </p:attrNameLst>
                                      </p:cBhvr>
                                      <p:tavLst>
                                        <p:tav tm="0">
                                          <p:val>
                                            <p:fltVal val="0"/>
                                          </p:val>
                                        </p:tav>
                                        <p:tav tm="100000">
                                          <p:val>
                                            <p:strVal val="#ppt_h"/>
                                          </p:val>
                                        </p:tav>
                                      </p:tavLst>
                                    </p:anim>
                                    <p:anim calcmode="lin" valueType="num">
                                      <p:cBhvr>
                                        <p:cTn id="26"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327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2775">
                                            <p:txEl>
                                              <p:pRg st="0" end="0"/>
                                            </p:txEl>
                                          </p:spTgt>
                                        </p:tgtEl>
                                        <p:attrNameLst>
                                          <p:attrName>style.visibility</p:attrName>
                                        </p:attrNameLst>
                                      </p:cBhvr>
                                      <p:to>
                                        <p:strVal val="visible"/>
                                      </p:to>
                                    </p:set>
                                    <p:anim calcmode="lin" valueType="num">
                                      <p:cBhvr additive="base">
                                        <p:cTn id="32" dur="500" fill="hold"/>
                                        <p:tgtEl>
                                          <p:spTgt spid="32775">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27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2772">
                                            <p:txEl>
                                              <p:pRg st="0" end="0"/>
                                            </p:txEl>
                                          </p:spTgt>
                                        </p:tgtEl>
                                        <p:attrNameLst>
                                          <p:attrName>style.visibility</p:attrName>
                                        </p:attrNameLst>
                                      </p:cBhvr>
                                      <p:to>
                                        <p:strVal val="visible"/>
                                      </p:to>
                                    </p:set>
                                    <p:anim calcmode="lin" valueType="num">
                                      <p:cBhvr additive="base">
                                        <p:cTn id="38" dur="500" fill="hold"/>
                                        <p:tgtEl>
                                          <p:spTgt spid="32772">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2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2779">
                                            <p:txEl>
                                              <p:pRg st="0" end="0"/>
                                            </p:txEl>
                                          </p:spTgt>
                                        </p:tgtEl>
                                        <p:attrNameLst>
                                          <p:attrName>style.visibility</p:attrName>
                                        </p:attrNameLst>
                                      </p:cBhvr>
                                      <p:to>
                                        <p:strVal val="visible"/>
                                      </p:to>
                                    </p:set>
                                    <p:anim calcmode="lin" valueType="num">
                                      <p:cBhvr additive="base">
                                        <p:cTn id="44" dur="500" fill="hold"/>
                                        <p:tgtEl>
                                          <p:spTgt spid="32779">
                                            <p:txEl>
                                              <p:pRg st="0" end="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2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2780">
                                            <p:txEl>
                                              <p:pRg st="0" end="0"/>
                                            </p:txEl>
                                          </p:spTgt>
                                        </p:tgtEl>
                                        <p:attrNameLst>
                                          <p:attrName>style.visibility</p:attrName>
                                        </p:attrNameLst>
                                      </p:cBhvr>
                                      <p:to>
                                        <p:strVal val="visible"/>
                                      </p:to>
                                    </p:set>
                                    <p:anim calcmode="lin" valueType="num">
                                      <p:cBhvr additive="base">
                                        <p:cTn id="50" dur="500" fill="hold"/>
                                        <p:tgtEl>
                                          <p:spTgt spid="32780">
                                            <p:txEl>
                                              <p:pRg st="0" end="0"/>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27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32774">
                                            <p:txEl>
                                              <p:pRg st="0" end="0"/>
                                            </p:txEl>
                                          </p:spTgt>
                                        </p:tgtEl>
                                        <p:attrNameLst>
                                          <p:attrName>style.visibility</p:attrName>
                                        </p:attrNameLst>
                                      </p:cBhvr>
                                      <p:to>
                                        <p:strVal val="visible"/>
                                      </p:to>
                                    </p:set>
                                    <p:anim calcmode="lin" valueType="num">
                                      <p:cBhvr additive="base">
                                        <p:cTn id="56" dur="500" fill="hold"/>
                                        <p:tgtEl>
                                          <p:spTgt spid="32774">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27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2776"/>
                                        </p:tgtEl>
                                        <p:attrNameLst>
                                          <p:attrName>style.visibility</p:attrName>
                                        </p:attrNameLst>
                                      </p:cBhvr>
                                      <p:to>
                                        <p:strVal val="visible"/>
                                      </p:to>
                                    </p:set>
                                    <p:anim calcmode="lin" valueType="num">
                                      <p:cBhvr additive="base">
                                        <p:cTn id="62" dur="500" fill="hold"/>
                                        <p:tgtEl>
                                          <p:spTgt spid="32776"/>
                                        </p:tgtEl>
                                        <p:attrNameLst>
                                          <p:attrName>ppt_x</p:attrName>
                                        </p:attrNameLst>
                                      </p:cBhvr>
                                      <p:tavLst>
                                        <p:tav tm="0">
                                          <p:val>
                                            <p:strVal val="1+#ppt_w/2"/>
                                          </p:val>
                                        </p:tav>
                                        <p:tav tm="100000">
                                          <p:val>
                                            <p:strVal val="#ppt_x"/>
                                          </p:val>
                                        </p:tav>
                                      </p:tavLst>
                                    </p:anim>
                                    <p:anim calcmode="lin" valueType="num">
                                      <p:cBhvr additive="base">
                                        <p:cTn id="63" dur="500" fill="hold"/>
                                        <p:tgtEl>
                                          <p:spTgt spid="32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P spid="32773" grpId="0" build="p" autoUpdateAnimBg="0"/>
      <p:bldP spid="32774" grpId="0" build="p" autoUpdateAnimBg="0"/>
      <p:bldP spid="32775" grpId="0" build="p" autoUpdateAnimBg="0"/>
      <p:bldP spid="32776" grpId="0" autoUpdateAnimBg="0"/>
      <p:bldP spid="32777" grpId="0" build="p" autoUpdateAnimBg="0"/>
      <p:bldP spid="32778" grpId="0" build="p" autoUpdateAnimBg="0"/>
      <p:bldP spid="32779" grpId="0" build="p" autoUpdateAnimBg="0"/>
      <p:bldP spid="32780"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0"/>
            <a:ext cx="8839200" cy="1577975"/>
          </a:xfrm>
        </p:spPr>
        <p:txBody>
          <a:bodyPr/>
          <a:lstStyle/>
          <a:p>
            <a:r>
              <a:rPr lang="fr-FR" sz="3200" smtClean="0">
                <a:solidFill>
                  <a:srgbClr val="FFFFFF"/>
                </a:solidFill>
                <a:latin typeface="Times New Roman" pitchFamily="18" charset="0"/>
              </a:rPr>
              <a:t>Eu sou parte do problema e parte da soluç</a:t>
            </a:r>
            <a:r>
              <a:rPr lang="fr-FR" altLang="ja-JP" sz="3200" smtClean="0">
                <a:solidFill>
                  <a:srgbClr val="FFFFFF"/>
                </a:solidFill>
                <a:latin typeface="Times New Roman" pitchFamily="18" charset="0"/>
              </a:rPr>
              <a:t>ão</a:t>
            </a:r>
            <a:endParaRPr lang="fr-FR" smtClean="0">
              <a:solidFill>
                <a:srgbClr val="FFFFFF"/>
              </a:solidFill>
            </a:endParaRPr>
          </a:p>
        </p:txBody>
      </p:sp>
      <p:sp>
        <p:nvSpPr>
          <p:cNvPr id="299011" name="Rectangle 3"/>
          <p:cNvSpPr>
            <a:spLocks noChangeArrowheads="1"/>
          </p:cNvSpPr>
          <p:nvPr/>
        </p:nvSpPr>
        <p:spPr bwMode="auto">
          <a:xfrm>
            <a:off x="304800" y="1371600"/>
            <a:ext cx="8534400" cy="5157788"/>
          </a:xfrm>
          <a:prstGeom prst="rect">
            <a:avLst/>
          </a:prstGeom>
          <a:noFill/>
          <a:ln w="9525">
            <a:noFill/>
            <a:miter lim="800000"/>
            <a:headEnd/>
            <a:tailEnd/>
          </a:ln>
        </p:spPr>
        <p:txBody>
          <a:bodyPr>
            <a:spAutoFit/>
          </a:bodyPr>
          <a:lstStyle/>
          <a:p>
            <a:pPr algn="just"/>
            <a:r>
              <a:rPr lang="pt-BR" sz="3600">
                <a:solidFill>
                  <a:srgbClr val="FFFF00"/>
                </a:solidFill>
                <a:latin typeface="Times New Roman" pitchFamily="18" charset="0"/>
              </a:rPr>
              <a:t>Descobrir que meu sofrimento n</a:t>
            </a:r>
            <a:r>
              <a:rPr lang="pt-BR" altLang="ja-JP" sz="3600">
                <a:solidFill>
                  <a:srgbClr val="FFFF00"/>
                </a:solidFill>
                <a:latin typeface="Times New Roman" pitchFamily="18" charset="0"/>
              </a:rPr>
              <a:t>ã</a:t>
            </a:r>
            <a:r>
              <a:rPr lang="pt-BR" sz="3600">
                <a:solidFill>
                  <a:srgbClr val="FFFF00"/>
                </a:solidFill>
                <a:latin typeface="Times New Roman" pitchFamily="18" charset="0"/>
              </a:rPr>
              <a:t>o </a:t>
            </a:r>
            <a:r>
              <a:rPr lang="pt-BR" altLang="ja-JP" sz="3600">
                <a:solidFill>
                  <a:srgbClr val="FFFF00"/>
                </a:solidFill>
                <a:latin typeface="Times New Roman" pitchFamily="18" charset="0"/>
              </a:rPr>
              <a:t>é somente meu mas de tantos outros , possibilita as pessoas:</a:t>
            </a:r>
          </a:p>
          <a:p>
            <a:pPr algn="just">
              <a:buFontTx/>
              <a:buChar char="•"/>
            </a:pPr>
            <a:r>
              <a:rPr lang="pt-BR" altLang="ja-JP" sz="3600">
                <a:solidFill>
                  <a:srgbClr val="FFFF00"/>
                </a:solidFill>
                <a:latin typeface="Times New Roman" pitchFamily="18" charset="0"/>
              </a:rPr>
              <a:t>relativizar seus sofrimentos,</a:t>
            </a:r>
          </a:p>
          <a:p>
            <a:pPr algn="just">
              <a:buFontTx/>
              <a:buChar char="•"/>
            </a:pPr>
            <a:r>
              <a:rPr lang="pt-BR" altLang="ja-JP" sz="3600">
                <a:solidFill>
                  <a:srgbClr val="FFFF00"/>
                </a:solidFill>
                <a:latin typeface="Times New Roman" pitchFamily="18" charset="0"/>
              </a:rPr>
              <a:t> descobrir que não estão sós, </a:t>
            </a:r>
          </a:p>
          <a:p>
            <a:pPr algn="just">
              <a:buFontTx/>
              <a:buChar char="•"/>
            </a:pPr>
            <a:r>
              <a:rPr lang="pt-BR" altLang="ja-JP" sz="3600">
                <a:solidFill>
                  <a:srgbClr val="FFFF00"/>
                </a:solidFill>
                <a:latin typeface="Times New Roman" pitchFamily="18" charset="0"/>
              </a:rPr>
              <a:t>receber o apoio do grupo</a:t>
            </a:r>
          </a:p>
          <a:p>
            <a:pPr algn="just">
              <a:buFontTx/>
              <a:buChar char="•"/>
            </a:pPr>
            <a:r>
              <a:rPr lang="pt-BR" altLang="ja-JP" sz="2800">
                <a:solidFill>
                  <a:srgbClr val="FFFF00"/>
                </a:solidFill>
                <a:latin typeface="Times New Roman" pitchFamily="18" charset="0"/>
              </a:rPr>
              <a:t>Criar novos vínculos e construir nova rede de apoio, </a:t>
            </a:r>
            <a:r>
              <a:rPr lang="fr-FR" sz="2800">
                <a:solidFill>
                  <a:srgbClr val="FFFF00"/>
                </a:solidFill>
                <a:latin typeface="Times New Roman" pitchFamily="18" charset="0"/>
              </a:rPr>
              <a:t>favorecendo um maior grau de autonomia, de consci</a:t>
            </a:r>
            <a:r>
              <a:rPr lang="fr-FR" altLang="ja-JP" sz="2800">
                <a:solidFill>
                  <a:srgbClr val="FFFF00"/>
                </a:solidFill>
                <a:latin typeface="Times New Roman" pitchFamily="18" charset="0"/>
              </a:rPr>
              <a:t>ê</a:t>
            </a:r>
            <a:r>
              <a:rPr lang="fr-FR" sz="2800">
                <a:solidFill>
                  <a:srgbClr val="FFFF00"/>
                </a:solidFill>
                <a:latin typeface="Times New Roman" pitchFamily="18" charset="0"/>
              </a:rPr>
              <a:t>ncia social e coresponsabilidade.</a:t>
            </a:r>
          </a:p>
          <a:p>
            <a:pPr algn="just"/>
            <a:endParaRPr lang="pt-BR" sz="2800">
              <a:solidFill>
                <a:schemeClr val="accent2"/>
              </a:solidFill>
              <a:latin typeface="Times New Roman" pitchFamily="18" charset="0"/>
            </a:endParaRPr>
          </a:p>
        </p:txBody>
      </p:sp>
      <p:sp>
        <p:nvSpPr>
          <p:cNvPr id="46083" name="Rectangle 4"/>
          <p:cNvSpPr>
            <a:spLocks noChangeArrowheads="1"/>
          </p:cNvSpPr>
          <p:nvPr/>
        </p:nvSpPr>
        <p:spPr bwMode="auto">
          <a:xfrm>
            <a:off x="304800" y="4624388"/>
            <a:ext cx="35117088" cy="822325"/>
          </a:xfrm>
          <a:prstGeom prst="rect">
            <a:avLst/>
          </a:prstGeom>
          <a:noFill/>
          <a:ln w="9525">
            <a:noFill/>
            <a:miter lim="800000"/>
            <a:headEnd/>
            <a:tailEnd/>
          </a:ln>
        </p:spPr>
        <p:txBody>
          <a:bodyPr>
            <a:spAutoFit/>
          </a:bodyPr>
          <a:lstStyle/>
          <a:p>
            <a:pPr algn="just"/>
            <a:endParaRPr lang="pt-BR">
              <a:latin typeface="Times New Roman" pitchFamily="18" charset="0"/>
            </a:endParaRPr>
          </a:p>
          <a:p>
            <a:endParaRPr lang="fr-FR">
              <a:latin typeface="Calibri"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Effect transition="in" filter="dissolve">
                                      <p:cBhvr>
                                        <p:cTn id="7" dur="500"/>
                                        <p:tgtEl>
                                          <p:spTgt spid="299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9011">
                                            <p:txEl>
                                              <p:pRg st="1" end="1"/>
                                            </p:txEl>
                                          </p:spTgt>
                                        </p:tgtEl>
                                        <p:attrNameLst>
                                          <p:attrName>style.visibility</p:attrName>
                                        </p:attrNameLst>
                                      </p:cBhvr>
                                      <p:to>
                                        <p:strVal val="visible"/>
                                      </p:to>
                                    </p:set>
                                    <p:animEffect transition="in" filter="dissolve">
                                      <p:cBhvr>
                                        <p:cTn id="12" dur="500"/>
                                        <p:tgtEl>
                                          <p:spTgt spid="299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9011">
                                            <p:txEl>
                                              <p:pRg st="2" end="2"/>
                                            </p:txEl>
                                          </p:spTgt>
                                        </p:tgtEl>
                                        <p:attrNameLst>
                                          <p:attrName>style.visibility</p:attrName>
                                        </p:attrNameLst>
                                      </p:cBhvr>
                                      <p:to>
                                        <p:strVal val="visible"/>
                                      </p:to>
                                    </p:set>
                                    <p:animEffect transition="in" filter="dissolve">
                                      <p:cBhvr>
                                        <p:cTn id="17" dur="500"/>
                                        <p:tgtEl>
                                          <p:spTgt spid="299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9011">
                                            <p:txEl>
                                              <p:pRg st="3" end="3"/>
                                            </p:txEl>
                                          </p:spTgt>
                                        </p:tgtEl>
                                        <p:attrNameLst>
                                          <p:attrName>style.visibility</p:attrName>
                                        </p:attrNameLst>
                                      </p:cBhvr>
                                      <p:to>
                                        <p:strVal val="visible"/>
                                      </p:to>
                                    </p:set>
                                    <p:animEffect transition="in" filter="dissolve">
                                      <p:cBhvr>
                                        <p:cTn id="22" dur="500"/>
                                        <p:tgtEl>
                                          <p:spTgt spid="299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9011">
                                            <p:txEl>
                                              <p:pRg st="4" end="4"/>
                                            </p:txEl>
                                          </p:spTgt>
                                        </p:tgtEl>
                                        <p:attrNameLst>
                                          <p:attrName>style.visibility</p:attrName>
                                        </p:attrNameLst>
                                      </p:cBhvr>
                                      <p:to>
                                        <p:strVal val="visible"/>
                                      </p:to>
                                    </p:set>
                                    <p:animEffect transition="in" filter="dissolve">
                                      <p:cBhvr>
                                        <p:cTn id="27" dur="500"/>
                                        <p:tgtEl>
                                          <p:spTgt spid="299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WordArt 6"/>
          <p:cNvSpPr>
            <a:spLocks noChangeArrowheads="1" noChangeShapeType="1" noTextEdit="1"/>
          </p:cNvSpPr>
          <p:nvPr/>
        </p:nvSpPr>
        <p:spPr bwMode="auto">
          <a:xfrm>
            <a:off x="611188" y="404813"/>
            <a:ext cx="8532812" cy="1295400"/>
          </a:xfrm>
          <a:prstGeom prst="rect">
            <a:avLst/>
          </a:prstGeom>
        </p:spPr>
        <p:txBody>
          <a:bodyPr wrap="none" fromWordArt="1">
            <a:prstTxWarp prst="textPlain">
              <a:avLst>
                <a:gd name="adj" fmla="val 50000"/>
              </a:avLst>
            </a:prstTxWarp>
          </a:bodyPr>
          <a:lstStyle/>
          <a:p>
            <a:pPr algn="ctr" fontAlgn="auto">
              <a:spcBef>
                <a:spcPts val="0"/>
              </a:spcBef>
              <a:spcAft>
                <a:spcPts val="0"/>
              </a:spcAft>
              <a:defRPr/>
            </a:pPr>
            <a:r>
              <a:rPr lang="en-US" sz="2000" b="1" kern="10" dirty="0">
                <a:ln w="9525">
                  <a:solidFill>
                    <a:srgbClr val="000080"/>
                  </a:solidFill>
                  <a:round/>
                  <a:headEnd/>
                  <a:tailEnd/>
                </a:ln>
                <a:solidFill>
                  <a:srgbClr val="FFFF00"/>
                </a:solidFill>
                <a:latin typeface="Arial"/>
                <a:ea typeface="Arial"/>
                <a:cs typeface="Arial"/>
              </a:rPr>
              <a:t>A T C APLICADA EM 2 COLEGIOS  PUBLICOS DE 2 FAVELAS DE FORTALEZ</a:t>
            </a:r>
            <a:r>
              <a:rPr lang="en-US" sz="2000" kern="10" dirty="0">
                <a:ln w="9525">
                  <a:solidFill>
                    <a:srgbClr val="000080"/>
                  </a:solidFill>
                  <a:round/>
                  <a:headEnd/>
                  <a:tailEnd/>
                </a:ln>
                <a:solidFill>
                  <a:srgbClr val="00FFFF"/>
                </a:solidFill>
                <a:latin typeface="Arial"/>
                <a:ea typeface="Arial"/>
                <a:cs typeface="Arial"/>
              </a:rPr>
              <a:t>A</a:t>
            </a:r>
          </a:p>
          <a:p>
            <a:pPr algn="ctr" fontAlgn="auto">
              <a:spcBef>
                <a:spcPts val="0"/>
              </a:spcBef>
              <a:spcAft>
                <a:spcPts val="0"/>
              </a:spcAft>
              <a:defRPr/>
            </a:pPr>
            <a:endParaRPr lang="pt-BR" sz="2000" kern="10" dirty="0">
              <a:ln w="9525">
                <a:solidFill>
                  <a:srgbClr val="000080"/>
                </a:solidFill>
                <a:round/>
                <a:headEnd/>
                <a:tailEnd/>
              </a:ln>
              <a:solidFill>
                <a:srgbClr val="00FFFF"/>
              </a:solidFill>
              <a:latin typeface="Arial"/>
              <a:ea typeface="Arial"/>
              <a:cs typeface="Arial"/>
            </a:endParaRPr>
          </a:p>
        </p:txBody>
      </p:sp>
      <p:graphicFrame>
        <p:nvGraphicFramePr>
          <p:cNvPr id="21531" name="Group 27"/>
          <p:cNvGraphicFramePr>
            <a:graphicFrameLocks noGrp="1"/>
          </p:cNvGraphicFramePr>
          <p:nvPr/>
        </p:nvGraphicFramePr>
        <p:xfrm>
          <a:off x="1827213" y="1219200"/>
          <a:ext cx="5489575" cy="5840413"/>
        </p:xfrm>
        <a:graphic>
          <a:graphicData uri="http://schemas.openxmlformats.org/drawingml/2006/table">
            <a:tbl>
              <a:tblPr/>
              <a:tblGrid>
                <a:gridCol w="5489575"/>
              </a:tblGrid>
              <a:tr h="506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a:ln>
                            <a:noFill/>
                          </a:ln>
                          <a:solidFill>
                            <a:srgbClr val="000066"/>
                          </a:solidFill>
                          <a:effectLst/>
                          <a:latin typeface="Calibri" pitchFamily="-106" charset="0"/>
                          <a:ea typeface="Times New Roman" pitchFamily="-106" charset="0"/>
                          <a:cs typeface="Times New Roman" pitchFamily="-106" charset="0"/>
                        </a:rPr>
                        <a:t>Escolha do tema: inquietudes apresentadas pelo grupo</a:t>
                      </a:r>
                      <a:endParaRPr kumimoji="0" lang="pt-BR" sz="1800" b="0" i="0" u="none" strike="noStrike" cap="none" normalizeH="0" baseline="0">
                        <a:ln>
                          <a:noFill/>
                        </a:ln>
                        <a:solidFill>
                          <a:srgbClr val="009900"/>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5334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rPr>
                        <a:t>1- </a:t>
                      </a:r>
                      <a:r>
                        <a:rPr kumimoji="0" lang="pt-BR" sz="2400" b="1" i="0" u="none" strike="noStrike" cap="none" normalizeH="0" baseline="0" dirty="0">
                          <a:ln>
                            <a:noFill/>
                          </a:ln>
                          <a:solidFill>
                            <a:schemeClr val="accent2"/>
                          </a:solidFill>
                          <a:effectLst/>
                          <a:latin typeface="Calibri" pitchFamily="-106" charset="0"/>
                          <a:ea typeface="Times New Roman" pitchFamily="-106" charset="0"/>
                          <a:cs typeface="Times New Roman" pitchFamily="-106" charset="0"/>
                        </a:rPr>
                        <a:t>Receio de falar em grupo</a:t>
                      </a:r>
                      <a:endParaRPr kumimoji="0" lang="pt-BR" sz="2000" b="1"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rPr>
                        <a:t>2- </a:t>
                      </a:r>
                      <a:r>
                        <a:rPr kumimoji="0" lang="pt-BR" sz="2000" b="1" i="0" u="none" strike="noStrike" cap="none" normalizeH="0" baseline="0" dirty="0">
                          <a:ln>
                            <a:noFill/>
                          </a:ln>
                          <a:solidFill>
                            <a:srgbClr val="0000FF"/>
                          </a:solidFill>
                          <a:effectLst/>
                          <a:latin typeface="Calibri" pitchFamily="-106" charset="0"/>
                          <a:ea typeface="Times New Roman" pitchFamily="-106" charset="0"/>
                          <a:cs typeface="Times New Roman" pitchFamily="-106" charset="0"/>
                        </a:rPr>
                        <a:t>Duvidas para escolher a profissão com tantas opções</a:t>
                      </a:r>
                      <a:endParaRPr kumimoji="0" lang="pt-BR" sz="2000" b="1" i="0" u="none" strike="noStrike" cap="none" normalizeH="0" baseline="0" dirty="0" smtClean="0">
                        <a:ln>
                          <a:noFill/>
                        </a:ln>
                        <a:solidFill>
                          <a:srgbClr val="0000FF"/>
                        </a:solidFill>
                        <a:effectLst/>
                        <a:latin typeface="Calibri" pitchFamily="-106" charset="0"/>
                        <a:ea typeface="Times New Roman" pitchFamily="-106" charset="0"/>
                        <a:cs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 typeface="Arial"/>
                        <a:buNone/>
                        <a:tabLst/>
                      </a:pPr>
                      <a:r>
                        <a:rPr kumimoji="0" lang="pt-BR" sz="2000" b="0"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rPr>
                        <a:t>3-gostar </a:t>
                      </a:r>
                      <a:r>
                        <a:rPr kumimoji="0" lang="pt-BR" sz="20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de uma garota que esta comprometida</a:t>
                      </a:r>
                      <a:endParaRPr kumimoji="0" lang="pt-BR" sz="2000" b="0"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rPr>
                        <a:t>4- </a:t>
                      </a:r>
                      <a:r>
                        <a:rPr kumimoji="0" lang="pt-BR" sz="2000" b="0" i="0" u="none" strike="noStrike" cap="none" normalizeH="0" baseline="0" dirty="0">
                          <a:ln>
                            <a:noFill/>
                          </a:ln>
                          <a:solidFill>
                            <a:srgbClr val="0000FF"/>
                          </a:solidFill>
                          <a:effectLst/>
                          <a:latin typeface="Calibri" pitchFamily="-106" charset="0"/>
                          <a:ea typeface="Times New Roman" pitchFamily="-106" charset="0"/>
                          <a:cs typeface="Times New Roman" pitchFamily="-106" charset="0"/>
                        </a:rPr>
                        <a:t>Encontrar vontade para estudar quando tem duvidas</a:t>
                      </a:r>
                      <a:endParaRPr kumimoji="0" lang="pt-BR" sz="2000" b="0" i="0" u="none" strike="noStrike" cap="none" normalizeH="0" baseline="0" dirty="0" smtClean="0">
                        <a:ln>
                          <a:noFill/>
                        </a:ln>
                        <a:solidFill>
                          <a:srgbClr val="0000FF"/>
                        </a:solidFill>
                        <a:effectLst/>
                        <a:latin typeface="Calibri" pitchFamily="-106" charset="0"/>
                        <a:ea typeface="Times New Roman" pitchFamily="-106" charset="0"/>
                        <a:cs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rPr>
                        <a:t>5- </a:t>
                      </a:r>
                      <a:r>
                        <a:rPr kumimoji="0" lang="pt-BR" sz="2000" b="1" i="0" u="none" strike="noStrike" cap="none" normalizeH="0" baseline="0" dirty="0">
                          <a:ln>
                            <a:noFill/>
                          </a:ln>
                          <a:solidFill>
                            <a:srgbClr val="0000FF"/>
                          </a:solidFill>
                          <a:effectLst/>
                          <a:latin typeface="Calibri" pitchFamily="-106" charset="0"/>
                          <a:ea typeface="Times New Roman" pitchFamily="-106" charset="0"/>
                          <a:cs typeface="Times New Roman" pitchFamily="-106" charset="0"/>
                        </a:rPr>
                        <a:t>Preocupação com a saúde da mãe que esta com câncer</a:t>
                      </a:r>
                      <a:endParaRPr kumimoji="0" lang="pt-BR" sz="2000" b="1" i="0" u="none" strike="noStrike" cap="none" normalizeH="0" baseline="0" dirty="0" smtClean="0">
                        <a:ln>
                          <a:noFill/>
                        </a:ln>
                        <a:solidFill>
                          <a:srgbClr val="0000FF"/>
                        </a:solidFill>
                        <a:effectLst/>
                        <a:latin typeface="Calibri" pitchFamily="-106" charset="0"/>
                        <a:ea typeface="Times New Roman" pitchFamily="-106" charset="0"/>
                        <a:cs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rPr>
                        <a:t>6- Relacionamento </a:t>
                      </a:r>
                      <a:r>
                        <a:rPr kumimoji="0" lang="pt-BR" sz="20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difícil com a família</a:t>
                      </a:r>
                      <a:endParaRPr kumimoji="0" lang="pt-BR" sz="2000" b="0"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rPr>
                        <a:t>7- </a:t>
                      </a:r>
                      <a:r>
                        <a:rPr kumimoji="0" lang="pt-BR" sz="2000" b="0" i="0" u="none" strike="noStrike" cap="none" normalizeH="0" baseline="0" dirty="0">
                          <a:ln>
                            <a:noFill/>
                          </a:ln>
                          <a:solidFill>
                            <a:srgbClr val="0000FF"/>
                          </a:solidFill>
                          <a:effectLst/>
                          <a:latin typeface="Calibri" pitchFamily="-106" charset="0"/>
                          <a:ea typeface="Times New Roman" pitchFamily="-106" charset="0"/>
                          <a:cs typeface="Times New Roman" pitchFamily="-106" charset="0"/>
                        </a:rPr>
                        <a:t>O avo que precisa de cuidados especiais e ninguém quer ajudar</a:t>
                      </a:r>
                      <a:endParaRPr kumimoji="0" lang="pt-BR" sz="2000" b="0" i="0" u="none" strike="noStrike" cap="none" normalizeH="0" baseline="0" dirty="0" smtClean="0">
                        <a:ln>
                          <a:noFill/>
                        </a:ln>
                        <a:solidFill>
                          <a:srgbClr val="0000FF"/>
                        </a:solidFill>
                        <a:effectLst/>
                        <a:latin typeface="Calibri" pitchFamily="-106" charset="0"/>
                        <a:ea typeface="Times New Roman" pitchFamily="-106" charset="0"/>
                        <a:cs typeface="Times New Roman" pitchFamily="-10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rPr>
                        <a:t>8- </a:t>
                      </a:r>
                      <a:r>
                        <a:rPr kumimoji="0" lang="pt-BR" sz="2000" b="0" i="0" u="none" strike="noStrike" cap="none" normalizeH="0" baseline="0" dirty="0">
                          <a:ln>
                            <a:noFill/>
                          </a:ln>
                          <a:solidFill>
                            <a:schemeClr val="accent2"/>
                          </a:solidFill>
                          <a:effectLst/>
                          <a:latin typeface="Calibri" pitchFamily="-106" charset="0"/>
                          <a:ea typeface="Times New Roman" pitchFamily="-106" charset="0"/>
                          <a:cs typeface="Times New Roman" pitchFamily="-106" charset="0"/>
                        </a:rPr>
                        <a:t>Medo de ser assaltado</a:t>
                      </a:r>
                      <a:r>
                        <a:rPr kumimoji="0" lang="pt-BR" sz="2000" b="0"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accent2"/>
                          </a:solidFill>
                          <a:effectLst/>
                          <a:latin typeface="Calibri" pitchFamily="-106" charset="0"/>
                          <a:ea typeface="Times New Roman" pitchFamily="-106" charset="0"/>
                          <a:cs typeface="Times New Roman" pitchFamily="-106" charset="0"/>
                        </a:rPr>
                        <a:t>9-duvidas </a:t>
                      </a:r>
                      <a:r>
                        <a:rPr kumimoji="0" lang="pt-BR" sz="2000" b="0" i="0" u="none" strike="noStrike" cap="none" normalizeH="0" baseline="0" dirty="0">
                          <a:ln>
                            <a:noFill/>
                          </a:ln>
                          <a:solidFill>
                            <a:schemeClr val="accent2"/>
                          </a:solidFill>
                          <a:effectLst/>
                          <a:latin typeface="Calibri" pitchFamily="-106" charset="0"/>
                          <a:ea typeface="Times New Roman" pitchFamily="-106" charset="0"/>
                          <a:cs typeface="Times New Roman" pitchFamily="-106" charset="0"/>
                        </a:rPr>
                        <a:t>em relação a sua missão</a:t>
                      </a:r>
                      <a:endParaRPr kumimoji="0" lang="pt-BR" sz="2000" b="0" i="0" u="none" strike="noStrike" cap="none" normalizeH="0" baseline="0" dirty="0">
                        <a:ln>
                          <a:noFill/>
                        </a:ln>
                        <a:solidFill>
                          <a:schemeClr val="accent2"/>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92" name="Group 64"/>
          <p:cNvGraphicFramePr>
            <a:graphicFrameLocks noGrp="1"/>
          </p:cNvGraphicFramePr>
          <p:nvPr/>
        </p:nvGraphicFramePr>
        <p:xfrm>
          <a:off x="1187450" y="1530350"/>
          <a:ext cx="6840538" cy="5151438"/>
        </p:xfrm>
        <a:graphic>
          <a:graphicData uri="http://schemas.openxmlformats.org/drawingml/2006/table">
            <a:tbl>
              <a:tblPr/>
              <a:tblGrid>
                <a:gridCol w="2574925"/>
                <a:gridCol w="1906588"/>
                <a:gridCol w="2359025"/>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a:ln>
                            <a:noFill/>
                          </a:ln>
                          <a:solidFill>
                            <a:schemeClr val="tx1"/>
                          </a:solidFill>
                          <a:effectLst/>
                          <a:latin typeface="Calibri" pitchFamily="-106" charset="0"/>
                          <a:ea typeface="Times New Roman" pitchFamily="-106" charset="0"/>
                          <a:cs typeface="Times New Roman" pitchFamily="-106" charset="0"/>
                        </a:rPr>
                        <a:t>Inquietação escolhida </a:t>
                      </a:r>
                      <a:endParaRPr kumimoji="0" lang="pt-BR" sz="1800" b="1" i="0" u="none" strike="noStrike" cap="none" normalizeH="0" baseline="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rPr>
                        <a:t>pergunta dirigida ao </a:t>
                      </a:r>
                      <a:r>
                        <a:rPr kumimoji="0" lang="en-US" sz="1800" b="1" i="0" u="none" strike="noStrike" cap="none" normalizeH="0" baseline="0" dirty="0" err="1" smtClean="0">
                          <a:ln>
                            <a:noFill/>
                          </a:ln>
                          <a:solidFill>
                            <a:schemeClr val="tx1"/>
                          </a:solidFill>
                          <a:effectLst/>
                          <a:latin typeface="Calibri" pitchFamily="-106" charset="0"/>
                          <a:ea typeface="Times New Roman" pitchFamily="-106" charset="0"/>
                          <a:cs typeface="Times New Roman" pitchFamily="-106" charset="0"/>
                        </a:rPr>
                        <a:t>g</a:t>
                      </a:r>
                      <a:r>
                        <a:rPr kumimoji="0" lang="pt-BR" sz="1800" b="1" i="0" u="none" strike="noStrike" cap="none" normalizeH="0" baseline="0" dirty="0" err="1" smtClean="0">
                          <a:ln>
                            <a:noFill/>
                          </a:ln>
                          <a:solidFill>
                            <a:schemeClr val="tx1"/>
                          </a:solidFill>
                          <a:effectLst/>
                          <a:latin typeface="Calibri" pitchFamily="-106" charset="0"/>
                          <a:ea typeface="Times New Roman" pitchFamily="-106" charset="0"/>
                          <a:cs typeface="Times New Roman" pitchFamily="-106" charset="0"/>
                        </a:rPr>
                        <a:t>rupo</a:t>
                      </a:r>
                      <a:r>
                        <a:rPr kumimoji="0" lang="pt-BR" sz="1800" b="1"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rPr>
                        <a:t> para suscitar a reflexão</a:t>
                      </a:r>
                      <a:endParaRPr kumimoji="0" lang="pt-BR" sz="1800" b="1" i="0" u="none" strike="noStrike" cap="none" normalizeH="0" baseline="0" dirty="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estratégias de </a:t>
                      </a:r>
                      <a:r>
                        <a:rPr kumimoji="0" lang="pt-BR" sz="1800" b="1"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rPr>
                        <a:t>enfrentamento do grupo</a:t>
                      </a:r>
                      <a:endParaRPr kumimoji="0" lang="pt-BR" sz="1800" b="1" i="0" u="none" strike="noStrike" cap="none" normalizeH="0" baseline="0" dirty="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66FF"/>
                    </a:solidFill>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a:ln>
                            <a:noFill/>
                          </a:ln>
                          <a:solidFill>
                            <a:schemeClr val="tx1"/>
                          </a:solidFill>
                          <a:effectLst/>
                          <a:latin typeface="Calibri" pitchFamily="-106" charset="0"/>
                          <a:ea typeface="Times New Roman" pitchFamily="-106" charset="0"/>
                          <a:cs typeface="Times New Roman" pitchFamily="-106" charset="0"/>
                        </a:rPr>
                        <a:t>Preocupação com a saúde da mãe que esta com câncer.Fico desanimada, chateada e triste</a:t>
                      </a:r>
                      <a:endParaRPr kumimoji="0" lang="pt-BR" sz="1600" b="0" i="0" u="none" strike="noStrike" cap="none" normalizeH="0" baseline="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a:ln>
                            <a:noFill/>
                          </a:ln>
                          <a:solidFill>
                            <a:schemeClr val="tx1"/>
                          </a:solidFill>
                          <a:effectLst/>
                          <a:latin typeface="Calibri" pitchFamily="-106" charset="0"/>
                          <a:ea typeface="Times New Roman" pitchFamily="-106" charset="0"/>
                          <a:cs typeface="Times New Roman" pitchFamily="-106" charset="0"/>
                        </a:rPr>
                        <a:t>Quando você esta triste, chateada, desanimada, o que faz que o ajuda?</a:t>
                      </a:r>
                      <a:endParaRPr kumimoji="0" lang="pt-BR" sz="1600" b="0" i="0" u="none" strike="noStrike" cap="none" normalizeH="0" baseline="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choro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rezo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escuto musica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toco violão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escrevo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leio um livro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fico com o meu cachorro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procuro um amigo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vou para uma festa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desabafo com alguém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durmo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evito ficar sozinho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entro em contato com a natureza(lua,mar)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penso positivo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faço uma caminhada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6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vou para a internet</a:t>
                      </a:r>
                      <a:endParaRPr kumimoji="0" lang="pt-BR" sz="1600" b="0" i="0" u="none" strike="noStrike" cap="none" normalizeH="0" baseline="0" dirty="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80" name="Group 28"/>
          <p:cNvGraphicFramePr>
            <a:graphicFrameLocks noGrp="1"/>
          </p:cNvGraphicFramePr>
          <p:nvPr/>
        </p:nvGraphicFramePr>
        <p:xfrm>
          <a:off x="1258888" y="1484313"/>
          <a:ext cx="6345237" cy="4194175"/>
        </p:xfrm>
        <a:graphic>
          <a:graphicData uri="http://schemas.openxmlformats.org/drawingml/2006/table">
            <a:tbl>
              <a:tblPr/>
              <a:tblGrid>
                <a:gridCol w="6345237"/>
              </a:tblGrid>
              <a:tr h="1358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o que estou levando da terapia </a:t>
                      </a:r>
                      <a:r>
                        <a:rPr kumimoji="0" lang="pt-BR" sz="1800" b="1" i="0" u="none" strike="noStrike" cap="none" normalizeH="0" baseline="0" dirty="0" smtClean="0">
                          <a:ln>
                            <a:noFill/>
                          </a:ln>
                          <a:solidFill>
                            <a:schemeClr val="tx1"/>
                          </a:solidFill>
                          <a:effectLst/>
                          <a:latin typeface="Calibri" pitchFamily="-106" charset="0"/>
                          <a:ea typeface="Times New Roman" pitchFamily="-106" charset="0"/>
                          <a:cs typeface="Times New Roman" pitchFamily="-106" charset="0"/>
                        </a:rPr>
                        <a:t>comunitária de hoje?</a:t>
                      </a:r>
                      <a:endParaRPr kumimoji="0" lang="pt-BR" sz="1800" b="1" i="0" u="none" strike="noStrike" cap="none" normalizeH="0" baseline="0" dirty="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99"/>
                    </a:solidFill>
                  </a:tcPr>
                </a:tc>
              </a:tr>
              <a:tr h="2601913">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que existem problemas mais sérios que os meus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tem problemas que eu vou </a:t>
                      </a:r>
                      <a:r>
                        <a:rPr kumimoji="0" lang="pt-BR" sz="1800" b="0" i="0" u="none" strike="noStrike" cap="none" normalizeH="0" baseline="0" dirty="0" err="1">
                          <a:ln>
                            <a:noFill/>
                          </a:ln>
                          <a:solidFill>
                            <a:schemeClr val="tx1"/>
                          </a:solidFill>
                          <a:effectLst/>
                          <a:latin typeface="Calibri" pitchFamily="-106" charset="0"/>
                          <a:ea typeface="Times New Roman" pitchFamily="-106" charset="0"/>
                          <a:cs typeface="Times New Roman" pitchFamily="-106" charset="0"/>
                        </a:rPr>
                        <a:t>presisar</a:t>
                      </a: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conviver com eles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que da para aprender com o problema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existem muitas soluções para um problema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ter paciência com um problema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enfrentar o problema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aprender com o jeito do outro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trabalhar em grupo</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não se acostumar com o problema</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pt-BR" sz="1800" b="0" i="0" u="none" strike="noStrike" cap="none" normalizeH="0" baseline="0" dirty="0">
                          <a:ln>
                            <a:noFill/>
                          </a:ln>
                          <a:solidFill>
                            <a:schemeClr val="tx1"/>
                          </a:solidFill>
                          <a:effectLst/>
                          <a:latin typeface="Calibri" pitchFamily="-106" charset="0"/>
                          <a:ea typeface="Times New Roman" pitchFamily="-106" charset="0"/>
                          <a:cs typeface="Times New Roman" pitchFamily="-106" charset="0"/>
                        </a:rPr>
                        <a:t> nada é impossível.</a:t>
                      </a:r>
                      <a:endParaRPr kumimoji="0" lang="pt-BR" sz="1800" b="0" i="0" u="none" strike="noStrike" cap="none" normalizeH="0" baseline="0" dirty="0">
                        <a:ln>
                          <a:noFill/>
                        </a:ln>
                        <a:solidFill>
                          <a:schemeClr val="tx1"/>
                        </a:solidFill>
                        <a:effectLst/>
                        <a:latin typeface="Arial" pitchFamily="-10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pt-BR" smtClean="0"/>
              <a:t>Da Dependência  a Autonomia</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pt-BR" dirty="0" smtClean="0"/>
              <a:t>Estimular a autonomia é uma forma de estimular o crescimento pessoal e o desenvolvimento familiar e social.</a:t>
            </a:r>
          </a:p>
          <a:p>
            <a:pPr fontAlgn="auto">
              <a:spcAft>
                <a:spcPts val="0"/>
              </a:spcAft>
              <a:buFont typeface="Arial"/>
              <a:buChar char="•"/>
              <a:defRPr/>
            </a:pPr>
            <a:r>
              <a:rPr lang="pt-BR" dirty="0" smtClean="0"/>
              <a:t>Os modelos que geram dependência são entraves a todo desenvolvimento pessoal e comunitário. </a:t>
            </a:r>
          </a:p>
          <a:p>
            <a:pPr fontAlgn="auto">
              <a:spcAft>
                <a:spcPts val="0"/>
              </a:spcAft>
              <a:buFont typeface="Arial"/>
              <a:buChar char="•"/>
              <a:defRPr/>
            </a:pPr>
            <a:r>
              <a:rPr lang="pt-BR" dirty="0" smtClean="0"/>
              <a:t> A consciência de que as soluções para os problemas provem da própria comunidade reforça a autoconfiança.</a:t>
            </a:r>
          </a:p>
          <a:p>
            <a:pPr fontAlgn="auto">
              <a:spcAft>
                <a:spcPts val="0"/>
              </a:spcAft>
              <a:buFont typeface="Arial"/>
              <a:buChar char="•"/>
              <a:defRPr/>
            </a:pP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0"/>
            <a:ext cx="8839200" cy="1577975"/>
          </a:xfrm>
        </p:spPr>
        <p:txBody>
          <a:bodyPr/>
          <a:lstStyle/>
          <a:p>
            <a:r>
              <a:rPr lang="fr-FR" sz="4000" smtClean="0">
                <a:latin typeface="Times New Roman" pitchFamily="18" charset="0"/>
              </a:rPr>
              <a:t>TerapiaComunit</a:t>
            </a:r>
            <a:r>
              <a:rPr lang="fr-FR" altLang="ja-JP" sz="4000" smtClean="0">
                <a:latin typeface="Times New Roman" pitchFamily="18" charset="0"/>
              </a:rPr>
              <a:t>á</a:t>
            </a:r>
            <a:r>
              <a:rPr lang="fr-FR" sz="4000" smtClean="0">
                <a:latin typeface="Times New Roman" pitchFamily="18" charset="0"/>
              </a:rPr>
              <a:t>ria e usu</a:t>
            </a:r>
            <a:r>
              <a:rPr lang="fr-FR" altLang="ja-JP" sz="4000" smtClean="0">
                <a:latin typeface="Times New Roman" pitchFamily="18" charset="0"/>
              </a:rPr>
              <a:t>á</a:t>
            </a:r>
            <a:r>
              <a:rPr lang="fr-FR" sz="4000" smtClean="0">
                <a:latin typeface="Times New Roman" pitchFamily="18" charset="0"/>
              </a:rPr>
              <a:t>rios de alcool e outras dr</a:t>
            </a:r>
            <a:r>
              <a:rPr lang="fr-FR" altLang="ja-JP" sz="4000" smtClean="0">
                <a:latin typeface="Times New Roman" pitchFamily="18" charset="0"/>
              </a:rPr>
              <a:t>o</a:t>
            </a:r>
            <a:r>
              <a:rPr lang="fr-FR" sz="4000" smtClean="0">
                <a:latin typeface="Times New Roman" pitchFamily="18" charset="0"/>
              </a:rPr>
              <a:t>gas</a:t>
            </a:r>
            <a:endParaRPr lang="fr-FR" sz="6000" smtClean="0"/>
          </a:p>
        </p:txBody>
      </p:sp>
      <p:sp>
        <p:nvSpPr>
          <p:cNvPr id="251907" name="Rectangle 3"/>
          <p:cNvSpPr>
            <a:spLocks noChangeArrowheads="1"/>
          </p:cNvSpPr>
          <p:nvPr/>
        </p:nvSpPr>
        <p:spPr bwMode="auto">
          <a:xfrm>
            <a:off x="304800" y="1577975"/>
            <a:ext cx="8534400" cy="4548188"/>
          </a:xfrm>
          <a:prstGeom prst="rect">
            <a:avLst/>
          </a:prstGeom>
          <a:noFill/>
          <a:ln w="9525">
            <a:noFill/>
            <a:miter lim="800000"/>
            <a:headEnd/>
            <a:tailEnd/>
          </a:ln>
        </p:spPr>
        <p:txBody>
          <a:bodyPr>
            <a:spAutoFit/>
          </a:bodyPr>
          <a:lstStyle/>
          <a:p>
            <a:pPr algn="just"/>
            <a:r>
              <a:rPr lang="pt-BR" sz="3600">
                <a:solidFill>
                  <a:srgbClr val="FFEA18"/>
                </a:solidFill>
                <a:latin typeface="Times New Roman" pitchFamily="18" charset="0"/>
              </a:rPr>
              <a:t>Com o apoio da SENAD, em 2005 e 2006 treinamos 800 Terapeutas Comunitários com enfase em questões de álcool e outras drogas envolvendo mais de 100 parcerias .</a:t>
            </a:r>
          </a:p>
          <a:p>
            <a:pPr algn="just"/>
            <a:r>
              <a:rPr lang="pt-BR" sz="3600">
                <a:solidFill>
                  <a:srgbClr val="FFEA18"/>
                </a:solidFill>
                <a:latin typeface="Times New Roman" pitchFamily="18" charset="0"/>
              </a:rPr>
              <a:t>Fizemos Avaliação do impacto  sobre 12.000 question</a:t>
            </a:r>
            <a:r>
              <a:rPr lang="pt-BR" altLang="ja-JP" sz="3600">
                <a:solidFill>
                  <a:srgbClr val="FFEA18"/>
                </a:solidFill>
                <a:latin typeface="Times New Roman" pitchFamily="18" charset="0"/>
              </a:rPr>
              <a:t>á</a:t>
            </a:r>
            <a:r>
              <a:rPr lang="pt-BR" sz="3600">
                <a:solidFill>
                  <a:srgbClr val="FFEA18"/>
                </a:solidFill>
                <a:latin typeface="Times New Roman" pitchFamily="18" charset="0"/>
              </a:rPr>
              <a:t>rios aplicados em 10.007 rodas de TERAPIA COMUNITÁRIA, com 150.228 atendimentos</a:t>
            </a:r>
            <a:endParaRPr lang="pt-BR">
              <a:solidFill>
                <a:srgbClr val="FFEA18"/>
              </a:solidFill>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Effect transition="in" filter="dissolve">
                                      <p:cBhvr>
                                        <p:cTn id="7" dur="500"/>
                                        <p:tgtEl>
                                          <p:spTgt spid="251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1907">
                                            <p:txEl>
                                              <p:pRg st="1" end="1"/>
                                            </p:txEl>
                                          </p:spTgt>
                                        </p:tgtEl>
                                        <p:attrNameLst>
                                          <p:attrName>style.visibility</p:attrName>
                                        </p:attrNameLst>
                                      </p:cBhvr>
                                      <p:to>
                                        <p:strVal val="visible"/>
                                      </p:to>
                                    </p:set>
                                    <p:animEffect transition="in" filter="dissolve">
                                      <p:cBhvr>
                                        <p:cTn id="12" dur="500"/>
                                        <p:tgtEl>
                                          <p:spTgt spid="251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bldLvl="3"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125413" y="260350"/>
            <a:ext cx="8839200" cy="1317625"/>
          </a:xfrm>
        </p:spPr>
        <p:txBody>
          <a:bodyPr/>
          <a:lstStyle/>
          <a:p>
            <a:pPr algn="r"/>
            <a:r>
              <a:rPr lang="fr-FR" sz="2800" smtClean="0">
                <a:solidFill>
                  <a:schemeClr val="hlink"/>
                </a:solidFill>
              </a:rPr>
              <a:t>Resultados do estudo de impacto da TC na saúde</a:t>
            </a:r>
            <a:r>
              <a:rPr lang="fr-FR" altLang="ja-JP" sz="2800" smtClean="0">
                <a:solidFill>
                  <a:schemeClr val="hlink"/>
                </a:solidFill>
              </a:rPr>
              <a:t/>
            </a:r>
            <a:br>
              <a:rPr lang="fr-FR" altLang="ja-JP" sz="2800" smtClean="0">
                <a:solidFill>
                  <a:schemeClr val="hlink"/>
                </a:solidFill>
              </a:rPr>
            </a:br>
            <a:r>
              <a:rPr lang="fr-FR" altLang="ja-JP" sz="1800" smtClean="0">
                <a:solidFill>
                  <a:schemeClr val="bg1"/>
                </a:solidFill>
              </a:rPr>
              <a:t/>
            </a:r>
            <a:br>
              <a:rPr lang="fr-FR" altLang="ja-JP" sz="1800" smtClean="0">
                <a:solidFill>
                  <a:schemeClr val="bg1"/>
                </a:solidFill>
              </a:rPr>
            </a:br>
            <a:r>
              <a:rPr lang="fr-FR" altLang="ja-JP" sz="2500" smtClean="0"/>
              <a:t>N=12.000</a:t>
            </a:r>
            <a:endParaRPr lang="fr-FR" sz="2500" smtClean="0"/>
          </a:p>
        </p:txBody>
      </p:sp>
      <p:graphicFrame>
        <p:nvGraphicFramePr>
          <p:cNvPr id="380958" name="Group 30"/>
          <p:cNvGraphicFramePr>
            <a:graphicFrameLocks noGrp="1"/>
          </p:cNvGraphicFramePr>
          <p:nvPr/>
        </p:nvGraphicFramePr>
        <p:xfrm>
          <a:off x="107950" y="4448175"/>
          <a:ext cx="8988425" cy="1749425"/>
        </p:xfrm>
        <a:graphic>
          <a:graphicData uri="http://schemas.openxmlformats.org/drawingml/2006/table">
            <a:tbl>
              <a:tblPr/>
              <a:tblGrid>
                <a:gridCol w="309563"/>
                <a:gridCol w="8678862"/>
              </a:tblGrid>
              <a:tr h="295275">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endParaRPr kumimoji="0" lang="pt-BR" sz="100" b="0" i="0" u="none" strike="noStrike" cap="none" normalizeH="0" baseline="0">
                        <a:ln>
                          <a:noFill/>
                        </a:ln>
                        <a:solidFill>
                          <a:schemeClr val="tx1"/>
                        </a:solidFill>
                        <a:effectLst>
                          <a:outerShdw blurRad="38100" dist="38100" dir="2700000" algn="tl">
                            <a:srgbClr val="000000"/>
                          </a:outerShdw>
                        </a:effectLst>
                        <a:latin typeface="Garamond" pitchFamily="-106" charset="0"/>
                      </a:endParaRP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solidFill>
                      <a:srgbClr val="5BA8FD"/>
                    </a:solidFill>
                  </a:tcPr>
                </a:tc>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r>
                        <a:rPr kumimoji="0" lang="pt-BR" sz="1800" b="1" i="0" u="none" strike="noStrike" cap="none" normalizeH="0" baseline="0">
                          <a:ln>
                            <a:noFill/>
                          </a:ln>
                          <a:solidFill>
                            <a:schemeClr val="tx1"/>
                          </a:solidFill>
                          <a:effectLst>
                            <a:outerShdw blurRad="38100" dist="38100" dir="2700000" algn="tl">
                              <a:srgbClr val="000000"/>
                            </a:outerShdw>
                          </a:effectLst>
                          <a:latin typeface="Garamond" pitchFamily="-106" charset="0"/>
                        </a:rPr>
                        <a:t>Estressee emoções negativas:  medo, ansiedade, insônia, nervosismo, entre outros.</a:t>
                      </a: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noFill/>
                  </a:tcPr>
                </a:tc>
              </a:tr>
              <a:tr h="373063">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endParaRPr kumimoji="0" lang="pt-BR" sz="100" b="0" i="0" u="none" strike="noStrike" cap="none" normalizeH="0" baseline="0">
                        <a:ln>
                          <a:noFill/>
                        </a:ln>
                        <a:solidFill>
                          <a:schemeClr val="tx1"/>
                        </a:solidFill>
                        <a:effectLst>
                          <a:outerShdw blurRad="38100" dist="38100" dir="2700000" algn="tl">
                            <a:srgbClr val="000000"/>
                          </a:outerShdw>
                        </a:effectLst>
                        <a:latin typeface="Garamond" pitchFamily="-106" charset="0"/>
                      </a:endParaRP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solidFill>
                      <a:srgbClr val="E83432"/>
                    </a:solidFill>
                  </a:tcPr>
                </a:tc>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r>
                        <a:rPr kumimoji="0" lang="pt-BR" sz="1800" b="1" i="0" u="none" strike="noStrike" cap="none" normalizeH="0" baseline="0">
                          <a:ln>
                            <a:noFill/>
                          </a:ln>
                          <a:solidFill>
                            <a:schemeClr val="tx1"/>
                          </a:solidFill>
                          <a:effectLst>
                            <a:outerShdw blurRad="38100" dist="38100" dir="2700000" algn="tl">
                              <a:srgbClr val="000000"/>
                            </a:outerShdw>
                          </a:effectLst>
                          <a:latin typeface="Garamond" pitchFamily="-106" charset="0"/>
                        </a:rPr>
                        <a:t>Trata se das relações entre filhos e pais, irmãos, esposo e esposa, separação, traição e ciúmes.</a:t>
                      </a: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noFill/>
                  </a:tcPr>
                </a:tc>
              </a:tr>
              <a:tr h="280988">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endParaRPr kumimoji="0" lang="pt-BR" sz="100" b="0" i="0" u="none" strike="noStrike" cap="none" normalizeH="0" baseline="0">
                        <a:ln>
                          <a:noFill/>
                        </a:ln>
                        <a:solidFill>
                          <a:schemeClr val="tx1"/>
                        </a:solidFill>
                        <a:effectLst>
                          <a:outerShdw blurRad="38100" dist="38100" dir="2700000" algn="tl">
                            <a:srgbClr val="000000"/>
                          </a:outerShdw>
                        </a:effectLst>
                        <a:latin typeface="Garamond" pitchFamily="-106" charset="0"/>
                      </a:endParaRP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solidFill>
                      <a:srgbClr val="31E15A"/>
                    </a:solidFill>
                  </a:tcPr>
                </a:tc>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r>
                        <a:rPr kumimoji="0" lang="pt-BR" sz="1800" b="1" i="0" u="none" strike="noStrike" cap="none" normalizeH="0" baseline="0">
                          <a:ln>
                            <a:noFill/>
                          </a:ln>
                          <a:solidFill>
                            <a:schemeClr val="tx1"/>
                          </a:solidFill>
                          <a:effectLst>
                            <a:outerShdw blurRad="38100" dist="38100" dir="2700000" algn="tl">
                              <a:srgbClr val="000000"/>
                            </a:outerShdw>
                          </a:effectLst>
                          <a:latin typeface="Garamond" pitchFamily="-106" charset="0"/>
                        </a:rPr>
                        <a:t>Trabalho, desemprego, insegurança, insatisfação, dificuldades financeiras, falta de reconhecimento.</a:t>
                      </a: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noFill/>
                  </a:tcPr>
                </a:tc>
              </a:tr>
              <a:tr h="276225">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endParaRPr kumimoji="0" lang="pt-BR" sz="100" b="0" i="0" u="none" strike="noStrike" cap="none" normalizeH="0" baseline="0">
                        <a:ln>
                          <a:noFill/>
                        </a:ln>
                        <a:solidFill>
                          <a:schemeClr val="tx1"/>
                        </a:solidFill>
                        <a:effectLst>
                          <a:outerShdw blurRad="38100" dist="38100" dir="2700000" algn="tl">
                            <a:srgbClr val="000000"/>
                          </a:outerShdw>
                        </a:effectLst>
                        <a:latin typeface="Garamond" pitchFamily="-106" charset="0"/>
                      </a:endParaRP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solidFill>
                      <a:srgbClr val="8A5457"/>
                    </a:solidFill>
                  </a:tcPr>
                </a:tc>
                <a:tc>
                  <a:txBody>
                    <a:bodyPr/>
                    <a:lstStyle/>
                    <a:p>
                      <a:pPr marL="0" marR="0" lvl="0" indent="0" algn="l" defTabSz="4572000" rtl="0" eaLnBrk="1" fontAlgn="base" latinLnBrk="0" hangingPunct="1">
                        <a:lnSpc>
                          <a:spcPct val="100000"/>
                        </a:lnSpc>
                        <a:spcBef>
                          <a:spcPct val="20000"/>
                        </a:spcBef>
                        <a:spcAft>
                          <a:spcPct val="0"/>
                        </a:spcAft>
                        <a:buClr>
                          <a:schemeClr val="hlink"/>
                        </a:buClr>
                        <a:buSzPct val="70000"/>
                        <a:buFont typeface="Wingdings" pitchFamily="-106" charset="2"/>
                        <a:buNone/>
                        <a:tabLst/>
                      </a:pPr>
                      <a:r>
                        <a:rPr kumimoji="0" lang="pt-BR" sz="1800" b="1" i="0" u="none" strike="noStrike" cap="none" normalizeH="0" baseline="0">
                          <a:ln>
                            <a:noFill/>
                          </a:ln>
                          <a:solidFill>
                            <a:schemeClr val="tx1"/>
                          </a:solidFill>
                          <a:effectLst>
                            <a:outerShdw blurRad="38100" dist="38100" dir="2700000" algn="tl">
                              <a:srgbClr val="000000"/>
                            </a:outerShdw>
                          </a:effectLst>
                          <a:latin typeface="Garamond" pitchFamily="-106" charset="0"/>
                        </a:rPr>
                        <a:t>Violência contra a mulher, criança, idoso, assalto, homicídio, gangues, sexual.</a:t>
                      </a:r>
                    </a:p>
                  </a:txBody>
                  <a:tcPr marL="26040" marR="26040" marT="13020" marB="13020" horzOverflow="overflow">
                    <a:lnL w="12700" cap="flat" cmpd="sng" algn="ctr">
                      <a:solidFill>
                        <a:srgbClr val="FFF68E"/>
                      </a:solidFill>
                      <a:prstDash val="solid"/>
                      <a:round/>
                      <a:headEnd type="none" w="med" len="med"/>
                      <a:tailEnd type="none" w="med" len="med"/>
                    </a:lnL>
                    <a:lnR w="12700" cap="flat" cmpd="sng" algn="ctr">
                      <a:solidFill>
                        <a:srgbClr val="FFF68E"/>
                      </a:solidFill>
                      <a:prstDash val="solid"/>
                      <a:round/>
                      <a:headEnd type="none" w="med" len="med"/>
                      <a:tailEnd type="none" w="med" len="med"/>
                    </a:lnR>
                    <a:lnT w="12700" cap="flat" cmpd="sng" algn="ctr">
                      <a:solidFill>
                        <a:srgbClr val="FFF68E"/>
                      </a:solidFill>
                      <a:prstDash val="solid"/>
                      <a:round/>
                      <a:headEnd type="none" w="med" len="med"/>
                      <a:tailEnd type="none" w="med" len="med"/>
                    </a:lnT>
                    <a:lnB w="12700" cap="flat" cmpd="sng" algn="ctr">
                      <a:solidFill>
                        <a:srgbClr val="FFF68E"/>
                      </a:solidFill>
                      <a:prstDash val="solid"/>
                      <a:round/>
                      <a:headEnd type="none" w="med" len="med"/>
                      <a:tailEnd type="none" w="med" len="med"/>
                    </a:lnB>
                    <a:lnTlToBr>
                      <a:noFill/>
                    </a:lnTlToBr>
                    <a:lnBlToTr>
                      <a:noFill/>
                    </a:lnBlToTr>
                    <a:noFill/>
                  </a:tcPr>
                </a:tc>
              </a:tr>
            </a:tbl>
          </a:graphicData>
        </a:graphic>
      </p:graphicFrame>
      <p:pic>
        <p:nvPicPr>
          <p:cNvPr id="54291" name="Picture 22" descr="grafico"/>
          <p:cNvPicPr>
            <a:picLocks noChangeAspect="1" noChangeArrowheads="1"/>
          </p:cNvPicPr>
          <p:nvPr/>
        </p:nvPicPr>
        <p:blipFill>
          <a:blip r:embed="rId3"/>
          <a:srcRect/>
          <a:stretch>
            <a:fillRect/>
          </a:stretch>
        </p:blipFill>
        <p:spPr bwMode="auto">
          <a:xfrm>
            <a:off x="250825" y="1577975"/>
            <a:ext cx="8686800" cy="2798763"/>
          </a:xfrm>
          <a:prstGeom prst="rect">
            <a:avLst/>
          </a:prstGeom>
          <a:noFill/>
          <a:ln w="9525">
            <a:noFill/>
            <a:miter lim="800000"/>
            <a:headEnd/>
            <a:tailEnd/>
          </a:ln>
        </p:spPr>
      </p:pic>
      <p:sp>
        <p:nvSpPr>
          <p:cNvPr id="380959" name="Text Box 31"/>
          <p:cNvSpPr txBox="1">
            <a:spLocks noChangeArrowheads="1"/>
          </p:cNvSpPr>
          <p:nvPr/>
        </p:nvSpPr>
        <p:spPr bwMode="auto">
          <a:xfrm>
            <a:off x="247650" y="6154738"/>
            <a:ext cx="3940175" cy="517525"/>
          </a:xfrm>
          <a:prstGeom prst="rect">
            <a:avLst/>
          </a:prstGeom>
          <a:noFill/>
          <a:ln w="9525">
            <a:noFill/>
            <a:miter lim="800000"/>
            <a:headEnd/>
            <a:tailEnd/>
          </a:ln>
          <a:effectLst/>
        </p:spPr>
        <p:txBody>
          <a:bodyPr wrap="none">
            <a:spAutoFit/>
          </a:bodyPr>
          <a:lstStyle/>
          <a:p>
            <a:pPr algn="ctr" eaLnBrk="0" fontAlgn="auto" hangingPunct="0">
              <a:spcBef>
                <a:spcPts val="0"/>
              </a:spcBef>
              <a:spcAft>
                <a:spcPts val="0"/>
              </a:spcAft>
              <a:defRPr/>
            </a:pPr>
            <a:endParaRPr lang="fr-FR" altLang="ja-JP" sz="1400">
              <a:solidFill>
                <a:srgbClr val="FFFF00"/>
              </a:solidFill>
              <a:effectLst>
                <a:outerShdw blurRad="38100" dist="38100" dir="2700000" algn="tl">
                  <a:srgbClr val="000000"/>
                </a:outerShdw>
              </a:effectLst>
              <a:latin typeface="Arial" pitchFamily="-112" charset="0"/>
              <a:cs typeface="ＭＳ Ｐゴシック" pitchFamily="-112" charset="-128"/>
            </a:endParaRPr>
          </a:p>
          <a:p>
            <a:pPr algn="ctr" eaLnBrk="0" fontAlgn="auto" hangingPunct="0">
              <a:spcBef>
                <a:spcPts val="0"/>
              </a:spcBef>
              <a:spcAft>
                <a:spcPts val="0"/>
              </a:spcAft>
              <a:defRPr/>
            </a:pPr>
            <a:r>
              <a:rPr lang="fr-FR" altLang="ja-JP" sz="1400">
                <a:solidFill>
                  <a:srgbClr val="FFFF00"/>
                </a:solidFill>
                <a:effectLst>
                  <a:outerShdw blurRad="38100" dist="38100" dir="2700000" algn="tl">
                    <a:srgbClr val="000000"/>
                  </a:outerShdw>
                </a:effectLst>
                <a:latin typeface="Garamond" pitchFamily="-112" charset="0"/>
                <a:cs typeface="ＭＳ Ｐゴシック" pitchFamily="-112" charset="-128"/>
              </a:rPr>
              <a:t>Fonte relatório SENAD/UFC/MISMEC-CE 2007</a:t>
            </a:r>
            <a:endParaRPr lang="pt-BR" sz="1400">
              <a:solidFill>
                <a:srgbClr val="FFFF00"/>
              </a:solidFill>
              <a:effectLst>
                <a:outerShdw blurRad="38100" dist="38100" dir="2700000" algn="tl">
                  <a:srgbClr val="000000"/>
                </a:outerShdw>
              </a:effectLst>
              <a:latin typeface="Garamond" pitchFamily="-112" charset="0"/>
              <a:cs typeface="+mn-cs"/>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rrowheads="1"/>
          </p:cNvSpPr>
          <p:nvPr>
            <p:ph type="title"/>
          </p:nvPr>
        </p:nvSpPr>
        <p:spPr>
          <a:xfrm>
            <a:off x="458788" y="274638"/>
            <a:ext cx="8229600" cy="1143000"/>
          </a:xfrm>
        </p:spPr>
        <p:txBody>
          <a:bodyPr rtlCol="0">
            <a:normAutofit fontScale="90000"/>
          </a:bodyPr>
          <a:lstStyle/>
          <a:p>
            <a:pPr fontAlgn="auto">
              <a:spcAft>
                <a:spcPts val="0"/>
              </a:spcAft>
              <a:defRPr/>
            </a:pPr>
            <a:r>
              <a:rPr lang="pt-BR" sz="3000">
                <a:solidFill>
                  <a:srgbClr val="FFFF03"/>
                </a:solidFill>
                <a:latin typeface="Arial" pitchFamily="-106" charset="0"/>
                <a:ea typeface="ＭＳ Ｐゴシック" pitchFamily="-106" charset="-128"/>
                <a:cs typeface="ＭＳ Ｐゴシック" pitchFamily="-106" charset="-128"/>
              </a:rPr>
              <a:t/>
            </a:r>
            <a:br>
              <a:rPr lang="pt-BR" sz="3000">
                <a:solidFill>
                  <a:srgbClr val="FFFF03"/>
                </a:solidFill>
                <a:latin typeface="Arial" pitchFamily="-106" charset="0"/>
                <a:ea typeface="ＭＳ Ｐゴシック" pitchFamily="-106" charset="-128"/>
                <a:cs typeface="ＭＳ Ｐゴシック" pitchFamily="-106" charset="-128"/>
              </a:rPr>
            </a:br>
            <a:r>
              <a:rPr lang="pt-BR" sz="3000">
                <a:solidFill>
                  <a:srgbClr val="FFFF03"/>
                </a:solidFill>
                <a:ea typeface="ＭＳ Ｐゴシック" pitchFamily="-106" charset="-128"/>
                <a:cs typeface="ＭＳ Ｐゴシック" pitchFamily="-106" charset="-128"/>
              </a:rPr>
              <a:t>A TC reduziu a demanda por serviços especializados</a:t>
            </a:r>
            <a:r>
              <a:rPr lang="pt-BR" u="sng">
                <a:solidFill>
                  <a:srgbClr val="FFFF03"/>
                </a:solidFill>
                <a:ea typeface="ＭＳ Ｐゴシック" pitchFamily="-106" charset="-128"/>
                <a:cs typeface="ＭＳ Ｐゴシック" pitchFamily="-106" charset="-128"/>
              </a:rPr>
              <a:t/>
            </a:r>
            <a:br>
              <a:rPr lang="pt-BR" u="sng">
                <a:solidFill>
                  <a:srgbClr val="FFFF03"/>
                </a:solidFill>
                <a:ea typeface="ＭＳ Ｐゴシック" pitchFamily="-106" charset="-128"/>
                <a:cs typeface="ＭＳ Ｐゴシック" pitchFamily="-106" charset="-128"/>
              </a:rPr>
            </a:br>
            <a:endParaRPr lang="pt-BR" u="sng">
              <a:solidFill>
                <a:srgbClr val="FFFF03"/>
              </a:solidFill>
              <a:ea typeface="ＭＳ Ｐゴシック" pitchFamily="-106" charset="-128"/>
              <a:cs typeface="ＭＳ Ｐゴシック" pitchFamily="-106" charset="-128"/>
            </a:endParaRPr>
          </a:p>
        </p:txBody>
      </p:sp>
      <p:sp>
        <p:nvSpPr>
          <p:cNvPr id="382981" name="Rectangle 5"/>
          <p:cNvSpPr>
            <a:spLocks noChangeArrowheads="1"/>
          </p:cNvSpPr>
          <p:nvPr/>
        </p:nvSpPr>
        <p:spPr bwMode="auto">
          <a:xfrm>
            <a:off x="214313" y="1517650"/>
            <a:ext cx="3998912" cy="4460875"/>
          </a:xfrm>
          <a:prstGeom prst="rect">
            <a:avLst/>
          </a:prstGeom>
          <a:noFill/>
          <a:ln w="9525">
            <a:noFill/>
            <a:miter lim="800000"/>
            <a:headEnd/>
            <a:tailEnd/>
          </a:ln>
        </p:spPr>
        <p:txBody>
          <a:bodyPr lIns="78154" tIns="39077" rIns="78154" bIns="39077">
            <a:spAutoFit/>
          </a:bodyPr>
          <a:lstStyle/>
          <a:p>
            <a:pPr algn="ctr" defTabSz="781050"/>
            <a:r>
              <a:rPr lang="pt-BR" sz="2400">
                <a:latin typeface="Calibri" pitchFamily="34" charset="0"/>
                <a:cs typeface="Times New Roman" pitchFamily="18" charset="0"/>
              </a:rPr>
              <a:t>Apenas 11,5 %  das pessoas que passaram pelas rodas de TC, necessitaram de encaminhamento para os serviços de sa</a:t>
            </a:r>
            <a:r>
              <a:rPr lang="pt-BR" altLang="ja-JP" sz="2400">
                <a:latin typeface="Calibri" pitchFamily="34" charset="0"/>
              </a:rPr>
              <a:t>úde</a:t>
            </a:r>
            <a:r>
              <a:rPr lang="pt-BR" sz="2400">
                <a:latin typeface="Calibri" pitchFamily="34" charset="0"/>
                <a:cs typeface="Times New Roman" pitchFamily="18" charset="0"/>
              </a:rPr>
              <a:t>. </a:t>
            </a:r>
          </a:p>
          <a:p>
            <a:pPr algn="ctr" defTabSz="781050"/>
            <a:endParaRPr lang="pt-BR" sz="2400">
              <a:latin typeface="Calibri" pitchFamily="34" charset="0"/>
              <a:cs typeface="Times New Roman" pitchFamily="18" charset="0"/>
            </a:endParaRPr>
          </a:p>
          <a:p>
            <a:pPr algn="ctr" defTabSz="781050"/>
            <a:r>
              <a:rPr lang="pt-BR" sz="2400">
                <a:latin typeface="Calibri" pitchFamily="34" charset="0"/>
                <a:cs typeface="Times New Roman" pitchFamily="18" charset="0"/>
              </a:rPr>
              <a:t>  A construç</a:t>
            </a:r>
            <a:r>
              <a:rPr lang="pt-BR" altLang="ja-JP" sz="2400">
                <a:latin typeface="Calibri" pitchFamily="34" charset="0"/>
              </a:rPr>
              <a:t>ão de redes de apoio social torna o indivíduo e a comunidade mais autônoma e menos dependentes dos especialistas e instituições especializadas.</a:t>
            </a:r>
          </a:p>
        </p:txBody>
      </p:sp>
      <p:grpSp>
        <p:nvGrpSpPr>
          <p:cNvPr id="2" name="Group 8"/>
          <p:cNvGrpSpPr>
            <a:grpSpLocks noChangeAspect="1"/>
          </p:cNvGrpSpPr>
          <p:nvPr/>
        </p:nvGrpSpPr>
        <p:grpSpPr bwMode="auto">
          <a:xfrm>
            <a:off x="4213225" y="2062163"/>
            <a:ext cx="4718050" cy="3527425"/>
            <a:chOff x="2517" y="1344"/>
            <a:chExt cx="2972" cy="2222"/>
          </a:xfrm>
        </p:grpSpPr>
        <p:sp>
          <p:nvSpPr>
            <p:cNvPr id="56327" name="AutoShape 7"/>
            <p:cNvSpPr>
              <a:spLocks noChangeAspect="1" noChangeArrowheads="1" noTextEdit="1"/>
            </p:cNvSpPr>
            <p:nvPr/>
          </p:nvSpPr>
          <p:spPr bwMode="auto">
            <a:xfrm>
              <a:off x="2517" y="1344"/>
              <a:ext cx="2972" cy="2222"/>
            </a:xfrm>
            <a:prstGeom prst="rect">
              <a:avLst/>
            </a:prstGeom>
            <a:noFill/>
            <a:ln w="9525">
              <a:noFill/>
              <a:miter lim="800000"/>
              <a:headEnd/>
              <a:tailEnd/>
            </a:ln>
          </p:spPr>
          <p:txBody>
            <a:bodyPr/>
            <a:lstStyle/>
            <a:p>
              <a:endParaRPr lang="pt-BR"/>
            </a:p>
          </p:txBody>
        </p:sp>
        <p:sp>
          <p:nvSpPr>
            <p:cNvPr id="56328" name="Rectangle 9"/>
            <p:cNvSpPr>
              <a:spLocks noChangeArrowheads="1"/>
            </p:cNvSpPr>
            <p:nvPr/>
          </p:nvSpPr>
          <p:spPr bwMode="auto">
            <a:xfrm>
              <a:off x="2552" y="1381"/>
              <a:ext cx="2902" cy="2150"/>
            </a:xfrm>
            <a:prstGeom prst="rect">
              <a:avLst/>
            </a:prstGeom>
            <a:solidFill>
              <a:srgbClr val="FFFFFF"/>
            </a:solidFill>
            <a:ln w="9525">
              <a:noFill/>
              <a:miter lim="800000"/>
              <a:headEnd/>
              <a:tailEnd/>
            </a:ln>
          </p:spPr>
          <p:txBody>
            <a:bodyPr/>
            <a:lstStyle/>
            <a:p>
              <a:pPr algn="ctr" eaLnBrk="0" hangingPunct="0"/>
              <a:endParaRPr lang="pt-BR" sz="2400">
                <a:latin typeface="Times" pitchFamily="18" charset="0"/>
              </a:endParaRPr>
            </a:p>
          </p:txBody>
        </p:sp>
        <p:sp>
          <p:nvSpPr>
            <p:cNvPr id="56329" name="Rectangle 10"/>
            <p:cNvSpPr>
              <a:spLocks noChangeArrowheads="1"/>
            </p:cNvSpPr>
            <p:nvPr/>
          </p:nvSpPr>
          <p:spPr bwMode="auto">
            <a:xfrm>
              <a:off x="2552" y="1380"/>
              <a:ext cx="2902" cy="2152"/>
            </a:xfrm>
            <a:prstGeom prst="rect">
              <a:avLst/>
            </a:prstGeom>
            <a:noFill/>
            <a:ln w="3175">
              <a:solidFill>
                <a:srgbClr val="000000"/>
              </a:solidFill>
              <a:miter lim="800000"/>
              <a:headEnd/>
              <a:tailEnd/>
            </a:ln>
          </p:spPr>
          <p:txBody>
            <a:bodyPr/>
            <a:lstStyle/>
            <a:p>
              <a:endParaRPr lang="pt-BR">
                <a:latin typeface="Calibri" pitchFamily="34" charset="0"/>
              </a:endParaRPr>
            </a:p>
          </p:txBody>
        </p:sp>
        <p:sp>
          <p:nvSpPr>
            <p:cNvPr id="56330" name="Freeform 11"/>
            <p:cNvSpPr>
              <a:spLocks/>
            </p:cNvSpPr>
            <p:nvPr/>
          </p:nvSpPr>
          <p:spPr bwMode="auto">
            <a:xfrm>
              <a:off x="3648" y="2200"/>
              <a:ext cx="450" cy="454"/>
            </a:xfrm>
            <a:custGeom>
              <a:avLst/>
              <a:gdLst>
                <a:gd name="T0" fmla="*/ 0 w 450"/>
                <a:gd name="T1" fmla="*/ 273 h 454"/>
                <a:gd name="T2" fmla="*/ 450 w 450"/>
                <a:gd name="T3" fmla="*/ 0 h 454"/>
                <a:gd name="T4" fmla="*/ 450 w 450"/>
                <a:gd name="T5" fmla="*/ 181 h 454"/>
                <a:gd name="T6" fmla="*/ 0 w 450"/>
                <a:gd name="T7" fmla="*/ 454 h 454"/>
                <a:gd name="T8" fmla="*/ 0 w 450"/>
                <a:gd name="T9" fmla="*/ 273 h 454"/>
                <a:gd name="T10" fmla="*/ 0 60000 65536"/>
                <a:gd name="T11" fmla="*/ 0 60000 65536"/>
                <a:gd name="T12" fmla="*/ 0 60000 65536"/>
                <a:gd name="T13" fmla="*/ 0 60000 65536"/>
                <a:gd name="T14" fmla="*/ 0 60000 65536"/>
                <a:gd name="T15" fmla="*/ 0 w 450"/>
                <a:gd name="T16" fmla="*/ 0 h 454"/>
                <a:gd name="T17" fmla="*/ 450 w 450"/>
                <a:gd name="T18" fmla="*/ 454 h 454"/>
              </a:gdLst>
              <a:ahLst/>
              <a:cxnLst>
                <a:cxn ang="T10">
                  <a:pos x="T0" y="T1"/>
                </a:cxn>
                <a:cxn ang="T11">
                  <a:pos x="T2" y="T3"/>
                </a:cxn>
                <a:cxn ang="T12">
                  <a:pos x="T4" y="T5"/>
                </a:cxn>
                <a:cxn ang="T13">
                  <a:pos x="T6" y="T7"/>
                </a:cxn>
                <a:cxn ang="T14">
                  <a:pos x="T8" y="T9"/>
                </a:cxn>
              </a:cxnLst>
              <a:rect l="T15" t="T16" r="T17" b="T18"/>
              <a:pathLst>
                <a:path w="450" h="454">
                  <a:moveTo>
                    <a:pt x="0" y="273"/>
                  </a:moveTo>
                  <a:lnTo>
                    <a:pt x="450" y="0"/>
                  </a:lnTo>
                  <a:lnTo>
                    <a:pt x="450" y="181"/>
                  </a:lnTo>
                  <a:lnTo>
                    <a:pt x="0" y="454"/>
                  </a:lnTo>
                  <a:lnTo>
                    <a:pt x="0" y="273"/>
                  </a:lnTo>
                  <a:close/>
                </a:path>
              </a:pathLst>
            </a:custGeom>
            <a:solidFill>
              <a:srgbClr val="32557F"/>
            </a:solidFill>
            <a:ln w="9525">
              <a:noFill/>
              <a:round/>
              <a:headEnd/>
              <a:tailEnd/>
            </a:ln>
          </p:spPr>
          <p:txBody>
            <a:bodyPr/>
            <a:lstStyle/>
            <a:p>
              <a:endParaRPr lang="pt-BR"/>
            </a:p>
          </p:txBody>
        </p:sp>
        <p:sp>
          <p:nvSpPr>
            <p:cNvPr id="56331" name="Freeform 12"/>
            <p:cNvSpPr>
              <a:spLocks/>
            </p:cNvSpPr>
            <p:nvPr/>
          </p:nvSpPr>
          <p:spPr bwMode="auto">
            <a:xfrm>
              <a:off x="3648" y="2110"/>
              <a:ext cx="452" cy="363"/>
            </a:xfrm>
            <a:custGeom>
              <a:avLst/>
              <a:gdLst>
                <a:gd name="T0" fmla="*/ 0 w 452"/>
                <a:gd name="T1" fmla="*/ 0 h 363"/>
                <a:gd name="T2" fmla="*/ 12 w 452"/>
                <a:gd name="T3" fmla="*/ 0 h 363"/>
                <a:gd name="T4" fmla="*/ 24 w 452"/>
                <a:gd name="T5" fmla="*/ 0 h 363"/>
                <a:gd name="T6" fmla="*/ 36 w 452"/>
                <a:gd name="T7" fmla="*/ 0 h 363"/>
                <a:gd name="T8" fmla="*/ 50 w 452"/>
                <a:gd name="T9" fmla="*/ 0 h 363"/>
                <a:gd name="T10" fmla="*/ 61 w 452"/>
                <a:gd name="T11" fmla="*/ 0 h 363"/>
                <a:gd name="T12" fmla="*/ 73 w 452"/>
                <a:gd name="T13" fmla="*/ 2 h 363"/>
                <a:gd name="T14" fmla="*/ 85 w 452"/>
                <a:gd name="T15" fmla="*/ 2 h 363"/>
                <a:gd name="T16" fmla="*/ 97 w 452"/>
                <a:gd name="T17" fmla="*/ 2 h 363"/>
                <a:gd name="T18" fmla="*/ 109 w 452"/>
                <a:gd name="T19" fmla="*/ 5 h 363"/>
                <a:gd name="T20" fmla="*/ 120 w 452"/>
                <a:gd name="T21" fmla="*/ 5 h 363"/>
                <a:gd name="T22" fmla="*/ 132 w 452"/>
                <a:gd name="T23" fmla="*/ 7 h 363"/>
                <a:gd name="T24" fmla="*/ 144 w 452"/>
                <a:gd name="T25" fmla="*/ 9 h 363"/>
                <a:gd name="T26" fmla="*/ 156 w 452"/>
                <a:gd name="T27" fmla="*/ 9 h 363"/>
                <a:gd name="T28" fmla="*/ 168 w 452"/>
                <a:gd name="T29" fmla="*/ 11 h 363"/>
                <a:gd name="T30" fmla="*/ 178 w 452"/>
                <a:gd name="T31" fmla="*/ 13 h 363"/>
                <a:gd name="T32" fmla="*/ 189 w 452"/>
                <a:gd name="T33" fmla="*/ 15 h 363"/>
                <a:gd name="T34" fmla="*/ 201 w 452"/>
                <a:gd name="T35" fmla="*/ 15 h 363"/>
                <a:gd name="T36" fmla="*/ 213 w 452"/>
                <a:gd name="T37" fmla="*/ 17 h 363"/>
                <a:gd name="T38" fmla="*/ 225 w 452"/>
                <a:gd name="T39" fmla="*/ 19 h 363"/>
                <a:gd name="T40" fmla="*/ 235 w 452"/>
                <a:gd name="T41" fmla="*/ 21 h 363"/>
                <a:gd name="T42" fmla="*/ 247 w 452"/>
                <a:gd name="T43" fmla="*/ 23 h 363"/>
                <a:gd name="T44" fmla="*/ 258 w 452"/>
                <a:gd name="T45" fmla="*/ 25 h 363"/>
                <a:gd name="T46" fmla="*/ 268 w 452"/>
                <a:gd name="T47" fmla="*/ 30 h 363"/>
                <a:gd name="T48" fmla="*/ 280 w 452"/>
                <a:gd name="T49" fmla="*/ 32 h 363"/>
                <a:gd name="T50" fmla="*/ 292 w 452"/>
                <a:gd name="T51" fmla="*/ 34 h 363"/>
                <a:gd name="T52" fmla="*/ 302 w 452"/>
                <a:gd name="T53" fmla="*/ 36 h 363"/>
                <a:gd name="T54" fmla="*/ 312 w 452"/>
                <a:gd name="T55" fmla="*/ 40 h 363"/>
                <a:gd name="T56" fmla="*/ 323 w 452"/>
                <a:gd name="T57" fmla="*/ 42 h 363"/>
                <a:gd name="T58" fmla="*/ 333 w 452"/>
                <a:gd name="T59" fmla="*/ 46 h 363"/>
                <a:gd name="T60" fmla="*/ 345 w 452"/>
                <a:gd name="T61" fmla="*/ 48 h 363"/>
                <a:gd name="T62" fmla="*/ 355 w 452"/>
                <a:gd name="T63" fmla="*/ 52 h 363"/>
                <a:gd name="T64" fmla="*/ 365 w 452"/>
                <a:gd name="T65" fmla="*/ 54 h 363"/>
                <a:gd name="T66" fmla="*/ 375 w 452"/>
                <a:gd name="T67" fmla="*/ 59 h 363"/>
                <a:gd name="T68" fmla="*/ 385 w 452"/>
                <a:gd name="T69" fmla="*/ 63 h 363"/>
                <a:gd name="T70" fmla="*/ 394 w 452"/>
                <a:gd name="T71" fmla="*/ 65 h 363"/>
                <a:gd name="T72" fmla="*/ 404 w 452"/>
                <a:gd name="T73" fmla="*/ 69 h 363"/>
                <a:gd name="T74" fmla="*/ 414 w 452"/>
                <a:gd name="T75" fmla="*/ 73 h 363"/>
                <a:gd name="T76" fmla="*/ 424 w 452"/>
                <a:gd name="T77" fmla="*/ 77 h 363"/>
                <a:gd name="T78" fmla="*/ 434 w 452"/>
                <a:gd name="T79" fmla="*/ 82 h 363"/>
                <a:gd name="T80" fmla="*/ 442 w 452"/>
                <a:gd name="T81" fmla="*/ 86 h 363"/>
                <a:gd name="T82" fmla="*/ 452 w 452"/>
                <a:gd name="T83" fmla="*/ 90 h 363"/>
                <a:gd name="T84" fmla="*/ 0 w 452"/>
                <a:gd name="T85" fmla="*/ 363 h 363"/>
                <a:gd name="T86" fmla="*/ 0 w 452"/>
                <a:gd name="T87" fmla="*/ 0 h 3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2"/>
                <a:gd name="T133" fmla="*/ 0 h 363"/>
                <a:gd name="T134" fmla="*/ 452 w 452"/>
                <a:gd name="T135" fmla="*/ 363 h 3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2" h="363">
                  <a:moveTo>
                    <a:pt x="0" y="0"/>
                  </a:moveTo>
                  <a:lnTo>
                    <a:pt x="12" y="0"/>
                  </a:lnTo>
                  <a:lnTo>
                    <a:pt x="24" y="0"/>
                  </a:lnTo>
                  <a:lnTo>
                    <a:pt x="36" y="0"/>
                  </a:lnTo>
                  <a:lnTo>
                    <a:pt x="50" y="0"/>
                  </a:lnTo>
                  <a:lnTo>
                    <a:pt x="61" y="0"/>
                  </a:lnTo>
                  <a:lnTo>
                    <a:pt x="73" y="2"/>
                  </a:lnTo>
                  <a:lnTo>
                    <a:pt x="85" y="2"/>
                  </a:lnTo>
                  <a:lnTo>
                    <a:pt x="97" y="2"/>
                  </a:lnTo>
                  <a:lnTo>
                    <a:pt x="109" y="5"/>
                  </a:lnTo>
                  <a:lnTo>
                    <a:pt x="120" y="5"/>
                  </a:lnTo>
                  <a:lnTo>
                    <a:pt x="132" y="7"/>
                  </a:lnTo>
                  <a:lnTo>
                    <a:pt x="144" y="9"/>
                  </a:lnTo>
                  <a:lnTo>
                    <a:pt x="156" y="9"/>
                  </a:lnTo>
                  <a:lnTo>
                    <a:pt x="168" y="11"/>
                  </a:lnTo>
                  <a:lnTo>
                    <a:pt x="178" y="13"/>
                  </a:lnTo>
                  <a:lnTo>
                    <a:pt x="189" y="15"/>
                  </a:lnTo>
                  <a:lnTo>
                    <a:pt x="201" y="15"/>
                  </a:lnTo>
                  <a:lnTo>
                    <a:pt x="213" y="17"/>
                  </a:lnTo>
                  <a:lnTo>
                    <a:pt x="225" y="19"/>
                  </a:lnTo>
                  <a:lnTo>
                    <a:pt x="235" y="21"/>
                  </a:lnTo>
                  <a:lnTo>
                    <a:pt x="247" y="23"/>
                  </a:lnTo>
                  <a:lnTo>
                    <a:pt x="258" y="25"/>
                  </a:lnTo>
                  <a:lnTo>
                    <a:pt x="268" y="30"/>
                  </a:lnTo>
                  <a:lnTo>
                    <a:pt x="280" y="32"/>
                  </a:lnTo>
                  <a:lnTo>
                    <a:pt x="292" y="34"/>
                  </a:lnTo>
                  <a:lnTo>
                    <a:pt x="302" y="36"/>
                  </a:lnTo>
                  <a:lnTo>
                    <a:pt x="312" y="40"/>
                  </a:lnTo>
                  <a:lnTo>
                    <a:pt x="323" y="42"/>
                  </a:lnTo>
                  <a:lnTo>
                    <a:pt x="333" y="46"/>
                  </a:lnTo>
                  <a:lnTo>
                    <a:pt x="345" y="48"/>
                  </a:lnTo>
                  <a:lnTo>
                    <a:pt x="355" y="52"/>
                  </a:lnTo>
                  <a:lnTo>
                    <a:pt x="365" y="54"/>
                  </a:lnTo>
                  <a:lnTo>
                    <a:pt x="375" y="59"/>
                  </a:lnTo>
                  <a:lnTo>
                    <a:pt x="385" y="63"/>
                  </a:lnTo>
                  <a:lnTo>
                    <a:pt x="394" y="65"/>
                  </a:lnTo>
                  <a:lnTo>
                    <a:pt x="404" y="69"/>
                  </a:lnTo>
                  <a:lnTo>
                    <a:pt x="414" y="73"/>
                  </a:lnTo>
                  <a:lnTo>
                    <a:pt x="424" y="77"/>
                  </a:lnTo>
                  <a:lnTo>
                    <a:pt x="434" y="82"/>
                  </a:lnTo>
                  <a:lnTo>
                    <a:pt x="442" y="86"/>
                  </a:lnTo>
                  <a:lnTo>
                    <a:pt x="452" y="90"/>
                  </a:lnTo>
                  <a:lnTo>
                    <a:pt x="0" y="363"/>
                  </a:lnTo>
                  <a:lnTo>
                    <a:pt x="0" y="0"/>
                  </a:lnTo>
                  <a:close/>
                </a:path>
              </a:pathLst>
            </a:custGeom>
            <a:solidFill>
              <a:srgbClr val="63AAFE"/>
            </a:solidFill>
            <a:ln w="9525">
              <a:noFill/>
              <a:round/>
              <a:headEnd/>
              <a:tailEnd/>
            </a:ln>
          </p:spPr>
          <p:txBody>
            <a:bodyPr/>
            <a:lstStyle/>
            <a:p>
              <a:endParaRPr lang="pt-BR"/>
            </a:p>
          </p:txBody>
        </p:sp>
        <p:sp>
          <p:nvSpPr>
            <p:cNvPr id="56332" name="Freeform 13"/>
            <p:cNvSpPr>
              <a:spLocks/>
            </p:cNvSpPr>
            <p:nvPr/>
          </p:nvSpPr>
          <p:spPr bwMode="auto">
            <a:xfrm>
              <a:off x="2844" y="2643"/>
              <a:ext cx="1374" cy="546"/>
            </a:xfrm>
            <a:custGeom>
              <a:avLst/>
              <a:gdLst>
                <a:gd name="T0" fmla="*/ 1370 w 1374"/>
                <a:gd name="T1" fmla="*/ 32 h 546"/>
                <a:gd name="T2" fmla="*/ 1360 w 1374"/>
                <a:gd name="T3" fmla="*/ 71 h 546"/>
                <a:gd name="T4" fmla="*/ 1344 w 1374"/>
                <a:gd name="T5" fmla="*/ 107 h 546"/>
                <a:gd name="T6" fmla="*/ 1319 w 1374"/>
                <a:gd name="T7" fmla="*/ 142 h 546"/>
                <a:gd name="T8" fmla="*/ 1287 w 1374"/>
                <a:gd name="T9" fmla="*/ 177 h 546"/>
                <a:gd name="T10" fmla="*/ 1250 w 1374"/>
                <a:gd name="T11" fmla="*/ 209 h 546"/>
                <a:gd name="T12" fmla="*/ 1204 w 1374"/>
                <a:gd name="T13" fmla="*/ 240 h 546"/>
                <a:gd name="T14" fmla="*/ 1155 w 1374"/>
                <a:gd name="T15" fmla="*/ 267 h 546"/>
                <a:gd name="T16" fmla="*/ 1100 w 1374"/>
                <a:gd name="T17" fmla="*/ 292 h 546"/>
                <a:gd name="T18" fmla="*/ 1041 w 1374"/>
                <a:gd name="T19" fmla="*/ 313 h 546"/>
                <a:gd name="T20" fmla="*/ 978 w 1374"/>
                <a:gd name="T21" fmla="*/ 329 h 546"/>
                <a:gd name="T22" fmla="*/ 911 w 1374"/>
                <a:gd name="T23" fmla="*/ 344 h 546"/>
                <a:gd name="T24" fmla="*/ 842 w 1374"/>
                <a:gd name="T25" fmla="*/ 354 h 546"/>
                <a:gd name="T26" fmla="*/ 771 w 1374"/>
                <a:gd name="T27" fmla="*/ 361 h 546"/>
                <a:gd name="T28" fmla="*/ 698 w 1374"/>
                <a:gd name="T29" fmla="*/ 365 h 546"/>
                <a:gd name="T30" fmla="*/ 627 w 1374"/>
                <a:gd name="T31" fmla="*/ 363 h 546"/>
                <a:gd name="T32" fmla="*/ 556 w 1374"/>
                <a:gd name="T33" fmla="*/ 359 h 546"/>
                <a:gd name="T34" fmla="*/ 485 w 1374"/>
                <a:gd name="T35" fmla="*/ 348 h 546"/>
                <a:gd name="T36" fmla="*/ 418 w 1374"/>
                <a:gd name="T37" fmla="*/ 336 h 546"/>
                <a:gd name="T38" fmla="*/ 353 w 1374"/>
                <a:gd name="T39" fmla="*/ 319 h 546"/>
                <a:gd name="T40" fmla="*/ 292 w 1374"/>
                <a:gd name="T41" fmla="*/ 298 h 546"/>
                <a:gd name="T42" fmla="*/ 237 w 1374"/>
                <a:gd name="T43" fmla="*/ 275 h 546"/>
                <a:gd name="T44" fmla="*/ 183 w 1374"/>
                <a:gd name="T45" fmla="*/ 248 h 546"/>
                <a:gd name="T46" fmla="*/ 138 w 1374"/>
                <a:gd name="T47" fmla="*/ 219 h 546"/>
                <a:gd name="T48" fmla="*/ 99 w 1374"/>
                <a:gd name="T49" fmla="*/ 188 h 546"/>
                <a:gd name="T50" fmla="*/ 63 w 1374"/>
                <a:gd name="T51" fmla="*/ 155 h 546"/>
                <a:gd name="T52" fmla="*/ 38 w 1374"/>
                <a:gd name="T53" fmla="*/ 119 h 546"/>
                <a:gd name="T54" fmla="*/ 18 w 1374"/>
                <a:gd name="T55" fmla="*/ 84 h 546"/>
                <a:gd name="T56" fmla="*/ 4 w 1374"/>
                <a:gd name="T57" fmla="*/ 46 h 546"/>
                <a:gd name="T58" fmla="*/ 0 w 1374"/>
                <a:gd name="T59" fmla="*/ 7 h 546"/>
                <a:gd name="T60" fmla="*/ 2 w 1374"/>
                <a:gd name="T61" fmla="*/ 207 h 546"/>
                <a:gd name="T62" fmla="*/ 10 w 1374"/>
                <a:gd name="T63" fmla="*/ 246 h 546"/>
                <a:gd name="T64" fmla="*/ 26 w 1374"/>
                <a:gd name="T65" fmla="*/ 282 h 546"/>
                <a:gd name="T66" fmla="*/ 49 w 1374"/>
                <a:gd name="T67" fmla="*/ 319 h 546"/>
                <a:gd name="T68" fmla="*/ 81 w 1374"/>
                <a:gd name="T69" fmla="*/ 352 h 546"/>
                <a:gd name="T70" fmla="*/ 116 w 1374"/>
                <a:gd name="T71" fmla="*/ 386 h 546"/>
                <a:gd name="T72" fmla="*/ 160 w 1374"/>
                <a:gd name="T73" fmla="*/ 415 h 546"/>
                <a:gd name="T74" fmla="*/ 209 w 1374"/>
                <a:gd name="T75" fmla="*/ 444 h 546"/>
                <a:gd name="T76" fmla="*/ 264 w 1374"/>
                <a:gd name="T77" fmla="*/ 469 h 546"/>
                <a:gd name="T78" fmla="*/ 323 w 1374"/>
                <a:gd name="T79" fmla="*/ 490 h 546"/>
                <a:gd name="T80" fmla="*/ 384 w 1374"/>
                <a:gd name="T81" fmla="*/ 509 h 546"/>
                <a:gd name="T82" fmla="*/ 451 w 1374"/>
                <a:gd name="T83" fmla="*/ 523 h 546"/>
                <a:gd name="T84" fmla="*/ 520 w 1374"/>
                <a:gd name="T85" fmla="*/ 536 h 546"/>
                <a:gd name="T86" fmla="*/ 591 w 1374"/>
                <a:gd name="T87" fmla="*/ 542 h 546"/>
                <a:gd name="T88" fmla="*/ 662 w 1374"/>
                <a:gd name="T89" fmla="*/ 546 h 546"/>
                <a:gd name="T90" fmla="*/ 735 w 1374"/>
                <a:gd name="T91" fmla="*/ 544 h 546"/>
                <a:gd name="T92" fmla="*/ 806 w 1374"/>
                <a:gd name="T93" fmla="*/ 540 h 546"/>
                <a:gd name="T94" fmla="*/ 875 w 1374"/>
                <a:gd name="T95" fmla="*/ 531 h 546"/>
                <a:gd name="T96" fmla="*/ 944 w 1374"/>
                <a:gd name="T97" fmla="*/ 519 h 546"/>
                <a:gd name="T98" fmla="*/ 1009 w 1374"/>
                <a:gd name="T99" fmla="*/ 502 h 546"/>
                <a:gd name="T100" fmla="*/ 1070 w 1374"/>
                <a:gd name="T101" fmla="*/ 484 h 546"/>
                <a:gd name="T102" fmla="*/ 1127 w 1374"/>
                <a:gd name="T103" fmla="*/ 461 h 546"/>
                <a:gd name="T104" fmla="*/ 1181 w 1374"/>
                <a:gd name="T105" fmla="*/ 434 h 546"/>
                <a:gd name="T106" fmla="*/ 1228 w 1374"/>
                <a:gd name="T107" fmla="*/ 407 h 546"/>
                <a:gd name="T108" fmla="*/ 1269 w 1374"/>
                <a:gd name="T109" fmla="*/ 375 h 546"/>
                <a:gd name="T110" fmla="*/ 1303 w 1374"/>
                <a:gd name="T111" fmla="*/ 342 h 546"/>
                <a:gd name="T112" fmla="*/ 1332 w 1374"/>
                <a:gd name="T113" fmla="*/ 307 h 546"/>
                <a:gd name="T114" fmla="*/ 1352 w 1374"/>
                <a:gd name="T115" fmla="*/ 269 h 546"/>
                <a:gd name="T116" fmla="*/ 1366 w 1374"/>
                <a:gd name="T117" fmla="*/ 234 h 546"/>
                <a:gd name="T118" fmla="*/ 1374 w 1374"/>
                <a:gd name="T119" fmla="*/ 194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74"/>
                <a:gd name="T181" fmla="*/ 0 h 546"/>
                <a:gd name="T182" fmla="*/ 1374 w 1374"/>
                <a:gd name="T183" fmla="*/ 546 h 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74" h="546">
                  <a:moveTo>
                    <a:pt x="1374" y="0"/>
                  </a:moveTo>
                  <a:lnTo>
                    <a:pt x="1374" y="7"/>
                  </a:lnTo>
                  <a:lnTo>
                    <a:pt x="1374" y="13"/>
                  </a:lnTo>
                  <a:lnTo>
                    <a:pt x="1372" y="19"/>
                  </a:lnTo>
                  <a:lnTo>
                    <a:pt x="1372" y="25"/>
                  </a:lnTo>
                  <a:lnTo>
                    <a:pt x="1370" y="32"/>
                  </a:lnTo>
                  <a:lnTo>
                    <a:pt x="1370" y="38"/>
                  </a:lnTo>
                  <a:lnTo>
                    <a:pt x="1368" y="46"/>
                  </a:lnTo>
                  <a:lnTo>
                    <a:pt x="1366" y="53"/>
                  </a:lnTo>
                  <a:lnTo>
                    <a:pt x="1364" y="59"/>
                  </a:lnTo>
                  <a:lnTo>
                    <a:pt x="1362" y="65"/>
                  </a:lnTo>
                  <a:lnTo>
                    <a:pt x="1360" y="71"/>
                  </a:lnTo>
                  <a:lnTo>
                    <a:pt x="1358" y="78"/>
                  </a:lnTo>
                  <a:lnTo>
                    <a:pt x="1356" y="84"/>
                  </a:lnTo>
                  <a:lnTo>
                    <a:pt x="1352" y="88"/>
                  </a:lnTo>
                  <a:lnTo>
                    <a:pt x="1350" y="94"/>
                  </a:lnTo>
                  <a:lnTo>
                    <a:pt x="1346" y="100"/>
                  </a:lnTo>
                  <a:lnTo>
                    <a:pt x="1344" y="107"/>
                  </a:lnTo>
                  <a:lnTo>
                    <a:pt x="1340" y="113"/>
                  </a:lnTo>
                  <a:lnTo>
                    <a:pt x="1336" y="119"/>
                  </a:lnTo>
                  <a:lnTo>
                    <a:pt x="1332" y="125"/>
                  </a:lnTo>
                  <a:lnTo>
                    <a:pt x="1328" y="132"/>
                  </a:lnTo>
                  <a:lnTo>
                    <a:pt x="1323" y="138"/>
                  </a:lnTo>
                  <a:lnTo>
                    <a:pt x="1319" y="142"/>
                  </a:lnTo>
                  <a:lnTo>
                    <a:pt x="1315" y="148"/>
                  </a:lnTo>
                  <a:lnTo>
                    <a:pt x="1309" y="155"/>
                  </a:lnTo>
                  <a:lnTo>
                    <a:pt x="1303" y="161"/>
                  </a:lnTo>
                  <a:lnTo>
                    <a:pt x="1299" y="165"/>
                  </a:lnTo>
                  <a:lnTo>
                    <a:pt x="1293" y="171"/>
                  </a:lnTo>
                  <a:lnTo>
                    <a:pt x="1287" y="177"/>
                  </a:lnTo>
                  <a:lnTo>
                    <a:pt x="1281" y="184"/>
                  </a:lnTo>
                  <a:lnTo>
                    <a:pt x="1275" y="188"/>
                  </a:lnTo>
                  <a:lnTo>
                    <a:pt x="1269" y="194"/>
                  </a:lnTo>
                  <a:lnTo>
                    <a:pt x="1263" y="198"/>
                  </a:lnTo>
                  <a:lnTo>
                    <a:pt x="1256" y="205"/>
                  </a:lnTo>
                  <a:lnTo>
                    <a:pt x="1250" y="209"/>
                  </a:lnTo>
                  <a:lnTo>
                    <a:pt x="1242" y="215"/>
                  </a:lnTo>
                  <a:lnTo>
                    <a:pt x="1236" y="219"/>
                  </a:lnTo>
                  <a:lnTo>
                    <a:pt x="1228" y="225"/>
                  </a:lnTo>
                  <a:lnTo>
                    <a:pt x="1220" y="230"/>
                  </a:lnTo>
                  <a:lnTo>
                    <a:pt x="1212" y="234"/>
                  </a:lnTo>
                  <a:lnTo>
                    <a:pt x="1204" y="240"/>
                  </a:lnTo>
                  <a:lnTo>
                    <a:pt x="1196" y="244"/>
                  </a:lnTo>
                  <a:lnTo>
                    <a:pt x="1189" y="248"/>
                  </a:lnTo>
                  <a:lnTo>
                    <a:pt x="1181" y="252"/>
                  </a:lnTo>
                  <a:lnTo>
                    <a:pt x="1173" y="259"/>
                  </a:lnTo>
                  <a:lnTo>
                    <a:pt x="1163" y="263"/>
                  </a:lnTo>
                  <a:lnTo>
                    <a:pt x="1155" y="267"/>
                  </a:lnTo>
                  <a:lnTo>
                    <a:pt x="1145" y="271"/>
                  </a:lnTo>
                  <a:lnTo>
                    <a:pt x="1137" y="275"/>
                  </a:lnTo>
                  <a:lnTo>
                    <a:pt x="1127" y="280"/>
                  </a:lnTo>
                  <a:lnTo>
                    <a:pt x="1120" y="284"/>
                  </a:lnTo>
                  <a:lnTo>
                    <a:pt x="1110" y="288"/>
                  </a:lnTo>
                  <a:lnTo>
                    <a:pt x="1100" y="292"/>
                  </a:lnTo>
                  <a:lnTo>
                    <a:pt x="1090" y="294"/>
                  </a:lnTo>
                  <a:lnTo>
                    <a:pt x="1080" y="298"/>
                  </a:lnTo>
                  <a:lnTo>
                    <a:pt x="1070" y="302"/>
                  </a:lnTo>
                  <a:lnTo>
                    <a:pt x="1060" y="307"/>
                  </a:lnTo>
                  <a:lnTo>
                    <a:pt x="1051" y="309"/>
                  </a:lnTo>
                  <a:lnTo>
                    <a:pt x="1041" y="313"/>
                  </a:lnTo>
                  <a:lnTo>
                    <a:pt x="1031" y="315"/>
                  </a:lnTo>
                  <a:lnTo>
                    <a:pt x="1019" y="319"/>
                  </a:lnTo>
                  <a:lnTo>
                    <a:pt x="1009" y="321"/>
                  </a:lnTo>
                  <a:lnTo>
                    <a:pt x="997" y="325"/>
                  </a:lnTo>
                  <a:lnTo>
                    <a:pt x="988" y="327"/>
                  </a:lnTo>
                  <a:lnTo>
                    <a:pt x="978" y="329"/>
                  </a:lnTo>
                  <a:lnTo>
                    <a:pt x="966" y="334"/>
                  </a:lnTo>
                  <a:lnTo>
                    <a:pt x="954" y="336"/>
                  </a:lnTo>
                  <a:lnTo>
                    <a:pt x="944" y="338"/>
                  </a:lnTo>
                  <a:lnTo>
                    <a:pt x="932" y="340"/>
                  </a:lnTo>
                  <a:lnTo>
                    <a:pt x="921" y="342"/>
                  </a:lnTo>
                  <a:lnTo>
                    <a:pt x="911" y="344"/>
                  </a:lnTo>
                  <a:lnTo>
                    <a:pt x="899" y="346"/>
                  </a:lnTo>
                  <a:lnTo>
                    <a:pt x="887" y="348"/>
                  </a:lnTo>
                  <a:lnTo>
                    <a:pt x="875" y="350"/>
                  </a:lnTo>
                  <a:lnTo>
                    <a:pt x="863" y="352"/>
                  </a:lnTo>
                  <a:lnTo>
                    <a:pt x="854" y="354"/>
                  </a:lnTo>
                  <a:lnTo>
                    <a:pt x="842" y="354"/>
                  </a:lnTo>
                  <a:lnTo>
                    <a:pt x="830" y="357"/>
                  </a:lnTo>
                  <a:lnTo>
                    <a:pt x="818" y="359"/>
                  </a:lnTo>
                  <a:lnTo>
                    <a:pt x="806" y="359"/>
                  </a:lnTo>
                  <a:lnTo>
                    <a:pt x="794" y="361"/>
                  </a:lnTo>
                  <a:lnTo>
                    <a:pt x="783" y="361"/>
                  </a:lnTo>
                  <a:lnTo>
                    <a:pt x="771" y="361"/>
                  </a:lnTo>
                  <a:lnTo>
                    <a:pt x="759" y="363"/>
                  </a:lnTo>
                  <a:lnTo>
                    <a:pt x="747" y="363"/>
                  </a:lnTo>
                  <a:lnTo>
                    <a:pt x="735" y="363"/>
                  </a:lnTo>
                  <a:lnTo>
                    <a:pt x="721" y="365"/>
                  </a:lnTo>
                  <a:lnTo>
                    <a:pt x="710" y="365"/>
                  </a:lnTo>
                  <a:lnTo>
                    <a:pt x="698" y="365"/>
                  </a:lnTo>
                  <a:lnTo>
                    <a:pt x="686" y="365"/>
                  </a:lnTo>
                  <a:lnTo>
                    <a:pt x="674" y="365"/>
                  </a:lnTo>
                  <a:lnTo>
                    <a:pt x="662" y="365"/>
                  </a:lnTo>
                  <a:lnTo>
                    <a:pt x="651" y="365"/>
                  </a:lnTo>
                  <a:lnTo>
                    <a:pt x="639" y="363"/>
                  </a:lnTo>
                  <a:lnTo>
                    <a:pt x="627" y="363"/>
                  </a:lnTo>
                  <a:lnTo>
                    <a:pt x="615" y="363"/>
                  </a:lnTo>
                  <a:lnTo>
                    <a:pt x="603" y="361"/>
                  </a:lnTo>
                  <a:lnTo>
                    <a:pt x="591" y="361"/>
                  </a:lnTo>
                  <a:lnTo>
                    <a:pt x="580" y="361"/>
                  </a:lnTo>
                  <a:lnTo>
                    <a:pt x="568" y="359"/>
                  </a:lnTo>
                  <a:lnTo>
                    <a:pt x="556" y="359"/>
                  </a:lnTo>
                  <a:lnTo>
                    <a:pt x="544" y="357"/>
                  </a:lnTo>
                  <a:lnTo>
                    <a:pt x="532" y="354"/>
                  </a:lnTo>
                  <a:lnTo>
                    <a:pt x="520" y="354"/>
                  </a:lnTo>
                  <a:lnTo>
                    <a:pt x="509" y="352"/>
                  </a:lnTo>
                  <a:lnTo>
                    <a:pt x="497" y="350"/>
                  </a:lnTo>
                  <a:lnTo>
                    <a:pt x="485" y="348"/>
                  </a:lnTo>
                  <a:lnTo>
                    <a:pt x="475" y="346"/>
                  </a:lnTo>
                  <a:lnTo>
                    <a:pt x="463" y="344"/>
                  </a:lnTo>
                  <a:lnTo>
                    <a:pt x="451" y="342"/>
                  </a:lnTo>
                  <a:lnTo>
                    <a:pt x="440" y="340"/>
                  </a:lnTo>
                  <a:lnTo>
                    <a:pt x="430" y="338"/>
                  </a:lnTo>
                  <a:lnTo>
                    <a:pt x="418" y="336"/>
                  </a:lnTo>
                  <a:lnTo>
                    <a:pt x="406" y="334"/>
                  </a:lnTo>
                  <a:lnTo>
                    <a:pt x="396" y="329"/>
                  </a:lnTo>
                  <a:lnTo>
                    <a:pt x="384" y="327"/>
                  </a:lnTo>
                  <a:lnTo>
                    <a:pt x="375" y="325"/>
                  </a:lnTo>
                  <a:lnTo>
                    <a:pt x="365" y="321"/>
                  </a:lnTo>
                  <a:lnTo>
                    <a:pt x="353" y="319"/>
                  </a:lnTo>
                  <a:lnTo>
                    <a:pt x="343" y="315"/>
                  </a:lnTo>
                  <a:lnTo>
                    <a:pt x="333" y="313"/>
                  </a:lnTo>
                  <a:lnTo>
                    <a:pt x="323" y="309"/>
                  </a:lnTo>
                  <a:lnTo>
                    <a:pt x="312" y="307"/>
                  </a:lnTo>
                  <a:lnTo>
                    <a:pt x="302" y="302"/>
                  </a:lnTo>
                  <a:lnTo>
                    <a:pt x="292" y="298"/>
                  </a:lnTo>
                  <a:lnTo>
                    <a:pt x="282" y="294"/>
                  </a:lnTo>
                  <a:lnTo>
                    <a:pt x="274" y="292"/>
                  </a:lnTo>
                  <a:lnTo>
                    <a:pt x="264" y="288"/>
                  </a:lnTo>
                  <a:lnTo>
                    <a:pt x="254" y="284"/>
                  </a:lnTo>
                  <a:lnTo>
                    <a:pt x="245" y="280"/>
                  </a:lnTo>
                  <a:lnTo>
                    <a:pt x="237" y="275"/>
                  </a:lnTo>
                  <a:lnTo>
                    <a:pt x="227" y="271"/>
                  </a:lnTo>
                  <a:lnTo>
                    <a:pt x="219" y="267"/>
                  </a:lnTo>
                  <a:lnTo>
                    <a:pt x="209" y="263"/>
                  </a:lnTo>
                  <a:lnTo>
                    <a:pt x="201" y="259"/>
                  </a:lnTo>
                  <a:lnTo>
                    <a:pt x="193" y="252"/>
                  </a:lnTo>
                  <a:lnTo>
                    <a:pt x="183" y="248"/>
                  </a:lnTo>
                  <a:lnTo>
                    <a:pt x="176" y="244"/>
                  </a:lnTo>
                  <a:lnTo>
                    <a:pt x="168" y="240"/>
                  </a:lnTo>
                  <a:lnTo>
                    <a:pt x="160" y="234"/>
                  </a:lnTo>
                  <a:lnTo>
                    <a:pt x="152" y="230"/>
                  </a:lnTo>
                  <a:lnTo>
                    <a:pt x="146" y="225"/>
                  </a:lnTo>
                  <a:lnTo>
                    <a:pt x="138" y="219"/>
                  </a:lnTo>
                  <a:lnTo>
                    <a:pt x="130" y="215"/>
                  </a:lnTo>
                  <a:lnTo>
                    <a:pt x="124" y="209"/>
                  </a:lnTo>
                  <a:lnTo>
                    <a:pt x="116" y="205"/>
                  </a:lnTo>
                  <a:lnTo>
                    <a:pt x="111" y="198"/>
                  </a:lnTo>
                  <a:lnTo>
                    <a:pt x="105" y="194"/>
                  </a:lnTo>
                  <a:lnTo>
                    <a:pt x="99" y="188"/>
                  </a:lnTo>
                  <a:lnTo>
                    <a:pt x="91" y="184"/>
                  </a:lnTo>
                  <a:lnTo>
                    <a:pt x="85" y="177"/>
                  </a:lnTo>
                  <a:lnTo>
                    <a:pt x="81" y="171"/>
                  </a:lnTo>
                  <a:lnTo>
                    <a:pt x="75" y="165"/>
                  </a:lnTo>
                  <a:lnTo>
                    <a:pt x="69" y="161"/>
                  </a:lnTo>
                  <a:lnTo>
                    <a:pt x="63" y="155"/>
                  </a:lnTo>
                  <a:lnTo>
                    <a:pt x="59" y="148"/>
                  </a:lnTo>
                  <a:lnTo>
                    <a:pt x="53" y="142"/>
                  </a:lnTo>
                  <a:lnTo>
                    <a:pt x="49" y="138"/>
                  </a:lnTo>
                  <a:lnTo>
                    <a:pt x="45" y="132"/>
                  </a:lnTo>
                  <a:lnTo>
                    <a:pt x="42" y="125"/>
                  </a:lnTo>
                  <a:lnTo>
                    <a:pt x="38" y="119"/>
                  </a:lnTo>
                  <a:lnTo>
                    <a:pt x="34" y="113"/>
                  </a:lnTo>
                  <a:lnTo>
                    <a:pt x="30" y="107"/>
                  </a:lnTo>
                  <a:lnTo>
                    <a:pt x="26" y="100"/>
                  </a:lnTo>
                  <a:lnTo>
                    <a:pt x="24" y="94"/>
                  </a:lnTo>
                  <a:lnTo>
                    <a:pt x="20" y="88"/>
                  </a:lnTo>
                  <a:lnTo>
                    <a:pt x="18" y="84"/>
                  </a:lnTo>
                  <a:lnTo>
                    <a:pt x="14" y="78"/>
                  </a:lnTo>
                  <a:lnTo>
                    <a:pt x="12" y="71"/>
                  </a:lnTo>
                  <a:lnTo>
                    <a:pt x="10" y="65"/>
                  </a:lnTo>
                  <a:lnTo>
                    <a:pt x="8" y="59"/>
                  </a:lnTo>
                  <a:lnTo>
                    <a:pt x="6" y="53"/>
                  </a:lnTo>
                  <a:lnTo>
                    <a:pt x="4" y="46"/>
                  </a:lnTo>
                  <a:lnTo>
                    <a:pt x="4" y="38"/>
                  </a:lnTo>
                  <a:lnTo>
                    <a:pt x="2" y="32"/>
                  </a:lnTo>
                  <a:lnTo>
                    <a:pt x="2" y="25"/>
                  </a:lnTo>
                  <a:lnTo>
                    <a:pt x="0" y="19"/>
                  </a:lnTo>
                  <a:lnTo>
                    <a:pt x="0" y="13"/>
                  </a:lnTo>
                  <a:lnTo>
                    <a:pt x="0" y="7"/>
                  </a:lnTo>
                  <a:lnTo>
                    <a:pt x="0" y="0"/>
                  </a:lnTo>
                  <a:lnTo>
                    <a:pt x="0" y="182"/>
                  </a:lnTo>
                  <a:lnTo>
                    <a:pt x="0" y="188"/>
                  </a:lnTo>
                  <a:lnTo>
                    <a:pt x="0" y="194"/>
                  </a:lnTo>
                  <a:lnTo>
                    <a:pt x="0" y="200"/>
                  </a:lnTo>
                  <a:lnTo>
                    <a:pt x="2" y="207"/>
                  </a:lnTo>
                  <a:lnTo>
                    <a:pt x="2" y="213"/>
                  </a:lnTo>
                  <a:lnTo>
                    <a:pt x="4" y="219"/>
                  </a:lnTo>
                  <a:lnTo>
                    <a:pt x="4" y="227"/>
                  </a:lnTo>
                  <a:lnTo>
                    <a:pt x="6" y="234"/>
                  </a:lnTo>
                  <a:lnTo>
                    <a:pt x="8" y="240"/>
                  </a:lnTo>
                  <a:lnTo>
                    <a:pt x="10" y="246"/>
                  </a:lnTo>
                  <a:lnTo>
                    <a:pt x="12" y="252"/>
                  </a:lnTo>
                  <a:lnTo>
                    <a:pt x="14" y="259"/>
                  </a:lnTo>
                  <a:lnTo>
                    <a:pt x="18" y="265"/>
                  </a:lnTo>
                  <a:lnTo>
                    <a:pt x="20" y="269"/>
                  </a:lnTo>
                  <a:lnTo>
                    <a:pt x="24" y="275"/>
                  </a:lnTo>
                  <a:lnTo>
                    <a:pt x="26" y="282"/>
                  </a:lnTo>
                  <a:lnTo>
                    <a:pt x="30" y="288"/>
                  </a:lnTo>
                  <a:lnTo>
                    <a:pt x="34" y="294"/>
                  </a:lnTo>
                  <a:lnTo>
                    <a:pt x="38" y="300"/>
                  </a:lnTo>
                  <a:lnTo>
                    <a:pt x="42" y="307"/>
                  </a:lnTo>
                  <a:lnTo>
                    <a:pt x="45" y="313"/>
                  </a:lnTo>
                  <a:lnTo>
                    <a:pt x="49" y="319"/>
                  </a:lnTo>
                  <a:lnTo>
                    <a:pt x="53" y="323"/>
                  </a:lnTo>
                  <a:lnTo>
                    <a:pt x="59" y="329"/>
                  </a:lnTo>
                  <a:lnTo>
                    <a:pt x="63" y="336"/>
                  </a:lnTo>
                  <a:lnTo>
                    <a:pt x="69" y="342"/>
                  </a:lnTo>
                  <a:lnTo>
                    <a:pt x="75" y="346"/>
                  </a:lnTo>
                  <a:lnTo>
                    <a:pt x="81" y="352"/>
                  </a:lnTo>
                  <a:lnTo>
                    <a:pt x="85" y="359"/>
                  </a:lnTo>
                  <a:lnTo>
                    <a:pt x="91" y="365"/>
                  </a:lnTo>
                  <a:lnTo>
                    <a:pt x="99" y="369"/>
                  </a:lnTo>
                  <a:lnTo>
                    <a:pt x="105" y="375"/>
                  </a:lnTo>
                  <a:lnTo>
                    <a:pt x="111" y="379"/>
                  </a:lnTo>
                  <a:lnTo>
                    <a:pt x="116" y="386"/>
                  </a:lnTo>
                  <a:lnTo>
                    <a:pt x="124" y="390"/>
                  </a:lnTo>
                  <a:lnTo>
                    <a:pt x="130" y="396"/>
                  </a:lnTo>
                  <a:lnTo>
                    <a:pt x="138" y="400"/>
                  </a:lnTo>
                  <a:lnTo>
                    <a:pt x="146" y="407"/>
                  </a:lnTo>
                  <a:lnTo>
                    <a:pt x="152" y="411"/>
                  </a:lnTo>
                  <a:lnTo>
                    <a:pt x="160" y="415"/>
                  </a:lnTo>
                  <a:lnTo>
                    <a:pt x="168" y="421"/>
                  </a:lnTo>
                  <a:lnTo>
                    <a:pt x="176" y="425"/>
                  </a:lnTo>
                  <a:lnTo>
                    <a:pt x="183" y="429"/>
                  </a:lnTo>
                  <a:lnTo>
                    <a:pt x="193" y="434"/>
                  </a:lnTo>
                  <a:lnTo>
                    <a:pt x="201" y="440"/>
                  </a:lnTo>
                  <a:lnTo>
                    <a:pt x="209" y="444"/>
                  </a:lnTo>
                  <a:lnTo>
                    <a:pt x="219" y="448"/>
                  </a:lnTo>
                  <a:lnTo>
                    <a:pt x="227" y="452"/>
                  </a:lnTo>
                  <a:lnTo>
                    <a:pt x="237" y="457"/>
                  </a:lnTo>
                  <a:lnTo>
                    <a:pt x="245" y="461"/>
                  </a:lnTo>
                  <a:lnTo>
                    <a:pt x="254" y="465"/>
                  </a:lnTo>
                  <a:lnTo>
                    <a:pt x="264" y="469"/>
                  </a:lnTo>
                  <a:lnTo>
                    <a:pt x="274" y="473"/>
                  </a:lnTo>
                  <a:lnTo>
                    <a:pt x="282" y="475"/>
                  </a:lnTo>
                  <a:lnTo>
                    <a:pt x="292" y="479"/>
                  </a:lnTo>
                  <a:lnTo>
                    <a:pt x="302" y="484"/>
                  </a:lnTo>
                  <a:lnTo>
                    <a:pt x="312" y="488"/>
                  </a:lnTo>
                  <a:lnTo>
                    <a:pt x="323" y="490"/>
                  </a:lnTo>
                  <a:lnTo>
                    <a:pt x="333" y="494"/>
                  </a:lnTo>
                  <a:lnTo>
                    <a:pt x="343" y="496"/>
                  </a:lnTo>
                  <a:lnTo>
                    <a:pt x="353" y="500"/>
                  </a:lnTo>
                  <a:lnTo>
                    <a:pt x="365" y="502"/>
                  </a:lnTo>
                  <a:lnTo>
                    <a:pt x="375" y="507"/>
                  </a:lnTo>
                  <a:lnTo>
                    <a:pt x="384" y="509"/>
                  </a:lnTo>
                  <a:lnTo>
                    <a:pt x="396" y="511"/>
                  </a:lnTo>
                  <a:lnTo>
                    <a:pt x="406" y="515"/>
                  </a:lnTo>
                  <a:lnTo>
                    <a:pt x="418" y="517"/>
                  </a:lnTo>
                  <a:lnTo>
                    <a:pt x="430" y="519"/>
                  </a:lnTo>
                  <a:lnTo>
                    <a:pt x="440" y="521"/>
                  </a:lnTo>
                  <a:lnTo>
                    <a:pt x="451" y="523"/>
                  </a:lnTo>
                  <a:lnTo>
                    <a:pt x="463" y="525"/>
                  </a:lnTo>
                  <a:lnTo>
                    <a:pt x="475" y="527"/>
                  </a:lnTo>
                  <a:lnTo>
                    <a:pt x="485" y="529"/>
                  </a:lnTo>
                  <a:lnTo>
                    <a:pt x="497" y="531"/>
                  </a:lnTo>
                  <a:lnTo>
                    <a:pt x="509" y="534"/>
                  </a:lnTo>
                  <a:lnTo>
                    <a:pt x="520" y="536"/>
                  </a:lnTo>
                  <a:lnTo>
                    <a:pt x="532" y="536"/>
                  </a:lnTo>
                  <a:lnTo>
                    <a:pt x="544" y="538"/>
                  </a:lnTo>
                  <a:lnTo>
                    <a:pt x="556" y="540"/>
                  </a:lnTo>
                  <a:lnTo>
                    <a:pt x="568" y="540"/>
                  </a:lnTo>
                  <a:lnTo>
                    <a:pt x="580" y="542"/>
                  </a:lnTo>
                  <a:lnTo>
                    <a:pt x="591" y="542"/>
                  </a:lnTo>
                  <a:lnTo>
                    <a:pt x="603" y="542"/>
                  </a:lnTo>
                  <a:lnTo>
                    <a:pt x="615" y="544"/>
                  </a:lnTo>
                  <a:lnTo>
                    <a:pt x="627" y="544"/>
                  </a:lnTo>
                  <a:lnTo>
                    <a:pt x="639" y="544"/>
                  </a:lnTo>
                  <a:lnTo>
                    <a:pt x="651" y="546"/>
                  </a:lnTo>
                  <a:lnTo>
                    <a:pt x="662" y="546"/>
                  </a:lnTo>
                  <a:lnTo>
                    <a:pt x="674" y="546"/>
                  </a:lnTo>
                  <a:lnTo>
                    <a:pt x="686" y="546"/>
                  </a:lnTo>
                  <a:lnTo>
                    <a:pt x="698" y="546"/>
                  </a:lnTo>
                  <a:lnTo>
                    <a:pt x="710" y="546"/>
                  </a:lnTo>
                  <a:lnTo>
                    <a:pt x="721" y="546"/>
                  </a:lnTo>
                  <a:lnTo>
                    <a:pt x="735" y="544"/>
                  </a:lnTo>
                  <a:lnTo>
                    <a:pt x="747" y="544"/>
                  </a:lnTo>
                  <a:lnTo>
                    <a:pt x="759" y="544"/>
                  </a:lnTo>
                  <a:lnTo>
                    <a:pt x="771" y="542"/>
                  </a:lnTo>
                  <a:lnTo>
                    <a:pt x="783" y="542"/>
                  </a:lnTo>
                  <a:lnTo>
                    <a:pt x="794" y="542"/>
                  </a:lnTo>
                  <a:lnTo>
                    <a:pt x="806" y="540"/>
                  </a:lnTo>
                  <a:lnTo>
                    <a:pt x="818" y="540"/>
                  </a:lnTo>
                  <a:lnTo>
                    <a:pt x="830" y="538"/>
                  </a:lnTo>
                  <a:lnTo>
                    <a:pt x="842" y="536"/>
                  </a:lnTo>
                  <a:lnTo>
                    <a:pt x="854" y="536"/>
                  </a:lnTo>
                  <a:lnTo>
                    <a:pt x="863" y="534"/>
                  </a:lnTo>
                  <a:lnTo>
                    <a:pt x="875" y="531"/>
                  </a:lnTo>
                  <a:lnTo>
                    <a:pt x="887" y="529"/>
                  </a:lnTo>
                  <a:lnTo>
                    <a:pt x="899" y="527"/>
                  </a:lnTo>
                  <a:lnTo>
                    <a:pt x="911" y="525"/>
                  </a:lnTo>
                  <a:lnTo>
                    <a:pt x="921" y="523"/>
                  </a:lnTo>
                  <a:lnTo>
                    <a:pt x="932" y="521"/>
                  </a:lnTo>
                  <a:lnTo>
                    <a:pt x="944" y="519"/>
                  </a:lnTo>
                  <a:lnTo>
                    <a:pt x="954" y="517"/>
                  </a:lnTo>
                  <a:lnTo>
                    <a:pt x="966" y="515"/>
                  </a:lnTo>
                  <a:lnTo>
                    <a:pt x="978" y="511"/>
                  </a:lnTo>
                  <a:lnTo>
                    <a:pt x="988" y="509"/>
                  </a:lnTo>
                  <a:lnTo>
                    <a:pt x="997" y="507"/>
                  </a:lnTo>
                  <a:lnTo>
                    <a:pt x="1009" y="502"/>
                  </a:lnTo>
                  <a:lnTo>
                    <a:pt x="1019" y="500"/>
                  </a:lnTo>
                  <a:lnTo>
                    <a:pt x="1031" y="496"/>
                  </a:lnTo>
                  <a:lnTo>
                    <a:pt x="1041" y="494"/>
                  </a:lnTo>
                  <a:lnTo>
                    <a:pt x="1051" y="490"/>
                  </a:lnTo>
                  <a:lnTo>
                    <a:pt x="1060" y="488"/>
                  </a:lnTo>
                  <a:lnTo>
                    <a:pt x="1070" y="484"/>
                  </a:lnTo>
                  <a:lnTo>
                    <a:pt x="1080" y="479"/>
                  </a:lnTo>
                  <a:lnTo>
                    <a:pt x="1090" y="475"/>
                  </a:lnTo>
                  <a:lnTo>
                    <a:pt x="1100" y="473"/>
                  </a:lnTo>
                  <a:lnTo>
                    <a:pt x="1110" y="469"/>
                  </a:lnTo>
                  <a:lnTo>
                    <a:pt x="1120" y="465"/>
                  </a:lnTo>
                  <a:lnTo>
                    <a:pt x="1127" y="461"/>
                  </a:lnTo>
                  <a:lnTo>
                    <a:pt x="1137" y="457"/>
                  </a:lnTo>
                  <a:lnTo>
                    <a:pt x="1145" y="452"/>
                  </a:lnTo>
                  <a:lnTo>
                    <a:pt x="1155" y="448"/>
                  </a:lnTo>
                  <a:lnTo>
                    <a:pt x="1163" y="444"/>
                  </a:lnTo>
                  <a:lnTo>
                    <a:pt x="1173" y="440"/>
                  </a:lnTo>
                  <a:lnTo>
                    <a:pt x="1181" y="434"/>
                  </a:lnTo>
                  <a:lnTo>
                    <a:pt x="1189" y="429"/>
                  </a:lnTo>
                  <a:lnTo>
                    <a:pt x="1196" y="425"/>
                  </a:lnTo>
                  <a:lnTo>
                    <a:pt x="1204" y="421"/>
                  </a:lnTo>
                  <a:lnTo>
                    <a:pt x="1212" y="415"/>
                  </a:lnTo>
                  <a:lnTo>
                    <a:pt x="1220" y="411"/>
                  </a:lnTo>
                  <a:lnTo>
                    <a:pt x="1228" y="407"/>
                  </a:lnTo>
                  <a:lnTo>
                    <a:pt x="1236" y="400"/>
                  </a:lnTo>
                  <a:lnTo>
                    <a:pt x="1242" y="396"/>
                  </a:lnTo>
                  <a:lnTo>
                    <a:pt x="1250" y="390"/>
                  </a:lnTo>
                  <a:lnTo>
                    <a:pt x="1256" y="386"/>
                  </a:lnTo>
                  <a:lnTo>
                    <a:pt x="1263" y="379"/>
                  </a:lnTo>
                  <a:lnTo>
                    <a:pt x="1269" y="375"/>
                  </a:lnTo>
                  <a:lnTo>
                    <a:pt x="1275" y="369"/>
                  </a:lnTo>
                  <a:lnTo>
                    <a:pt x="1281" y="365"/>
                  </a:lnTo>
                  <a:lnTo>
                    <a:pt x="1287" y="359"/>
                  </a:lnTo>
                  <a:lnTo>
                    <a:pt x="1293" y="352"/>
                  </a:lnTo>
                  <a:lnTo>
                    <a:pt x="1299" y="346"/>
                  </a:lnTo>
                  <a:lnTo>
                    <a:pt x="1303" y="342"/>
                  </a:lnTo>
                  <a:lnTo>
                    <a:pt x="1309" y="336"/>
                  </a:lnTo>
                  <a:lnTo>
                    <a:pt x="1315" y="329"/>
                  </a:lnTo>
                  <a:lnTo>
                    <a:pt x="1319" y="323"/>
                  </a:lnTo>
                  <a:lnTo>
                    <a:pt x="1323" y="319"/>
                  </a:lnTo>
                  <a:lnTo>
                    <a:pt x="1328" y="313"/>
                  </a:lnTo>
                  <a:lnTo>
                    <a:pt x="1332" y="307"/>
                  </a:lnTo>
                  <a:lnTo>
                    <a:pt x="1336" y="300"/>
                  </a:lnTo>
                  <a:lnTo>
                    <a:pt x="1340" y="294"/>
                  </a:lnTo>
                  <a:lnTo>
                    <a:pt x="1344" y="288"/>
                  </a:lnTo>
                  <a:lnTo>
                    <a:pt x="1346" y="282"/>
                  </a:lnTo>
                  <a:lnTo>
                    <a:pt x="1350" y="275"/>
                  </a:lnTo>
                  <a:lnTo>
                    <a:pt x="1352" y="269"/>
                  </a:lnTo>
                  <a:lnTo>
                    <a:pt x="1356" y="265"/>
                  </a:lnTo>
                  <a:lnTo>
                    <a:pt x="1358" y="259"/>
                  </a:lnTo>
                  <a:lnTo>
                    <a:pt x="1360" y="252"/>
                  </a:lnTo>
                  <a:lnTo>
                    <a:pt x="1362" y="246"/>
                  </a:lnTo>
                  <a:lnTo>
                    <a:pt x="1364" y="240"/>
                  </a:lnTo>
                  <a:lnTo>
                    <a:pt x="1366" y="234"/>
                  </a:lnTo>
                  <a:lnTo>
                    <a:pt x="1368" y="227"/>
                  </a:lnTo>
                  <a:lnTo>
                    <a:pt x="1370" y="219"/>
                  </a:lnTo>
                  <a:lnTo>
                    <a:pt x="1370" y="213"/>
                  </a:lnTo>
                  <a:lnTo>
                    <a:pt x="1372" y="207"/>
                  </a:lnTo>
                  <a:lnTo>
                    <a:pt x="1372" y="200"/>
                  </a:lnTo>
                  <a:lnTo>
                    <a:pt x="1374" y="194"/>
                  </a:lnTo>
                  <a:lnTo>
                    <a:pt x="1374" y="188"/>
                  </a:lnTo>
                  <a:lnTo>
                    <a:pt x="1374" y="182"/>
                  </a:lnTo>
                  <a:lnTo>
                    <a:pt x="1374" y="0"/>
                  </a:lnTo>
                  <a:close/>
                </a:path>
              </a:pathLst>
            </a:custGeom>
            <a:solidFill>
              <a:srgbClr val="6F1719"/>
            </a:solidFill>
            <a:ln w="9525">
              <a:noFill/>
              <a:round/>
              <a:headEnd/>
              <a:tailEnd/>
            </a:ln>
          </p:spPr>
          <p:txBody>
            <a:bodyPr/>
            <a:lstStyle/>
            <a:p>
              <a:endParaRPr lang="pt-BR"/>
            </a:p>
          </p:txBody>
        </p:sp>
        <p:sp>
          <p:nvSpPr>
            <p:cNvPr id="56333" name="Freeform 14"/>
            <p:cNvSpPr>
              <a:spLocks/>
            </p:cNvSpPr>
            <p:nvPr/>
          </p:nvSpPr>
          <p:spPr bwMode="auto">
            <a:xfrm>
              <a:off x="2844" y="2281"/>
              <a:ext cx="1374" cy="727"/>
            </a:xfrm>
            <a:custGeom>
              <a:avLst/>
              <a:gdLst>
                <a:gd name="T0" fmla="*/ 1181 w 1374"/>
                <a:gd name="T1" fmla="*/ 110 h 727"/>
                <a:gd name="T2" fmla="*/ 1228 w 1374"/>
                <a:gd name="T3" fmla="*/ 140 h 727"/>
                <a:gd name="T4" fmla="*/ 1269 w 1374"/>
                <a:gd name="T5" fmla="*/ 171 h 727"/>
                <a:gd name="T6" fmla="*/ 1303 w 1374"/>
                <a:gd name="T7" fmla="*/ 204 h 727"/>
                <a:gd name="T8" fmla="*/ 1332 w 1374"/>
                <a:gd name="T9" fmla="*/ 240 h 727"/>
                <a:gd name="T10" fmla="*/ 1352 w 1374"/>
                <a:gd name="T11" fmla="*/ 275 h 727"/>
                <a:gd name="T12" fmla="*/ 1366 w 1374"/>
                <a:gd name="T13" fmla="*/ 312 h 727"/>
                <a:gd name="T14" fmla="*/ 1374 w 1374"/>
                <a:gd name="T15" fmla="*/ 350 h 727"/>
                <a:gd name="T16" fmla="*/ 1372 w 1374"/>
                <a:gd name="T17" fmla="*/ 387 h 727"/>
                <a:gd name="T18" fmla="*/ 1362 w 1374"/>
                <a:gd name="T19" fmla="*/ 427 h 727"/>
                <a:gd name="T20" fmla="*/ 1346 w 1374"/>
                <a:gd name="T21" fmla="*/ 462 h 727"/>
                <a:gd name="T22" fmla="*/ 1323 w 1374"/>
                <a:gd name="T23" fmla="*/ 500 h 727"/>
                <a:gd name="T24" fmla="*/ 1293 w 1374"/>
                <a:gd name="T25" fmla="*/ 533 h 727"/>
                <a:gd name="T26" fmla="*/ 1256 w 1374"/>
                <a:gd name="T27" fmla="*/ 567 h 727"/>
                <a:gd name="T28" fmla="*/ 1212 w 1374"/>
                <a:gd name="T29" fmla="*/ 596 h 727"/>
                <a:gd name="T30" fmla="*/ 1163 w 1374"/>
                <a:gd name="T31" fmla="*/ 625 h 727"/>
                <a:gd name="T32" fmla="*/ 1110 w 1374"/>
                <a:gd name="T33" fmla="*/ 650 h 727"/>
                <a:gd name="T34" fmla="*/ 1051 w 1374"/>
                <a:gd name="T35" fmla="*/ 671 h 727"/>
                <a:gd name="T36" fmla="*/ 988 w 1374"/>
                <a:gd name="T37" fmla="*/ 689 h 727"/>
                <a:gd name="T38" fmla="*/ 921 w 1374"/>
                <a:gd name="T39" fmla="*/ 704 h 727"/>
                <a:gd name="T40" fmla="*/ 854 w 1374"/>
                <a:gd name="T41" fmla="*/ 716 h 727"/>
                <a:gd name="T42" fmla="*/ 783 w 1374"/>
                <a:gd name="T43" fmla="*/ 723 h 727"/>
                <a:gd name="T44" fmla="*/ 710 w 1374"/>
                <a:gd name="T45" fmla="*/ 727 h 727"/>
                <a:gd name="T46" fmla="*/ 639 w 1374"/>
                <a:gd name="T47" fmla="*/ 725 h 727"/>
                <a:gd name="T48" fmla="*/ 568 w 1374"/>
                <a:gd name="T49" fmla="*/ 721 h 727"/>
                <a:gd name="T50" fmla="*/ 497 w 1374"/>
                <a:gd name="T51" fmla="*/ 712 h 727"/>
                <a:gd name="T52" fmla="*/ 430 w 1374"/>
                <a:gd name="T53" fmla="*/ 700 h 727"/>
                <a:gd name="T54" fmla="*/ 365 w 1374"/>
                <a:gd name="T55" fmla="*/ 683 h 727"/>
                <a:gd name="T56" fmla="*/ 302 w 1374"/>
                <a:gd name="T57" fmla="*/ 664 h 727"/>
                <a:gd name="T58" fmla="*/ 245 w 1374"/>
                <a:gd name="T59" fmla="*/ 642 h 727"/>
                <a:gd name="T60" fmla="*/ 193 w 1374"/>
                <a:gd name="T61" fmla="*/ 614 h 727"/>
                <a:gd name="T62" fmla="*/ 146 w 1374"/>
                <a:gd name="T63" fmla="*/ 587 h 727"/>
                <a:gd name="T64" fmla="*/ 105 w 1374"/>
                <a:gd name="T65" fmla="*/ 556 h 727"/>
                <a:gd name="T66" fmla="*/ 69 w 1374"/>
                <a:gd name="T67" fmla="*/ 523 h 727"/>
                <a:gd name="T68" fmla="*/ 42 w 1374"/>
                <a:gd name="T69" fmla="*/ 487 h 727"/>
                <a:gd name="T70" fmla="*/ 20 w 1374"/>
                <a:gd name="T71" fmla="*/ 450 h 727"/>
                <a:gd name="T72" fmla="*/ 6 w 1374"/>
                <a:gd name="T73" fmla="*/ 415 h 727"/>
                <a:gd name="T74" fmla="*/ 0 w 1374"/>
                <a:gd name="T75" fmla="*/ 375 h 727"/>
                <a:gd name="T76" fmla="*/ 2 w 1374"/>
                <a:gd name="T77" fmla="*/ 337 h 727"/>
                <a:gd name="T78" fmla="*/ 10 w 1374"/>
                <a:gd name="T79" fmla="*/ 300 h 727"/>
                <a:gd name="T80" fmla="*/ 26 w 1374"/>
                <a:gd name="T81" fmla="*/ 263 h 727"/>
                <a:gd name="T82" fmla="*/ 49 w 1374"/>
                <a:gd name="T83" fmla="*/ 227 h 727"/>
                <a:gd name="T84" fmla="*/ 81 w 1374"/>
                <a:gd name="T85" fmla="*/ 192 h 727"/>
                <a:gd name="T86" fmla="*/ 116 w 1374"/>
                <a:gd name="T87" fmla="*/ 160 h 727"/>
                <a:gd name="T88" fmla="*/ 160 w 1374"/>
                <a:gd name="T89" fmla="*/ 129 h 727"/>
                <a:gd name="T90" fmla="*/ 209 w 1374"/>
                <a:gd name="T91" fmla="*/ 102 h 727"/>
                <a:gd name="T92" fmla="*/ 264 w 1374"/>
                <a:gd name="T93" fmla="*/ 77 h 727"/>
                <a:gd name="T94" fmla="*/ 323 w 1374"/>
                <a:gd name="T95" fmla="*/ 54 h 727"/>
                <a:gd name="T96" fmla="*/ 384 w 1374"/>
                <a:gd name="T97" fmla="*/ 36 h 727"/>
                <a:gd name="T98" fmla="*/ 451 w 1374"/>
                <a:gd name="T99" fmla="*/ 21 h 727"/>
                <a:gd name="T100" fmla="*/ 520 w 1374"/>
                <a:gd name="T101" fmla="*/ 11 h 727"/>
                <a:gd name="T102" fmla="*/ 591 w 1374"/>
                <a:gd name="T103" fmla="*/ 2 h 727"/>
                <a:gd name="T104" fmla="*/ 662 w 1374"/>
                <a:gd name="T105" fmla="*/ 0 h 7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74"/>
                <a:gd name="T160" fmla="*/ 0 h 727"/>
                <a:gd name="T161" fmla="*/ 1374 w 1374"/>
                <a:gd name="T162" fmla="*/ 727 h 7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74" h="727">
                  <a:moveTo>
                    <a:pt x="1137" y="90"/>
                  </a:moveTo>
                  <a:lnTo>
                    <a:pt x="1145" y="94"/>
                  </a:lnTo>
                  <a:lnTo>
                    <a:pt x="1155" y="98"/>
                  </a:lnTo>
                  <a:lnTo>
                    <a:pt x="1163" y="102"/>
                  </a:lnTo>
                  <a:lnTo>
                    <a:pt x="1173" y="106"/>
                  </a:lnTo>
                  <a:lnTo>
                    <a:pt x="1181" y="110"/>
                  </a:lnTo>
                  <a:lnTo>
                    <a:pt x="1189" y="115"/>
                  </a:lnTo>
                  <a:lnTo>
                    <a:pt x="1196" y="119"/>
                  </a:lnTo>
                  <a:lnTo>
                    <a:pt x="1204" y="125"/>
                  </a:lnTo>
                  <a:lnTo>
                    <a:pt x="1212" y="129"/>
                  </a:lnTo>
                  <a:lnTo>
                    <a:pt x="1220" y="133"/>
                  </a:lnTo>
                  <a:lnTo>
                    <a:pt x="1228" y="140"/>
                  </a:lnTo>
                  <a:lnTo>
                    <a:pt x="1236" y="144"/>
                  </a:lnTo>
                  <a:lnTo>
                    <a:pt x="1242" y="150"/>
                  </a:lnTo>
                  <a:lnTo>
                    <a:pt x="1250" y="154"/>
                  </a:lnTo>
                  <a:lnTo>
                    <a:pt x="1256" y="160"/>
                  </a:lnTo>
                  <a:lnTo>
                    <a:pt x="1263" y="165"/>
                  </a:lnTo>
                  <a:lnTo>
                    <a:pt x="1269" y="171"/>
                  </a:lnTo>
                  <a:lnTo>
                    <a:pt x="1275" y="175"/>
                  </a:lnTo>
                  <a:lnTo>
                    <a:pt x="1281" y="181"/>
                  </a:lnTo>
                  <a:lnTo>
                    <a:pt x="1287" y="188"/>
                  </a:lnTo>
                  <a:lnTo>
                    <a:pt x="1293" y="192"/>
                  </a:lnTo>
                  <a:lnTo>
                    <a:pt x="1299" y="198"/>
                  </a:lnTo>
                  <a:lnTo>
                    <a:pt x="1303" y="204"/>
                  </a:lnTo>
                  <a:lnTo>
                    <a:pt x="1309" y="210"/>
                  </a:lnTo>
                  <a:lnTo>
                    <a:pt x="1315" y="215"/>
                  </a:lnTo>
                  <a:lnTo>
                    <a:pt x="1319" y="221"/>
                  </a:lnTo>
                  <a:lnTo>
                    <a:pt x="1323" y="227"/>
                  </a:lnTo>
                  <a:lnTo>
                    <a:pt x="1328" y="233"/>
                  </a:lnTo>
                  <a:lnTo>
                    <a:pt x="1332" y="240"/>
                  </a:lnTo>
                  <a:lnTo>
                    <a:pt x="1336" y="244"/>
                  </a:lnTo>
                  <a:lnTo>
                    <a:pt x="1340" y="250"/>
                  </a:lnTo>
                  <a:lnTo>
                    <a:pt x="1344" y="256"/>
                  </a:lnTo>
                  <a:lnTo>
                    <a:pt x="1346" y="263"/>
                  </a:lnTo>
                  <a:lnTo>
                    <a:pt x="1350" y="269"/>
                  </a:lnTo>
                  <a:lnTo>
                    <a:pt x="1352" y="275"/>
                  </a:lnTo>
                  <a:lnTo>
                    <a:pt x="1356" y="281"/>
                  </a:lnTo>
                  <a:lnTo>
                    <a:pt x="1358" y="287"/>
                  </a:lnTo>
                  <a:lnTo>
                    <a:pt x="1360" y="294"/>
                  </a:lnTo>
                  <a:lnTo>
                    <a:pt x="1362" y="300"/>
                  </a:lnTo>
                  <a:lnTo>
                    <a:pt x="1364" y="306"/>
                  </a:lnTo>
                  <a:lnTo>
                    <a:pt x="1366" y="312"/>
                  </a:lnTo>
                  <a:lnTo>
                    <a:pt x="1368" y="319"/>
                  </a:lnTo>
                  <a:lnTo>
                    <a:pt x="1370" y="325"/>
                  </a:lnTo>
                  <a:lnTo>
                    <a:pt x="1370" y="331"/>
                  </a:lnTo>
                  <a:lnTo>
                    <a:pt x="1372" y="337"/>
                  </a:lnTo>
                  <a:lnTo>
                    <a:pt x="1372" y="344"/>
                  </a:lnTo>
                  <a:lnTo>
                    <a:pt x="1374" y="350"/>
                  </a:lnTo>
                  <a:lnTo>
                    <a:pt x="1374" y="356"/>
                  </a:lnTo>
                  <a:lnTo>
                    <a:pt x="1374" y="362"/>
                  </a:lnTo>
                  <a:lnTo>
                    <a:pt x="1374" y="369"/>
                  </a:lnTo>
                  <a:lnTo>
                    <a:pt x="1374" y="375"/>
                  </a:lnTo>
                  <a:lnTo>
                    <a:pt x="1372" y="381"/>
                  </a:lnTo>
                  <a:lnTo>
                    <a:pt x="1372" y="387"/>
                  </a:lnTo>
                  <a:lnTo>
                    <a:pt x="1370" y="394"/>
                  </a:lnTo>
                  <a:lnTo>
                    <a:pt x="1370" y="400"/>
                  </a:lnTo>
                  <a:lnTo>
                    <a:pt x="1368" y="408"/>
                  </a:lnTo>
                  <a:lnTo>
                    <a:pt x="1366" y="415"/>
                  </a:lnTo>
                  <a:lnTo>
                    <a:pt x="1364" y="421"/>
                  </a:lnTo>
                  <a:lnTo>
                    <a:pt x="1362" y="427"/>
                  </a:lnTo>
                  <a:lnTo>
                    <a:pt x="1360" y="433"/>
                  </a:lnTo>
                  <a:lnTo>
                    <a:pt x="1358" y="440"/>
                  </a:lnTo>
                  <a:lnTo>
                    <a:pt x="1356" y="446"/>
                  </a:lnTo>
                  <a:lnTo>
                    <a:pt x="1352" y="450"/>
                  </a:lnTo>
                  <a:lnTo>
                    <a:pt x="1350" y="456"/>
                  </a:lnTo>
                  <a:lnTo>
                    <a:pt x="1346" y="462"/>
                  </a:lnTo>
                  <a:lnTo>
                    <a:pt x="1344" y="469"/>
                  </a:lnTo>
                  <a:lnTo>
                    <a:pt x="1340" y="475"/>
                  </a:lnTo>
                  <a:lnTo>
                    <a:pt x="1336" y="481"/>
                  </a:lnTo>
                  <a:lnTo>
                    <a:pt x="1332" y="487"/>
                  </a:lnTo>
                  <a:lnTo>
                    <a:pt x="1328" y="494"/>
                  </a:lnTo>
                  <a:lnTo>
                    <a:pt x="1323" y="500"/>
                  </a:lnTo>
                  <a:lnTo>
                    <a:pt x="1319" y="504"/>
                  </a:lnTo>
                  <a:lnTo>
                    <a:pt x="1315" y="510"/>
                  </a:lnTo>
                  <a:lnTo>
                    <a:pt x="1309" y="517"/>
                  </a:lnTo>
                  <a:lnTo>
                    <a:pt x="1303" y="523"/>
                  </a:lnTo>
                  <a:lnTo>
                    <a:pt x="1299" y="527"/>
                  </a:lnTo>
                  <a:lnTo>
                    <a:pt x="1293" y="533"/>
                  </a:lnTo>
                  <a:lnTo>
                    <a:pt x="1287" y="539"/>
                  </a:lnTo>
                  <a:lnTo>
                    <a:pt x="1281" y="546"/>
                  </a:lnTo>
                  <a:lnTo>
                    <a:pt x="1275" y="550"/>
                  </a:lnTo>
                  <a:lnTo>
                    <a:pt x="1269" y="556"/>
                  </a:lnTo>
                  <a:lnTo>
                    <a:pt x="1263" y="560"/>
                  </a:lnTo>
                  <a:lnTo>
                    <a:pt x="1256" y="567"/>
                  </a:lnTo>
                  <a:lnTo>
                    <a:pt x="1250" y="571"/>
                  </a:lnTo>
                  <a:lnTo>
                    <a:pt x="1242" y="577"/>
                  </a:lnTo>
                  <a:lnTo>
                    <a:pt x="1236" y="581"/>
                  </a:lnTo>
                  <a:lnTo>
                    <a:pt x="1228" y="587"/>
                  </a:lnTo>
                  <a:lnTo>
                    <a:pt x="1220" y="592"/>
                  </a:lnTo>
                  <a:lnTo>
                    <a:pt x="1212" y="596"/>
                  </a:lnTo>
                  <a:lnTo>
                    <a:pt x="1204" y="602"/>
                  </a:lnTo>
                  <a:lnTo>
                    <a:pt x="1196" y="606"/>
                  </a:lnTo>
                  <a:lnTo>
                    <a:pt x="1189" y="610"/>
                  </a:lnTo>
                  <a:lnTo>
                    <a:pt x="1181" y="614"/>
                  </a:lnTo>
                  <a:lnTo>
                    <a:pt x="1173" y="621"/>
                  </a:lnTo>
                  <a:lnTo>
                    <a:pt x="1163" y="625"/>
                  </a:lnTo>
                  <a:lnTo>
                    <a:pt x="1155" y="629"/>
                  </a:lnTo>
                  <a:lnTo>
                    <a:pt x="1145" y="633"/>
                  </a:lnTo>
                  <a:lnTo>
                    <a:pt x="1137" y="637"/>
                  </a:lnTo>
                  <a:lnTo>
                    <a:pt x="1127" y="642"/>
                  </a:lnTo>
                  <a:lnTo>
                    <a:pt x="1120" y="646"/>
                  </a:lnTo>
                  <a:lnTo>
                    <a:pt x="1110" y="650"/>
                  </a:lnTo>
                  <a:lnTo>
                    <a:pt x="1100" y="654"/>
                  </a:lnTo>
                  <a:lnTo>
                    <a:pt x="1090" y="656"/>
                  </a:lnTo>
                  <a:lnTo>
                    <a:pt x="1080" y="660"/>
                  </a:lnTo>
                  <a:lnTo>
                    <a:pt x="1070" y="664"/>
                  </a:lnTo>
                  <a:lnTo>
                    <a:pt x="1060" y="669"/>
                  </a:lnTo>
                  <a:lnTo>
                    <a:pt x="1051" y="671"/>
                  </a:lnTo>
                  <a:lnTo>
                    <a:pt x="1041" y="675"/>
                  </a:lnTo>
                  <a:lnTo>
                    <a:pt x="1031" y="677"/>
                  </a:lnTo>
                  <a:lnTo>
                    <a:pt x="1019" y="681"/>
                  </a:lnTo>
                  <a:lnTo>
                    <a:pt x="1009" y="683"/>
                  </a:lnTo>
                  <a:lnTo>
                    <a:pt x="997" y="687"/>
                  </a:lnTo>
                  <a:lnTo>
                    <a:pt x="988" y="689"/>
                  </a:lnTo>
                  <a:lnTo>
                    <a:pt x="978" y="691"/>
                  </a:lnTo>
                  <a:lnTo>
                    <a:pt x="966" y="696"/>
                  </a:lnTo>
                  <a:lnTo>
                    <a:pt x="954" y="698"/>
                  </a:lnTo>
                  <a:lnTo>
                    <a:pt x="944" y="700"/>
                  </a:lnTo>
                  <a:lnTo>
                    <a:pt x="932" y="702"/>
                  </a:lnTo>
                  <a:lnTo>
                    <a:pt x="921" y="704"/>
                  </a:lnTo>
                  <a:lnTo>
                    <a:pt x="911" y="706"/>
                  </a:lnTo>
                  <a:lnTo>
                    <a:pt x="899" y="708"/>
                  </a:lnTo>
                  <a:lnTo>
                    <a:pt x="887" y="710"/>
                  </a:lnTo>
                  <a:lnTo>
                    <a:pt x="875" y="712"/>
                  </a:lnTo>
                  <a:lnTo>
                    <a:pt x="863" y="714"/>
                  </a:lnTo>
                  <a:lnTo>
                    <a:pt x="854" y="716"/>
                  </a:lnTo>
                  <a:lnTo>
                    <a:pt x="842" y="716"/>
                  </a:lnTo>
                  <a:lnTo>
                    <a:pt x="830" y="719"/>
                  </a:lnTo>
                  <a:lnTo>
                    <a:pt x="818" y="721"/>
                  </a:lnTo>
                  <a:lnTo>
                    <a:pt x="806" y="721"/>
                  </a:lnTo>
                  <a:lnTo>
                    <a:pt x="794" y="723"/>
                  </a:lnTo>
                  <a:lnTo>
                    <a:pt x="783" y="723"/>
                  </a:lnTo>
                  <a:lnTo>
                    <a:pt x="771" y="723"/>
                  </a:lnTo>
                  <a:lnTo>
                    <a:pt x="759" y="725"/>
                  </a:lnTo>
                  <a:lnTo>
                    <a:pt x="747" y="725"/>
                  </a:lnTo>
                  <a:lnTo>
                    <a:pt x="735" y="725"/>
                  </a:lnTo>
                  <a:lnTo>
                    <a:pt x="721" y="727"/>
                  </a:lnTo>
                  <a:lnTo>
                    <a:pt x="710" y="727"/>
                  </a:lnTo>
                  <a:lnTo>
                    <a:pt x="698" y="727"/>
                  </a:lnTo>
                  <a:lnTo>
                    <a:pt x="686" y="727"/>
                  </a:lnTo>
                  <a:lnTo>
                    <a:pt x="674" y="727"/>
                  </a:lnTo>
                  <a:lnTo>
                    <a:pt x="662" y="727"/>
                  </a:lnTo>
                  <a:lnTo>
                    <a:pt x="651" y="727"/>
                  </a:lnTo>
                  <a:lnTo>
                    <a:pt x="639" y="725"/>
                  </a:lnTo>
                  <a:lnTo>
                    <a:pt x="627" y="725"/>
                  </a:lnTo>
                  <a:lnTo>
                    <a:pt x="615" y="725"/>
                  </a:lnTo>
                  <a:lnTo>
                    <a:pt x="603" y="723"/>
                  </a:lnTo>
                  <a:lnTo>
                    <a:pt x="591" y="723"/>
                  </a:lnTo>
                  <a:lnTo>
                    <a:pt x="580" y="723"/>
                  </a:lnTo>
                  <a:lnTo>
                    <a:pt x="568" y="721"/>
                  </a:lnTo>
                  <a:lnTo>
                    <a:pt x="556" y="721"/>
                  </a:lnTo>
                  <a:lnTo>
                    <a:pt x="544" y="719"/>
                  </a:lnTo>
                  <a:lnTo>
                    <a:pt x="532" y="716"/>
                  </a:lnTo>
                  <a:lnTo>
                    <a:pt x="520" y="716"/>
                  </a:lnTo>
                  <a:lnTo>
                    <a:pt x="509" y="714"/>
                  </a:lnTo>
                  <a:lnTo>
                    <a:pt x="497" y="712"/>
                  </a:lnTo>
                  <a:lnTo>
                    <a:pt x="485" y="710"/>
                  </a:lnTo>
                  <a:lnTo>
                    <a:pt x="475" y="708"/>
                  </a:lnTo>
                  <a:lnTo>
                    <a:pt x="463" y="706"/>
                  </a:lnTo>
                  <a:lnTo>
                    <a:pt x="451" y="704"/>
                  </a:lnTo>
                  <a:lnTo>
                    <a:pt x="440" y="702"/>
                  </a:lnTo>
                  <a:lnTo>
                    <a:pt x="430" y="700"/>
                  </a:lnTo>
                  <a:lnTo>
                    <a:pt x="418" y="698"/>
                  </a:lnTo>
                  <a:lnTo>
                    <a:pt x="406" y="696"/>
                  </a:lnTo>
                  <a:lnTo>
                    <a:pt x="396" y="691"/>
                  </a:lnTo>
                  <a:lnTo>
                    <a:pt x="384" y="689"/>
                  </a:lnTo>
                  <a:lnTo>
                    <a:pt x="375" y="687"/>
                  </a:lnTo>
                  <a:lnTo>
                    <a:pt x="365" y="683"/>
                  </a:lnTo>
                  <a:lnTo>
                    <a:pt x="353" y="681"/>
                  </a:lnTo>
                  <a:lnTo>
                    <a:pt x="343" y="677"/>
                  </a:lnTo>
                  <a:lnTo>
                    <a:pt x="333" y="675"/>
                  </a:lnTo>
                  <a:lnTo>
                    <a:pt x="323" y="671"/>
                  </a:lnTo>
                  <a:lnTo>
                    <a:pt x="312" y="669"/>
                  </a:lnTo>
                  <a:lnTo>
                    <a:pt x="302" y="664"/>
                  </a:lnTo>
                  <a:lnTo>
                    <a:pt x="292" y="660"/>
                  </a:lnTo>
                  <a:lnTo>
                    <a:pt x="282" y="656"/>
                  </a:lnTo>
                  <a:lnTo>
                    <a:pt x="274" y="654"/>
                  </a:lnTo>
                  <a:lnTo>
                    <a:pt x="264" y="650"/>
                  </a:lnTo>
                  <a:lnTo>
                    <a:pt x="254" y="646"/>
                  </a:lnTo>
                  <a:lnTo>
                    <a:pt x="245" y="642"/>
                  </a:lnTo>
                  <a:lnTo>
                    <a:pt x="237" y="637"/>
                  </a:lnTo>
                  <a:lnTo>
                    <a:pt x="227" y="633"/>
                  </a:lnTo>
                  <a:lnTo>
                    <a:pt x="219" y="629"/>
                  </a:lnTo>
                  <a:lnTo>
                    <a:pt x="209" y="625"/>
                  </a:lnTo>
                  <a:lnTo>
                    <a:pt x="201" y="621"/>
                  </a:lnTo>
                  <a:lnTo>
                    <a:pt x="193" y="614"/>
                  </a:lnTo>
                  <a:lnTo>
                    <a:pt x="183" y="610"/>
                  </a:lnTo>
                  <a:lnTo>
                    <a:pt x="176" y="606"/>
                  </a:lnTo>
                  <a:lnTo>
                    <a:pt x="168" y="602"/>
                  </a:lnTo>
                  <a:lnTo>
                    <a:pt x="160" y="596"/>
                  </a:lnTo>
                  <a:lnTo>
                    <a:pt x="152" y="592"/>
                  </a:lnTo>
                  <a:lnTo>
                    <a:pt x="146" y="587"/>
                  </a:lnTo>
                  <a:lnTo>
                    <a:pt x="138" y="581"/>
                  </a:lnTo>
                  <a:lnTo>
                    <a:pt x="130" y="577"/>
                  </a:lnTo>
                  <a:lnTo>
                    <a:pt x="124" y="571"/>
                  </a:lnTo>
                  <a:lnTo>
                    <a:pt x="116" y="567"/>
                  </a:lnTo>
                  <a:lnTo>
                    <a:pt x="111" y="560"/>
                  </a:lnTo>
                  <a:lnTo>
                    <a:pt x="105" y="556"/>
                  </a:lnTo>
                  <a:lnTo>
                    <a:pt x="99" y="550"/>
                  </a:lnTo>
                  <a:lnTo>
                    <a:pt x="91" y="546"/>
                  </a:lnTo>
                  <a:lnTo>
                    <a:pt x="85" y="539"/>
                  </a:lnTo>
                  <a:lnTo>
                    <a:pt x="81" y="533"/>
                  </a:lnTo>
                  <a:lnTo>
                    <a:pt x="75" y="527"/>
                  </a:lnTo>
                  <a:lnTo>
                    <a:pt x="69" y="523"/>
                  </a:lnTo>
                  <a:lnTo>
                    <a:pt x="63" y="517"/>
                  </a:lnTo>
                  <a:lnTo>
                    <a:pt x="59" y="510"/>
                  </a:lnTo>
                  <a:lnTo>
                    <a:pt x="53" y="504"/>
                  </a:lnTo>
                  <a:lnTo>
                    <a:pt x="49" y="500"/>
                  </a:lnTo>
                  <a:lnTo>
                    <a:pt x="45" y="494"/>
                  </a:lnTo>
                  <a:lnTo>
                    <a:pt x="42" y="487"/>
                  </a:lnTo>
                  <a:lnTo>
                    <a:pt x="38" y="481"/>
                  </a:lnTo>
                  <a:lnTo>
                    <a:pt x="34" y="475"/>
                  </a:lnTo>
                  <a:lnTo>
                    <a:pt x="30" y="469"/>
                  </a:lnTo>
                  <a:lnTo>
                    <a:pt x="26" y="462"/>
                  </a:lnTo>
                  <a:lnTo>
                    <a:pt x="24" y="456"/>
                  </a:lnTo>
                  <a:lnTo>
                    <a:pt x="20" y="450"/>
                  </a:lnTo>
                  <a:lnTo>
                    <a:pt x="18" y="446"/>
                  </a:lnTo>
                  <a:lnTo>
                    <a:pt x="14" y="440"/>
                  </a:lnTo>
                  <a:lnTo>
                    <a:pt x="12" y="433"/>
                  </a:lnTo>
                  <a:lnTo>
                    <a:pt x="10" y="427"/>
                  </a:lnTo>
                  <a:lnTo>
                    <a:pt x="8" y="421"/>
                  </a:lnTo>
                  <a:lnTo>
                    <a:pt x="6" y="415"/>
                  </a:lnTo>
                  <a:lnTo>
                    <a:pt x="4" y="408"/>
                  </a:lnTo>
                  <a:lnTo>
                    <a:pt x="4" y="400"/>
                  </a:lnTo>
                  <a:lnTo>
                    <a:pt x="2" y="394"/>
                  </a:lnTo>
                  <a:lnTo>
                    <a:pt x="2" y="387"/>
                  </a:lnTo>
                  <a:lnTo>
                    <a:pt x="0" y="381"/>
                  </a:lnTo>
                  <a:lnTo>
                    <a:pt x="0" y="375"/>
                  </a:lnTo>
                  <a:lnTo>
                    <a:pt x="0" y="369"/>
                  </a:lnTo>
                  <a:lnTo>
                    <a:pt x="0" y="362"/>
                  </a:lnTo>
                  <a:lnTo>
                    <a:pt x="0" y="356"/>
                  </a:lnTo>
                  <a:lnTo>
                    <a:pt x="0" y="350"/>
                  </a:lnTo>
                  <a:lnTo>
                    <a:pt x="0" y="344"/>
                  </a:lnTo>
                  <a:lnTo>
                    <a:pt x="2" y="337"/>
                  </a:lnTo>
                  <a:lnTo>
                    <a:pt x="2" y="331"/>
                  </a:lnTo>
                  <a:lnTo>
                    <a:pt x="4" y="325"/>
                  </a:lnTo>
                  <a:lnTo>
                    <a:pt x="4" y="319"/>
                  </a:lnTo>
                  <a:lnTo>
                    <a:pt x="6" y="312"/>
                  </a:lnTo>
                  <a:lnTo>
                    <a:pt x="8" y="306"/>
                  </a:lnTo>
                  <a:lnTo>
                    <a:pt x="10" y="300"/>
                  </a:lnTo>
                  <a:lnTo>
                    <a:pt x="12" y="294"/>
                  </a:lnTo>
                  <a:lnTo>
                    <a:pt x="14" y="287"/>
                  </a:lnTo>
                  <a:lnTo>
                    <a:pt x="18" y="281"/>
                  </a:lnTo>
                  <a:lnTo>
                    <a:pt x="20" y="275"/>
                  </a:lnTo>
                  <a:lnTo>
                    <a:pt x="24" y="269"/>
                  </a:lnTo>
                  <a:lnTo>
                    <a:pt x="26" y="263"/>
                  </a:lnTo>
                  <a:lnTo>
                    <a:pt x="30" y="256"/>
                  </a:lnTo>
                  <a:lnTo>
                    <a:pt x="34" y="250"/>
                  </a:lnTo>
                  <a:lnTo>
                    <a:pt x="38" y="244"/>
                  </a:lnTo>
                  <a:lnTo>
                    <a:pt x="42" y="240"/>
                  </a:lnTo>
                  <a:lnTo>
                    <a:pt x="45" y="233"/>
                  </a:lnTo>
                  <a:lnTo>
                    <a:pt x="49" y="227"/>
                  </a:lnTo>
                  <a:lnTo>
                    <a:pt x="53" y="221"/>
                  </a:lnTo>
                  <a:lnTo>
                    <a:pt x="59" y="215"/>
                  </a:lnTo>
                  <a:lnTo>
                    <a:pt x="63" y="210"/>
                  </a:lnTo>
                  <a:lnTo>
                    <a:pt x="69" y="204"/>
                  </a:lnTo>
                  <a:lnTo>
                    <a:pt x="75" y="198"/>
                  </a:lnTo>
                  <a:lnTo>
                    <a:pt x="81" y="192"/>
                  </a:lnTo>
                  <a:lnTo>
                    <a:pt x="85" y="188"/>
                  </a:lnTo>
                  <a:lnTo>
                    <a:pt x="91" y="181"/>
                  </a:lnTo>
                  <a:lnTo>
                    <a:pt x="99" y="175"/>
                  </a:lnTo>
                  <a:lnTo>
                    <a:pt x="105" y="171"/>
                  </a:lnTo>
                  <a:lnTo>
                    <a:pt x="111" y="165"/>
                  </a:lnTo>
                  <a:lnTo>
                    <a:pt x="116" y="160"/>
                  </a:lnTo>
                  <a:lnTo>
                    <a:pt x="124" y="154"/>
                  </a:lnTo>
                  <a:lnTo>
                    <a:pt x="130" y="150"/>
                  </a:lnTo>
                  <a:lnTo>
                    <a:pt x="138" y="144"/>
                  </a:lnTo>
                  <a:lnTo>
                    <a:pt x="146" y="140"/>
                  </a:lnTo>
                  <a:lnTo>
                    <a:pt x="152" y="133"/>
                  </a:lnTo>
                  <a:lnTo>
                    <a:pt x="160" y="129"/>
                  </a:lnTo>
                  <a:lnTo>
                    <a:pt x="168" y="125"/>
                  </a:lnTo>
                  <a:lnTo>
                    <a:pt x="176" y="119"/>
                  </a:lnTo>
                  <a:lnTo>
                    <a:pt x="183" y="115"/>
                  </a:lnTo>
                  <a:lnTo>
                    <a:pt x="193" y="110"/>
                  </a:lnTo>
                  <a:lnTo>
                    <a:pt x="201" y="106"/>
                  </a:lnTo>
                  <a:lnTo>
                    <a:pt x="209" y="102"/>
                  </a:lnTo>
                  <a:lnTo>
                    <a:pt x="219" y="98"/>
                  </a:lnTo>
                  <a:lnTo>
                    <a:pt x="227" y="94"/>
                  </a:lnTo>
                  <a:lnTo>
                    <a:pt x="237" y="90"/>
                  </a:lnTo>
                  <a:lnTo>
                    <a:pt x="245" y="85"/>
                  </a:lnTo>
                  <a:lnTo>
                    <a:pt x="254" y="81"/>
                  </a:lnTo>
                  <a:lnTo>
                    <a:pt x="264" y="77"/>
                  </a:lnTo>
                  <a:lnTo>
                    <a:pt x="274" y="73"/>
                  </a:lnTo>
                  <a:lnTo>
                    <a:pt x="282" y="69"/>
                  </a:lnTo>
                  <a:lnTo>
                    <a:pt x="292" y="65"/>
                  </a:lnTo>
                  <a:lnTo>
                    <a:pt x="302" y="63"/>
                  </a:lnTo>
                  <a:lnTo>
                    <a:pt x="312" y="58"/>
                  </a:lnTo>
                  <a:lnTo>
                    <a:pt x="323" y="54"/>
                  </a:lnTo>
                  <a:lnTo>
                    <a:pt x="333" y="52"/>
                  </a:lnTo>
                  <a:lnTo>
                    <a:pt x="343" y="48"/>
                  </a:lnTo>
                  <a:lnTo>
                    <a:pt x="353" y="46"/>
                  </a:lnTo>
                  <a:lnTo>
                    <a:pt x="365" y="42"/>
                  </a:lnTo>
                  <a:lnTo>
                    <a:pt x="375" y="40"/>
                  </a:lnTo>
                  <a:lnTo>
                    <a:pt x="384" y="36"/>
                  </a:lnTo>
                  <a:lnTo>
                    <a:pt x="396" y="33"/>
                  </a:lnTo>
                  <a:lnTo>
                    <a:pt x="406" y="31"/>
                  </a:lnTo>
                  <a:lnTo>
                    <a:pt x="418" y="29"/>
                  </a:lnTo>
                  <a:lnTo>
                    <a:pt x="430" y="25"/>
                  </a:lnTo>
                  <a:lnTo>
                    <a:pt x="440" y="23"/>
                  </a:lnTo>
                  <a:lnTo>
                    <a:pt x="451" y="21"/>
                  </a:lnTo>
                  <a:lnTo>
                    <a:pt x="463" y="19"/>
                  </a:lnTo>
                  <a:lnTo>
                    <a:pt x="475" y="17"/>
                  </a:lnTo>
                  <a:lnTo>
                    <a:pt x="485" y="15"/>
                  </a:lnTo>
                  <a:lnTo>
                    <a:pt x="497" y="15"/>
                  </a:lnTo>
                  <a:lnTo>
                    <a:pt x="509" y="13"/>
                  </a:lnTo>
                  <a:lnTo>
                    <a:pt x="520" y="11"/>
                  </a:lnTo>
                  <a:lnTo>
                    <a:pt x="532" y="8"/>
                  </a:lnTo>
                  <a:lnTo>
                    <a:pt x="544" y="8"/>
                  </a:lnTo>
                  <a:lnTo>
                    <a:pt x="556" y="6"/>
                  </a:lnTo>
                  <a:lnTo>
                    <a:pt x="568" y="4"/>
                  </a:lnTo>
                  <a:lnTo>
                    <a:pt x="580" y="4"/>
                  </a:lnTo>
                  <a:lnTo>
                    <a:pt x="591" y="2"/>
                  </a:lnTo>
                  <a:lnTo>
                    <a:pt x="603" y="2"/>
                  </a:lnTo>
                  <a:lnTo>
                    <a:pt x="615" y="2"/>
                  </a:lnTo>
                  <a:lnTo>
                    <a:pt x="627" y="0"/>
                  </a:lnTo>
                  <a:lnTo>
                    <a:pt x="639" y="0"/>
                  </a:lnTo>
                  <a:lnTo>
                    <a:pt x="651" y="0"/>
                  </a:lnTo>
                  <a:lnTo>
                    <a:pt x="662" y="0"/>
                  </a:lnTo>
                  <a:lnTo>
                    <a:pt x="674" y="0"/>
                  </a:lnTo>
                  <a:lnTo>
                    <a:pt x="686" y="0"/>
                  </a:lnTo>
                  <a:lnTo>
                    <a:pt x="686" y="362"/>
                  </a:lnTo>
                  <a:lnTo>
                    <a:pt x="1137" y="90"/>
                  </a:lnTo>
                  <a:close/>
                </a:path>
              </a:pathLst>
            </a:custGeom>
            <a:solidFill>
              <a:srgbClr val="DD2D32"/>
            </a:solidFill>
            <a:ln w="9525">
              <a:noFill/>
              <a:round/>
              <a:headEnd/>
              <a:tailEnd/>
            </a:ln>
          </p:spPr>
          <p:txBody>
            <a:bodyPr/>
            <a:lstStyle/>
            <a:p>
              <a:endParaRPr lang="pt-BR"/>
            </a:p>
          </p:txBody>
        </p:sp>
        <p:sp>
          <p:nvSpPr>
            <p:cNvPr id="56334" name="Rectangle 15"/>
            <p:cNvSpPr>
              <a:spLocks noChangeArrowheads="1"/>
            </p:cNvSpPr>
            <p:nvPr/>
          </p:nvSpPr>
          <p:spPr bwMode="auto">
            <a:xfrm>
              <a:off x="4083" y="1540"/>
              <a:ext cx="0" cy="230"/>
            </a:xfrm>
            <a:prstGeom prst="rect">
              <a:avLst/>
            </a:prstGeom>
            <a:noFill/>
            <a:ln w="9525">
              <a:noFill/>
              <a:miter lim="800000"/>
              <a:headEnd/>
              <a:tailEnd/>
            </a:ln>
          </p:spPr>
          <p:txBody>
            <a:bodyPr wrap="none" lIns="0" tIns="0" rIns="0" bIns="0">
              <a:spAutoFit/>
            </a:bodyPr>
            <a:lstStyle/>
            <a:p>
              <a:pPr algn="ctr" eaLnBrk="0" hangingPunct="0"/>
              <a:endParaRPr lang="pt-BR" sz="2400">
                <a:latin typeface="Times" pitchFamily="18" charset="0"/>
              </a:endParaRPr>
            </a:p>
          </p:txBody>
        </p:sp>
        <p:sp>
          <p:nvSpPr>
            <p:cNvPr id="56335" name="Rectangle 16"/>
            <p:cNvSpPr>
              <a:spLocks noChangeArrowheads="1"/>
            </p:cNvSpPr>
            <p:nvPr/>
          </p:nvSpPr>
          <p:spPr bwMode="auto">
            <a:xfrm>
              <a:off x="4073" y="1696"/>
              <a:ext cx="0" cy="230"/>
            </a:xfrm>
            <a:prstGeom prst="rect">
              <a:avLst/>
            </a:prstGeom>
            <a:noFill/>
            <a:ln w="9525">
              <a:noFill/>
              <a:miter lim="800000"/>
              <a:headEnd/>
              <a:tailEnd/>
            </a:ln>
          </p:spPr>
          <p:txBody>
            <a:bodyPr wrap="none" lIns="0" tIns="0" rIns="0" bIns="0">
              <a:spAutoFit/>
            </a:bodyPr>
            <a:lstStyle/>
            <a:p>
              <a:pPr algn="ctr" eaLnBrk="0" hangingPunct="0"/>
              <a:endParaRPr lang="pt-BR" sz="2400">
                <a:latin typeface="Times" pitchFamily="18" charset="0"/>
              </a:endParaRPr>
            </a:p>
          </p:txBody>
        </p:sp>
        <p:sp>
          <p:nvSpPr>
            <p:cNvPr id="56336" name="Rectangle 17"/>
            <p:cNvSpPr>
              <a:spLocks noChangeArrowheads="1"/>
            </p:cNvSpPr>
            <p:nvPr/>
          </p:nvSpPr>
          <p:spPr bwMode="auto">
            <a:xfrm>
              <a:off x="2649" y="3079"/>
              <a:ext cx="2604" cy="454"/>
            </a:xfrm>
            <a:prstGeom prst="rect">
              <a:avLst/>
            </a:prstGeom>
            <a:solidFill>
              <a:srgbClr val="FFFFFF"/>
            </a:solidFill>
            <a:ln w="9525">
              <a:noFill/>
              <a:miter lim="800000"/>
              <a:headEnd/>
              <a:tailEnd/>
            </a:ln>
          </p:spPr>
          <p:txBody>
            <a:bodyPr/>
            <a:lstStyle/>
            <a:p>
              <a:endParaRPr lang="pt-BR">
                <a:latin typeface="Calibri" pitchFamily="34" charset="0"/>
              </a:endParaRPr>
            </a:p>
          </p:txBody>
        </p:sp>
        <p:sp>
          <p:nvSpPr>
            <p:cNvPr id="56337" name="Rectangle 18"/>
            <p:cNvSpPr>
              <a:spLocks noChangeArrowheads="1"/>
            </p:cNvSpPr>
            <p:nvPr/>
          </p:nvSpPr>
          <p:spPr bwMode="auto">
            <a:xfrm>
              <a:off x="3144" y="3145"/>
              <a:ext cx="90" cy="96"/>
            </a:xfrm>
            <a:prstGeom prst="rect">
              <a:avLst/>
            </a:prstGeom>
            <a:solidFill>
              <a:srgbClr val="63AAFE"/>
            </a:solidFill>
            <a:ln w="9525">
              <a:noFill/>
              <a:miter lim="800000"/>
              <a:headEnd/>
              <a:tailEnd/>
            </a:ln>
          </p:spPr>
          <p:txBody>
            <a:bodyPr/>
            <a:lstStyle/>
            <a:p>
              <a:endParaRPr lang="pt-BR">
                <a:latin typeface="Calibri" pitchFamily="34" charset="0"/>
              </a:endParaRPr>
            </a:p>
          </p:txBody>
        </p:sp>
        <p:sp>
          <p:nvSpPr>
            <p:cNvPr id="56338" name="Rectangle 19"/>
            <p:cNvSpPr>
              <a:spLocks noChangeArrowheads="1"/>
            </p:cNvSpPr>
            <p:nvPr/>
          </p:nvSpPr>
          <p:spPr bwMode="auto">
            <a:xfrm>
              <a:off x="3302" y="3118"/>
              <a:ext cx="1589" cy="144"/>
            </a:xfrm>
            <a:prstGeom prst="rect">
              <a:avLst/>
            </a:prstGeom>
            <a:noFill/>
            <a:ln w="9525">
              <a:noFill/>
              <a:miter lim="800000"/>
              <a:headEnd/>
              <a:tailEnd/>
            </a:ln>
          </p:spPr>
          <p:txBody>
            <a:bodyPr wrap="none" lIns="0" tIns="0" rIns="0" bIns="0">
              <a:spAutoFit/>
            </a:bodyPr>
            <a:lstStyle/>
            <a:p>
              <a:pPr algn="ctr" eaLnBrk="0" hangingPunct="0"/>
              <a:r>
                <a:rPr lang="pt-BR" sz="1500">
                  <a:solidFill>
                    <a:srgbClr val="000000"/>
                  </a:solidFill>
                  <a:latin typeface="Verdana" pitchFamily="34" charset="0"/>
                </a:rPr>
                <a:t>Serviços Especializados</a:t>
              </a:r>
              <a:endParaRPr lang="pt-BR" sz="2400">
                <a:latin typeface="Times" pitchFamily="18" charset="0"/>
              </a:endParaRPr>
            </a:p>
          </p:txBody>
        </p:sp>
        <p:sp>
          <p:nvSpPr>
            <p:cNvPr id="56339" name="Rectangle 20"/>
            <p:cNvSpPr>
              <a:spLocks noChangeArrowheads="1"/>
            </p:cNvSpPr>
            <p:nvPr/>
          </p:nvSpPr>
          <p:spPr bwMode="auto">
            <a:xfrm>
              <a:off x="3144" y="3372"/>
              <a:ext cx="90" cy="96"/>
            </a:xfrm>
            <a:prstGeom prst="rect">
              <a:avLst/>
            </a:prstGeom>
            <a:solidFill>
              <a:srgbClr val="DD2D32"/>
            </a:solidFill>
            <a:ln w="9525">
              <a:noFill/>
              <a:miter lim="800000"/>
              <a:headEnd/>
              <a:tailEnd/>
            </a:ln>
          </p:spPr>
          <p:txBody>
            <a:bodyPr/>
            <a:lstStyle/>
            <a:p>
              <a:endParaRPr lang="pt-BR">
                <a:latin typeface="Calibri" pitchFamily="34" charset="0"/>
              </a:endParaRPr>
            </a:p>
          </p:txBody>
        </p:sp>
        <p:sp>
          <p:nvSpPr>
            <p:cNvPr id="56340" name="Rectangle 21"/>
            <p:cNvSpPr>
              <a:spLocks noChangeArrowheads="1"/>
            </p:cNvSpPr>
            <p:nvPr/>
          </p:nvSpPr>
          <p:spPr bwMode="auto">
            <a:xfrm>
              <a:off x="3302" y="3345"/>
              <a:ext cx="1371" cy="144"/>
            </a:xfrm>
            <a:prstGeom prst="rect">
              <a:avLst/>
            </a:prstGeom>
            <a:noFill/>
            <a:ln w="9525">
              <a:noFill/>
              <a:miter lim="800000"/>
              <a:headEnd/>
              <a:tailEnd/>
            </a:ln>
          </p:spPr>
          <p:txBody>
            <a:bodyPr wrap="none" lIns="0" tIns="0" rIns="0" bIns="0">
              <a:spAutoFit/>
            </a:bodyPr>
            <a:lstStyle/>
            <a:p>
              <a:pPr algn="ctr" eaLnBrk="0" hangingPunct="0"/>
              <a:r>
                <a:rPr lang="pt-BR" sz="1500">
                  <a:solidFill>
                    <a:srgbClr val="000000"/>
                  </a:solidFill>
                  <a:latin typeface="Verdana" pitchFamily="34" charset="0"/>
                </a:rPr>
                <a:t>Terapia Comunitária</a:t>
              </a:r>
              <a:endParaRPr lang="pt-BR" sz="2400">
                <a:latin typeface="Times" pitchFamily="18" charset="0"/>
              </a:endParaRPr>
            </a:p>
          </p:txBody>
        </p:sp>
      </p:grpSp>
      <p:sp>
        <p:nvSpPr>
          <p:cNvPr id="383013" name="Text Box 37"/>
          <p:cNvSpPr txBox="1">
            <a:spLocks noChangeArrowheads="1"/>
          </p:cNvSpPr>
          <p:nvPr/>
        </p:nvSpPr>
        <p:spPr bwMode="auto">
          <a:xfrm>
            <a:off x="6878638" y="4213225"/>
            <a:ext cx="717550" cy="457200"/>
          </a:xfrm>
          <a:prstGeom prst="rect">
            <a:avLst/>
          </a:prstGeom>
          <a:noFill/>
          <a:ln w="9525">
            <a:noFill/>
            <a:miter lim="800000"/>
            <a:headEnd/>
            <a:tailEnd/>
          </a:ln>
        </p:spPr>
        <p:txBody>
          <a:bodyPr wrap="none">
            <a:spAutoFit/>
          </a:bodyPr>
          <a:lstStyle/>
          <a:p>
            <a:pPr algn="ctr" eaLnBrk="0" hangingPunct="0"/>
            <a:r>
              <a:rPr lang="pt-BR" sz="2400">
                <a:solidFill>
                  <a:schemeClr val="bg2"/>
                </a:solidFill>
                <a:latin typeface="Times" pitchFamily="18" charset="0"/>
              </a:rPr>
              <a:t>88,5</a:t>
            </a:r>
          </a:p>
        </p:txBody>
      </p:sp>
      <p:sp>
        <p:nvSpPr>
          <p:cNvPr id="383015" name="Text Box 39"/>
          <p:cNvSpPr txBox="1">
            <a:spLocks noChangeArrowheads="1"/>
          </p:cNvSpPr>
          <p:nvPr/>
        </p:nvSpPr>
        <p:spPr bwMode="auto">
          <a:xfrm>
            <a:off x="6143625" y="2924175"/>
            <a:ext cx="717550" cy="457200"/>
          </a:xfrm>
          <a:prstGeom prst="rect">
            <a:avLst/>
          </a:prstGeom>
          <a:noFill/>
          <a:ln w="9525">
            <a:noFill/>
            <a:miter lim="800000"/>
            <a:headEnd/>
            <a:tailEnd/>
          </a:ln>
        </p:spPr>
        <p:txBody>
          <a:bodyPr wrap="none">
            <a:spAutoFit/>
          </a:bodyPr>
          <a:lstStyle/>
          <a:p>
            <a:pPr algn="ctr" eaLnBrk="0" hangingPunct="0"/>
            <a:r>
              <a:rPr lang="pt-BR" sz="2400">
                <a:solidFill>
                  <a:schemeClr val="bg2"/>
                </a:solidFill>
                <a:latin typeface="Times" pitchFamily="18" charset="0"/>
              </a:rPr>
              <a:t>11,5</a:t>
            </a:r>
          </a:p>
        </p:txBody>
      </p:sp>
      <p:sp>
        <p:nvSpPr>
          <p:cNvPr id="56326" name="Text Box 41"/>
          <p:cNvSpPr txBox="1">
            <a:spLocks noChangeArrowheads="1"/>
          </p:cNvSpPr>
          <p:nvPr/>
        </p:nvSpPr>
        <p:spPr bwMode="auto">
          <a:xfrm>
            <a:off x="6769100" y="1517650"/>
            <a:ext cx="1222375" cy="366713"/>
          </a:xfrm>
          <a:prstGeom prst="rect">
            <a:avLst/>
          </a:prstGeom>
          <a:noFill/>
          <a:ln w="9525">
            <a:noFill/>
            <a:miter lim="800000"/>
            <a:headEnd/>
            <a:tailEnd/>
          </a:ln>
        </p:spPr>
        <p:txBody>
          <a:bodyPr wrap="none">
            <a:spAutoFit/>
          </a:bodyPr>
          <a:lstStyle/>
          <a:p>
            <a:r>
              <a:rPr lang="pt-BR">
                <a:latin typeface="Calibri" pitchFamily="34" charset="0"/>
              </a:rPr>
              <a:t>N = 12.000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2978"/>
                                        </p:tgtEl>
                                        <p:attrNameLst>
                                          <p:attrName>style.visibility</p:attrName>
                                        </p:attrNameLst>
                                      </p:cBhvr>
                                      <p:to>
                                        <p:strVal val="visible"/>
                                      </p:to>
                                    </p:set>
                                    <p:animEffect transition="in" filter="fade">
                                      <p:cBhvr>
                                        <p:cTn id="7" dur="1000"/>
                                        <p:tgtEl>
                                          <p:spTgt spid="382978"/>
                                        </p:tgtEl>
                                      </p:cBhvr>
                                    </p:animEffect>
                                    <p:anim calcmode="lin" valueType="num">
                                      <p:cBhvr>
                                        <p:cTn id="8" dur="1000" fill="hold"/>
                                        <p:tgtEl>
                                          <p:spTgt spid="382978"/>
                                        </p:tgtEl>
                                        <p:attrNameLst>
                                          <p:attrName>ppt_x</p:attrName>
                                        </p:attrNameLst>
                                      </p:cBhvr>
                                      <p:tavLst>
                                        <p:tav tm="0">
                                          <p:val>
                                            <p:strVal val="#ppt_x"/>
                                          </p:val>
                                        </p:tav>
                                        <p:tav tm="100000">
                                          <p:val>
                                            <p:strVal val="#ppt_x"/>
                                          </p:val>
                                        </p:tav>
                                      </p:tavLst>
                                    </p:anim>
                                    <p:anim calcmode="lin" valueType="num">
                                      <p:cBhvr>
                                        <p:cTn id="9" dur="1000" fill="hold"/>
                                        <p:tgtEl>
                                          <p:spTgt spid="3829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382981"/>
                                        </p:tgtEl>
                                        <p:attrNameLst>
                                          <p:attrName>style.visibility</p:attrName>
                                        </p:attrNameLst>
                                      </p:cBhvr>
                                      <p:to>
                                        <p:strVal val="visible"/>
                                      </p:to>
                                    </p:set>
                                    <p:animEffect transition="in" filter="dissolve">
                                      <p:cBhvr>
                                        <p:cTn id="16" dur="500"/>
                                        <p:tgtEl>
                                          <p:spTgt spid="38298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830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8" grpId="0"/>
      <p:bldP spid="382981" grpId="0"/>
      <p:bldP spid="383013" grpId="0"/>
      <p:bldP spid="3830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3" name="Rectangle 5"/>
          <p:cNvSpPr>
            <a:spLocks noGrp="1" noRot="1" noChangeArrowheads="1"/>
          </p:cNvSpPr>
          <p:nvPr>
            <p:ph type="title"/>
          </p:nvPr>
        </p:nvSpPr>
        <p:spPr>
          <a:xfrm>
            <a:off x="760413" y="125413"/>
            <a:ext cx="7772400" cy="1143000"/>
          </a:xfrm>
        </p:spPr>
        <p:txBody>
          <a:bodyPr/>
          <a:lstStyle/>
          <a:p>
            <a:r>
              <a:rPr lang="pt-BR" sz="3200" smtClean="0">
                <a:solidFill>
                  <a:srgbClr val="FFFF03"/>
                </a:solidFill>
                <a:ea typeface="MS PGothic" pitchFamily="34" charset="-128"/>
              </a:rPr>
              <a:t>ESTRATÉGIAS DE ENFRENTAMENTO</a:t>
            </a:r>
          </a:p>
        </p:txBody>
      </p:sp>
      <p:graphicFrame>
        <p:nvGraphicFramePr>
          <p:cNvPr id="401412" name="Object 4"/>
          <p:cNvGraphicFramePr>
            <a:graphicFrameLocks noChangeAspect="1"/>
          </p:cNvGraphicFramePr>
          <p:nvPr>
            <p:ph idx="1"/>
          </p:nvPr>
        </p:nvGraphicFramePr>
        <p:xfrm>
          <a:off x="558800" y="2286000"/>
          <a:ext cx="7950200" cy="3200400"/>
        </p:xfrm>
        <a:graphic>
          <a:graphicData uri="http://schemas.openxmlformats.org/presentationml/2006/ole">
            <p:oleObj spid="_x0000_s144386" name="Worksheet" r:id="rId4" imgW="9582340" imgH="3857625" progId="Excel.Sheet.8">
              <p:embed/>
            </p:oleObj>
          </a:graphicData>
        </a:graphic>
      </p:graphicFrame>
      <p:sp>
        <p:nvSpPr>
          <p:cNvPr id="144388" name="CaixaDeTexto 4"/>
          <p:cNvSpPr txBox="1">
            <a:spLocks noChangeArrowheads="1"/>
          </p:cNvSpPr>
          <p:nvPr/>
        </p:nvSpPr>
        <p:spPr bwMode="auto">
          <a:xfrm>
            <a:off x="5357813" y="1268413"/>
            <a:ext cx="1098550" cy="366712"/>
          </a:xfrm>
          <a:prstGeom prst="rect">
            <a:avLst/>
          </a:prstGeom>
          <a:noFill/>
          <a:ln w="9525">
            <a:noFill/>
            <a:miter lim="800000"/>
            <a:headEnd/>
            <a:tailEnd/>
          </a:ln>
        </p:spPr>
        <p:txBody>
          <a:bodyPr wrap="none">
            <a:spAutoFit/>
          </a:bodyPr>
          <a:lstStyle/>
          <a:p>
            <a:r>
              <a:rPr lang="pt-BR">
                <a:latin typeface="Calibri" pitchFamily="34" charset="0"/>
              </a:rPr>
              <a:t>N=12.000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1413"/>
                                        </p:tgtEl>
                                        <p:attrNameLst>
                                          <p:attrName>style.visibility</p:attrName>
                                        </p:attrNameLst>
                                      </p:cBhvr>
                                      <p:to>
                                        <p:strVal val="visible"/>
                                      </p:to>
                                    </p:set>
                                    <p:animEffect transition="in" filter="fade">
                                      <p:cBhvr>
                                        <p:cTn id="7" dur="1000"/>
                                        <p:tgtEl>
                                          <p:spTgt spid="401413"/>
                                        </p:tgtEl>
                                      </p:cBhvr>
                                    </p:animEffect>
                                    <p:anim calcmode="lin" valueType="num">
                                      <p:cBhvr>
                                        <p:cTn id="8" dur="1000" fill="hold"/>
                                        <p:tgtEl>
                                          <p:spTgt spid="401413"/>
                                        </p:tgtEl>
                                        <p:attrNameLst>
                                          <p:attrName>ppt_x</p:attrName>
                                        </p:attrNameLst>
                                      </p:cBhvr>
                                      <p:tavLst>
                                        <p:tav tm="0">
                                          <p:val>
                                            <p:strVal val="#ppt_x"/>
                                          </p:val>
                                        </p:tav>
                                        <p:tav tm="100000">
                                          <p:val>
                                            <p:strVal val="#ppt_x"/>
                                          </p:val>
                                        </p:tav>
                                      </p:tavLst>
                                    </p:anim>
                                    <p:anim calcmode="lin" valueType="num">
                                      <p:cBhvr>
                                        <p:cTn id="9" dur="1000" fill="hold"/>
                                        <p:tgtEl>
                                          <p:spTgt spid="4014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1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3" grpId="0"/>
      <p:bldOleChart spid="4014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0"/>
            <a:ext cx="8839200" cy="1577975"/>
          </a:xfrm>
        </p:spPr>
        <p:txBody>
          <a:bodyPr/>
          <a:lstStyle/>
          <a:p>
            <a:r>
              <a:rPr lang="pt-BR" sz="3600" smtClean="0">
                <a:latin typeface="Times New Roman" pitchFamily="18" charset="0"/>
              </a:rPr>
              <a:t>A TC e  drogadictos</a:t>
            </a:r>
            <a:endParaRPr lang="fr-FR" sz="2800" smtClean="0">
              <a:latin typeface="Times New Roman" pitchFamily="18" charset="0"/>
            </a:endParaRPr>
          </a:p>
        </p:txBody>
      </p:sp>
      <p:sp>
        <p:nvSpPr>
          <p:cNvPr id="258051" name="Rectangle 3"/>
          <p:cNvSpPr>
            <a:spLocks noChangeArrowheads="1"/>
          </p:cNvSpPr>
          <p:nvPr/>
        </p:nvSpPr>
        <p:spPr bwMode="auto">
          <a:xfrm>
            <a:off x="304800" y="1371600"/>
            <a:ext cx="8534400" cy="4973638"/>
          </a:xfrm>
          <a:prstGeom prst="rect">
            <a:avLst/>
          </a:prstGeom>
          <a:noFill/>
          <a:ln w="9525">
            <a:noFill/>
            <a:miter lim="800000"/>
            <a:headEnd/>
            <a:tailEnd/>
          </a:ln>
        </p:spPr>
        <p:txBody>
          <a:bodyPr>
            <a:spAutoFit/>
          </a:bodyPr>
          <a:lstStyle/>
          <a:p>
            <a:pPr algn="just">
              <a:buFontTx/>
              <a:buChar char="•"/>
            </a:pPr>
            <a:r>
              <a:rPr lang="pt-BR" sz="2400">
                <a:solidFill>
                  <a:srgbClr val="FFEA18"/>
                </a:solidFill>
                <a:latin typeface="Helvetica" pitchFamily="34" charset="0"/>
              </a:rPr>
              <a:t>No caso dos dependentes em processo de reinserção, o grande risco é que continuem a não serem integrados a “redes saudáveis” por sofrerem discriminações diversas pela vida pregressa anterior</a:t>
            </a:r>
          </a:p>
          <a:p>
            <a:pPr algn="just"/>
            <a:endParaRPr lang="pt-BR" sz="2400">
              <a:solidFill>
                <a:srgbClr val="FFEA18"/>
              </a:solidFill>
              <a:latin typeface="Helvetica" pitchFamily="34" charset="0"/>
            </a:endParaRPr>
          </a:p>
          <a:p>
            <a:pPr algn="just">
              <a:buFontTx/>
              <a:buChar char="•"/>
            </a:pPr>
            <a:r>
              <a:rPr lang="pt-BR" sz="2400">
                <a:solidFill>
                  <a:srgbClr val="FFEA18"/>
                </a:solidFill>
                <a:latin typeface="Helvetica" pitchFamily="34" charset="0"/>
              </a:rPr>
              <a:t> Oferecer aos drogaditos a  possibilidade de recriarem novos laços mais saudáveis</a:t>
            </a:r>
          </a:p>
          <a:p>
            <a:pPr algn="just">
              <a:buFontTx/>
              <a:buChar char="•"/>
            </a:pPr>
            <a:endParaRPr lang="pt-BR" sz="2400">
              <a:solidFill>
                <a:srgbClr val="FFEA18"/>
              </a:solidFill>
              <a:latin typeface="Helvetica" pitchFamily="34" charset="0"/>
            </a:endParaRPr>
          </a:p>
          <a:p>
            <a:pPr algn="just">
              <a:buFontTx/>
              <a:buChar char="•"/>
            </a:pPr>
            <a:r>
              <a:rPr lang="pt-BR" sz="2400">
                <a:solidFill>
                  <a:srgbClr val="FFEA18"/>
                </a:solidFill>
                <a:latin typeface="Helvetica" pitchFamily="34" charset="0"/>
              </a:rPr>
              <a:t> Uma política de promoção da saúde e de prevenção do uso de álcool e outras drogas, bem como a reinserção dos adictos e de suas famílias, supõe interferirmos diretamente nestes fatores determinantes.</a:t>
            </a:r>
          </a:p>
          <a:p>
            <a:pPr lvl="2" algn="just"/>
            <a:endParaRPr lang="pt-BR" sz="2800">
              <a:solidFill>
                <a:srgbClr val="FFEA18"/>
              </a:solidFill>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Effect transition="in" filter="dissolve">
                                      <p:cBhvr>
                                        <p:cTn id="7" dur="500"/>
                                        <p:tgtEl>
                                          <p:spTgt spid="258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8051">
                                            <p:txEl>
                                              <p:pRg st="2" end="2"/>
                                            </p:txEl>
                                          </p:spTgt>
                                        </p:tgtEl>
                                        <p:attrNameLst>
                                          <p:attrName>style.visibility</p:attrName>
                                        </p:attrNameLst>
                                      </p:cBhvr>
                                      <p:to>
                                        <p:strVal val="visible"/>
                                      </p:to>
                                    </p:set>
                                    <p:animEffect transition="in" filter="dissolve">
                                      <p:cBhvr>
                                        <p:cTn id="12" dur="500"/>
                                        <p:tgtEl>
                                          <p:spTgt spid="2580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8051">
                                            <p:txEl>
                                              <p:pRg st="4" end="4"/>
                                            </p:txEl>
                                          </p:spTgt>
                                        </p:tgtEl>
                                        <p:attrNameLst>
                                          <p:attrName>style.visibility</p:attrName>
                                        </p:attrNameLst>
                                      </p:cBhvr>
                                      <p:to>
                                        <p:strVal val="visible"/>
                                      </p:to>
                                    </p:set>
                                    <p:animEffect transition="in" filter="dissolve">
                                      <p:cBhvr>
                                        <p:cTn id="17" dur="500"/>
                                        <p:tgtEl>
                                          <p:spTgt spid="258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p:txBody>
          <a:bodyPr/>
          <a:lstStyle/>
          <a:p>
            <a:pPr>
              <a:defRPr/>
            </a:pPr>
            <a:r>
              <a:rPr lang="en-US"/>
              <a:t>copyright 2004 - abarret1@matrix.com.br</a:t>
            </a:r>
          </a:p>
        </p:txBody>
      </p:sp>
      <p:pic>
        <p:nvPicPr>
          <p:cNvPr id="33797" name="Picture 5"/>
          <p:cNvPicPr>
            <a:picLocks noChangeAspect="1" noChangeArrowheads="1"/>
          </p:cNvPicPr>
          <p:nvPr/>
        </p:nvPicPr>
        <p:blipFill>
          <a:blip r:embed="rId3">
            <a:lum contrast="30000"/>
          </a:blip>
          <a:srcRect/>
          <a:stretch>
            <a:fillRect/>
          </a:stretch>
        </p:blipFill>
        <p:spPr bwMode="auto">
          <a:xfrm>
            <a:off x="2514600" y="1219200"/>
            <a:ext cx="4191000" cy="3143250"/>
          </a:xfrm>
          <a:prstGeom prst="rect">
            <a:avLst/>
          </a:prstGeom>
          <a:noFill/>
          <a:ln w="9525">
            <a:noFill/>
            <a:miter lim="800000"/>
            <a:headEnd/>
            <a:tailEnd/>
          </a:ln>
        </p:spPr>
      </p:pic>
      <p:sp>
        <p:nvSpPr>
          <p:cNvPr id="33794" name="Rectangle 2"/>
          <p:cNvSpPr>
            <a:spLocks noGrp="1" noChangeArrowheads="1"/>
          </p:cNvSpPr>
          <p:nvPr>
            <p:ph type="title"/>
          </p:nvPr>
        </p:nvSpPr>
        <p:spPr>
          <a:xfrm>
            <a:off x="762000" y="152400"/>
            <a:ext cx="7772400" cy="1143000"/>
          </a:xfrm>
        </p:spPr>
        <p:txBody>
          <a:bodyPr rtlCol="0">
            <a:normAutofit/>
          </a:bodyPr>
          <a:lstStyle/>
          <a:p>
            <a:pPr fontAlgn="auto">
              <a:spcAft>
                <a:spcPts val="0"/>
              </a:spcAft>
              <a:defRPr/>
            </a:pPr>
            <a:r>
              <a:rPr lang="pt-BR" b="1" u="sng">
                <a:solidFill>
                  <a:srgbClr val="E6E658"/>
                </a:solidFill>
                <a:effectLst>
                  <a:outerShdw blurRad="38100" dist="38100" dir="2700000" algn="tl">
                    <a:srgbClr val="000000"/>
                  </a:outerShdw>
                </a:effectLst>
              </a:rPr>
              <a:t>Migração e suas conseqüências</a:t>
            </a:r>
          </a:p>
        </p:txBody>
      </p:sp>
      <p:sp>
        <p:nvSpPr>
          <p:cNvPr id="33795" name="Rectangle 3"/>
          <p:cNvSpPr>
            <a:spLocks noGrp="1" noChangeArrowheads="1"/>
          </p:cNvSpPr>
          <p:nvPr>
            <p:ph type="body" idx="1"/>
          </p:nvPr>
        </p:nvSpPr>
        <p:spPr>
          <a:xfrm>
            <a:off x="457200" y="4419600"/>
            <a:ext cx="8382000" cy="2438400"/>
          </a:xfrm>
        </p:spPr>
        <p:txBody>
          <a:bodyPr rtlCol="0">
            <a:normAutofit/>
          </a:bodyPr>
          <a:lstStyle/>
          <a:p>
            <a:pPr algn="ctr" fontAlgn="auto">
              <a:spcBef>
                <a:spcPct val="0"/>
              </a:spcBef>
              <a:spcAft>
                <a:spcPts val="0"/>
              </a:spcAft>
              <a:buFontTx/>
              <a:buNone/>
              <a:defRPr/>
            </a:pPr>
            <a:r>
              <a:rPr lang="pt-BR" sz="2800" b="1" dirty="0">
                <a:effectLst>
                  <a:outerShdw blurRad="38100" dist="38100" dir="2700000" algn="tl">
                    <a:srgbClr val="000000"/>
                  </a:outerShdw>
                </a:effectLst>
                <a:latin typeface="Arial" pitchFamily="-106" charset="0"/>
              </a:rPr>
              <a:t>No Brasil, as transformações decorrentes da tecnologia, da globalização e de uma  política econômica injusta, agravadas por situações climáticas dramáticas, obrigaram populações inteiras  a migrar</a:t>
            </a:r>
            <a:endParaRPr lang="pt-BR" sz="4800" b="1" dirty="0">
              <a:effectLst>
                <a:outerShdw blurRad="38100" dist="38100" dir="2700000" algn="tl">
                  <a:srgbClr val="000000"/>
                </a:outerShdw>
              </a:effectLst>
            </a:endParaRPr>
          </a:p>
        </p:txBody>
      </p:sp>
      <p:sp>
        <p:nvSpPr>
          <p:cNvPr id="33798" name="Text Box 6"/>
          <p:cNvSpPr txBox="1">
            <a:spLocks noChangeArrowheads="1"/>
          </p:cNvSpPr>
          <p:nvPr/>
        </p:nvSpPr>
        <p:spPr bwMode="auto">
          <a:xfrm>
            <a:off x="1143000" y="4495800"/>
            <a:ext cx="7407275" cy="2517775"/>
          </a:xfrm>
          <a:prstGeom prst="rect">
            <a:avLst/>
          </a:prstGeom>
          <a:noFill/>
          <a:ln w="9525">
            <a:noFill/>
            <a:miter lim="800000"/>
            <a:headEnd/>
            <a:tailEnd/>
          </a:ln>
          <a:effectLst/>
        </p:spPr>
        <p:txBody>
          <a:bodyPr>
            <a:spAutoFit/>
          </a:bodyPr>
          <a:lstStyle/>
          <a:p>
            <a:pPr algn="ctr" fontAlgn="auto">
              <a:lnSpc>
                <a:spcPct val="90000"/>
              </a:lnSpc>
              <a:spcBef>
                <a:spcPts val="0"/>
              </a:spcBef>
              <a:spcAft>
                <a:spcPts val="0"/>
              </a:spcAft>
              <a:defRPr/>
            </a:pPr>
            <a:r>
              <a:rPr lang="en-US" sz="2900" b="1">
                <a:solidFill>
                  <a:srgbClr val="BAD41A"/>
                </a:solidFill>
                <a:effectLst>
                  <a:outerShdw blurRad="38100" dist="38100" dir="2700000" algn="tl">
                    <a:srgbClr val="000000"/>
                  </a:outerShdw>
                </a:effectLst>
                <a:latin typeface="Arial" pitchFamily="-106" charset="0"/>
                <a:cs typeface="+mn-cs"/>
              </a:rPr>
              <a:t>Esses processos migratórios desencadeiam uma série de perdas culturais, retirando do grupo elementos  fundamentais para nutrir a  identidade cultural e garantir a coesão do grupo</a:t>
            </a:r>
            <a:endParaRPr lang="en-US" sz="2900" b="1">
              <a:solidFill>
                <a:srgbClr val="FF7518"/>
              </a:solidFill>
              <a:latin typeface="Arial" pitchFamily="-106" charset="0"/>
              <a:cs typeface="+mn-cs"/>
            </a:endParaRPr>
          </a:p>
          <a:p>
            <a:pPr fontAlgn="auto">
              <a:spcBef>
                <a:spcPts val="0"/>
              </a:spcBef>
              <a:spcAft>
                <a:spcPts val="0"/>
              </a:spcAft>
              <a:defRPr/>
            </a:pPr>
            <a:endParaRPr lang="en-US" sz="2900" b="1">
              <a:latin typeface="Arial" pitchFamily="-106" charset="0"/>
              <a:cs typeface="+mn-cs"/>
            </a:endParaRPr>
          </a:p>
        </p:txBody>
      </p:sp>
      <p:pic>
        <p:nvPicPr>
          <p:cNvPr id="33800" name="Picture 8"/>
          <p:cNvPicPr>
            <a:picLocks noChangeAspect="1" noChangeArrowheads="1"/>
          </p:cNvPicPr>
          <p:nvPr/>
        </p:nvPicPr>
        <p:blipFill>
          <a:blip r:embed="rId4"/>
          <a:srcRect/>
          <a:stretch>
            <a:fillRect/>
          </a:stretch>
        </p:blipFill>
        <p:spPr bwMode="auto">
          <a:xfrm>
            <a:off x="2514600" y="1219200"/>
            <a:ext cx="4191000" cy="3143250"/>
          </a:xfrm>
          <a:prstGeom prst="rect">
            <a:avLst/>
          </a:prstGeom>
          <a:noFill/>
          <a:ln w="9525">
            <a:noFill/>
            <a:miter lim="800000"/>
            <a:headEnd/>
            <a:tailEnd/>
          </a:ln>
        </p:spPr>
      </p:pic>
      <p:sp>
        <p:nvSpPr>
          <p:cNvPr id="33801" name="Rectangle 9"/>
          <p:cNvSpPr>
            <a:spLocks noChangeArrowheads="1"/>
          </p:cNvSpPr>
          <p:nvPr/>
        </p:nvSpPr>
        <p:spPr bwMode="auto">
          <a:xfrm>
            <a:off x="1749425" y="4648200"/>
            <a:ext cx="5870575" cy="1898650"/>
          </a:xfrm>
          <a:prstGeom prst="rect">
            <a:avLst/>
          </a:prstGeom>
          <a:noFill/>
          <a:ln w="9525">
            <a:noFill/>
            <a:miter lim="800000"/>
            <a:headEnd/>
            <a:tailEnd/>
          </a:ln>
        </p:spPr>
        <p:txBody>
          <a:bodyPr>
            <a:spAutoFit/>
          </a:bodyPr>
          <a:lstStyle/>
          <a:p>
            <a:pPr algn="ctr"/>
            <a:r>
              <a:rPr lang="pt-BR" sz="4400" b="1" baseline="30000">
                <a:solidFill>
                  <a:srgbClr val="FF6600"/>
                </a:solidFill>
              </a:rPr>
              <a:t>Com a migração se perde vínculos com a terra, a comunidade a família, os valores e a própria identidade</a:t>
            </a:r>
            <a:endParaRPr lang="en-US" sz="4400" b="1" baseline="30000">
              <a:solidFill>
                <a:srgbClr val="FF66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75" fill="hold"/>
                                        <p:tgtEl>
                                          <p:spTgt spid="33794">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3379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250"/>
                            </p:stCondLst>
                            <p:childTnLst>
                              <p:par>
                                <p:cTn id="10" presetID="2" presetClass="entr" presetSubtype="8" fill="hold" nodeType="afterEffect">
                                  <p:stCondLst>
                                    <p:cond delay="0"/>
                                  </p:stCondLst>
                                  <p:childTnLst>
                                    <p:set>
                                      <p:cBhvr>
                                        <p:cTn id="11" dur="1" fill="hold">
                                          <p:stCondLst>
                                            <p:cond delay="0"/>
                                          </p:stCondLst>
                                        </p:cTn>
                                        <p:tgtEl>
                                          <p:spTgt spid="33797"/>
                                        </p:tgtEl>
                                        <p:attrNameLst>
                                          <p:attrName>style.visibility</p:attrName>
                                        </p:attrNameLst>
                                      </p:cBhvr>
                                      <p:to>
                                        <p:strVal val="visible"/>
                                      </p:to>
                                    </p:set>
                                    <p:anim calcmode="lin" valueType="num">
                                      <p:cBhvr additive="base">
                                        <p:cTn id="12" dur="500" fill="hold"/>
                                        <p:tgtEl>
                                          <p:spTgt spid="33797"/>
                                        </p:tgtEl>
                                        <p:attrNameLst>
                                          <p:attrName>ppt_x</p:attrName>
                                        </p:attrNameLst>
                                      </p:cBhvr>
                                      <p:tavLst>
                                        <p:tav tm="0">
                                          <p:val>
                                            <p:strVal val="0-#ppt_w/2"/>
                                          </p:val>
                                        </p:tav>
                                        <p:tav tm="100000">
                                          <p:val>
                                            <p:strVal val="#ppt_x"/>
                                          </p:val>
                                        </p:tav>
                                      </p:tavLst>
                                    </p:anim>
                                    <p:anim calcmode="lin" valueType="num">
                                      <p:cBhvr additive="base">
                                        <p:cTn id="13" dur="500" fill="hold"/>
                                        <p:tgtEl>
                                          <p:spTgt spid="3379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3795">
                                            <p:txEl>
                                              <p:pRg st="0" end="0"/>
                                            </p:txEl>
                                          </p:spTgt>
                                        </p:tgtEl>
                                        <p:attrNameLst>
                                          <p:attrName>style.visibility</p:attrName>
                                        </p:attrNameLst>
                                      </p:cBhvr>
                                      <p:to>
                                        <p:strVal val="visible"/>
                                      </p:to>
                                    </p:set>
                                    <p:anim calcmode="lin" valueType="num">
                                      <p:cBhvr additive="base">
                                        <p:cTn id="18"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37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grpId="1" nodeType="clickEffect">
                                  <p:stCondLst>
                                    <p:cond delay="0"/>
                                  </p:stCondLst>
                                  <p:childTnLst>
                                    <p:anim calcmode="lin" valueType="num">
                                      <p:cBhvr additive="base">
                                        <p:cTn id="23" dur="500"/>
                                        <p:tgtEl>
                                          <p:spTgt spid="33795">
                                            <p:txEl>
                                              <p:pRg st="0" end="0"/>
                                            </p:txEl>
                                          </p:spTgt>
                                        </p:tgtEl>
                                        <p:attrNameLst>
                                          <p:attrName>ppt_x</p:attrName>
                                        </p:attrNameLst>
                                      </p:cBhvr>
                                      <p:tavLst>
                                        <p:tav tm="0">
                                          <p:val>
                                            <p:strVal val="ppt_x"/>
                                          </p:val>
                                        </p:tav>
                                        <p:tav tm="100000">
                                          <p:val>
                                            <p:strVal val="1+ppt_w/2"/>
                                          </p:val>
                                        </p:tav>
                                      </p:tavLst>
                                    </p:anim>
                                    <p:anim calcmode="lin" valueType="num">
                                      <p:cBhvr additive="base">
                                        <p:cTn id="24" dur="500"/>
                                        <p:tgtEl>
                                          <p:spTgt spid="33795">
                                            <p:txEl>
                                              <p:pRg st="0" end="0"/>
                                            </p:txEl>
                                          </p:spTgt>
                                        </p:tgtEl>
                                        <p:attrNameLst>
                                          <p:attrName>ppt_y</p:attrName>
                                        </p:attrNameLst>
                                      </p:cBhvr>
                                      <p:tavLst>
                                        <p:tav tm="0">
                                          <p:val>
                                            <p:strVal val="ppt_y"/>
                                          </p:val>
                                        </p:tav>
                                        <p:tav tm="100000">
                                          <p:val>
                                            <p:strVal val="ppt_y"/>
                                          </p:val>
                                        </p:tav>
                                      </p:tavLst>
                                    </p:anim>
                                    <p:set>
                                      <p:cBhvr>
                                        <p:cTn id="25" dur="1" fill="hold">
                                          <p:stCondLst>
                                            <p:cond delay="499"/>
                                          </p:stCondLst>
                                        </p:cTn>
                                        <p:tgtEl>
                                          <p:spTgt spid="33795">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 presetClass="exit" presetSubtype="2" fill="hold" nodeType="afterEffect">
                                  <p:stCondLst>
                                    <p:cond delay="0"/>
                                  </p:stCondLst>
                                  <p:childTnLst>
                                    <p:anim calcmode="lin" valueType="num">
                                      <p:cBhvr additive="base">
                                        <p:cTn id="28" dur="500"/>
                                        <p:tgtEl>
                                          <p:spTgt spid="33797"/>
                                        </p:tgtEl>
                                        <p:attrNameLst>
                                          <p:attrName>ppt_x</p:attrName>
                                        </p:attrNameLst>
                                      </p:cBhvr>
                                      <p:tavLst>
                                        <p:tav tm="0">
                                          <p:val>
                                            <p:strVal val="ppt_x"/>
                                          </p:val>
                                        </p:tav>
                                        <p:tav tm="100000">
                                          <p:val>
                                            <p:strVal val="1+ppt_w/2"/>
                                          </p:val>
                                        </p:tav>
                                      </p:tavLst>
                                    </p:anim>
                                    <p:anim calcmode="lin" valueType="num">
                                      <p:cBhvr additive="base">
                                        <p:cTn id="29" dur="500"/>
                                        <p:tgtEl>
                                          <p:spTgt spid="33797"/>
                                        </p:tgtEl>
                                        <p:attrNameLst>
                                          <p:attrName>ppt_y</p:attrName>
                                        </p:attrNameLst>
                                      </p:cBhvr>
                                      <p:tavLst>
                                        <p:tav tm="0">
                                          <p:val>
                                            <p:strVal val="ppt_y"/>
                                          </p:val>
                                        </p:tav>
                                        <p:tav tm="100000">
                                          <p:val>
                                            <p:strVal val="ppt_y"/>
                                          </p:val>
                                        </p:tav>
                                      </p:tavLst>
                                    </p:anim>
                                    <p:set>
                                      <p:cBhvr>
                                        <p:cTn id="30" dur="1" fill="hold">
                                          <p:stCondLst>
                                            <p:cond delay="499"/>
                                          </p:stCondLst>
                                        </p:cTn>
                                        <p:tgtEl>
                                          <p:spTgt spid="3379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3800"/>
                                        </p:tgtEl>
                                        <p:attrNameLst>
                                          <p:attrName>style.visibility</p:attrName>
                                        </p:attrNameLst>
                                      </p:cBhvr>
                                      <p:to>
                                        <p:strVal val="visible"/>
                                      </p:to>
                                    </p:set>
                                    <p:anim calcmode="lin" valueType="num">
                                      <p:cBhvr additive="base">
                                        <p:cTn id="35" dur="500" fill="hold"/>
                                        <p:tgtEl>
                                          <p:spTgt spid="33800"/>
                                        </p:tgtEl>
                                        <p:attrNameLst>
                                          <p:attrName>ppt_x</p:attrName>
                                        </p:attrNameLst>
                                      </p:cBhvr>
                                      <p:tavLst>
                                        <p:tav tm="0">
                                          <p:val>
                                            <p:strVal val="0-#ppt_w/2"/>
                                          </p:val>
                                        </p:tav>
                                        <p:tav tm="100000">
                                          <p:val>
                                            <p:strVal val="#ppt_x"/>
                                          </p:val>
                                        </p:tav>
                                      </p:tavLst>
                                    </p:anim>
                                    <p:anim calcmode="lin" valueType="num">
                                      <p:cBhvr additive="base">
                                        <p:cTn id="36" dur="500" fill="hold"/>
                                        <p:tgtEl>
                                          <p:spTgt spid="3380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3798">
                                            <p:txEl>
                                              <p:pRg st="0" end="0"/>
                                            </p:txEl>
                                          </p:spTgt>
                                        </p:tgtEl>
                                        <p:attrNameLst>
                                          <p:attrName>style.visibility</p:attrName>
                                        </p:attrNameLst>
                                      </p:cBhvr>
                                      <p:to>
                                        <p:strVal val="visible"/>
                                      </p:to>
                                    </p:set>
                                    <p:anim calcmode="lin" valueType="num">
                                      <p:cBhvr additive="base">
                                        <p:cTn id="41" dur="500" fill="hold"/>
                                        <p:tgtEl>
                                          <p:spTgt spid="3379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37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8" fill="hold" grpId="1" nodeType="clickEffect">
                                  <p:stCondLst>
                                    <p:cond delay="0"/>
                                  </p:stCondLst>
                                  <p:childTnLst>
                                    <p:anim calcmode="lin" valueType="num">
                                      <p:cBhvr additive="base">
                                        <p:cTn id="46" dur="500"/>
                                        <p:tgtEl>
                                          <p:spTgt spid="33798">
                                            <p:txEl>
                                              <p:pRg st="0" end="0"/>
                                            </p:txEl>
                                          </p:spTgt>
                                        </p:tgtEl>
                                        <p:attrNameLst>
                                          <p:attrName>ppt_x</p:attrName>
                                        </p:attrNameLst>
                                      </p:cBhvr>
                                      <p:tavLst>
                                        <p:tav tm="0">
                                          <p:val>
                                            <p:strVal val="ppt_x"/>
                                          </p:val>
                                        </p:tav>
                                        <p:tav tm="100000">
                                          <p:val>
                                            <p:strVal val="0-ppt_w/2"/>
                                          </p:val>
                                        </p:tav>
                                      </p:tavLst>
                                    </p:anim>
                                    <p:anim calcmode="lin" valueType="num">
                                      <p:cBhvr additive="base">
                                        <p:cTn id="47" dur="500"/>
                                        <p:tgtEl>
                                          <p:spTgt spid="33798">
                                            <p:txEl>
                                              <p:pRg st="0" end="0"/>
                                            </p:txEl>
                                          </p:spTgt>
                                        </p:tgtEl>
                                        <p:attrNameLst>
                                          <p:attrName>ppt_y</p:attrName>
                                        </p:attrNameLst>
                                      </p:cBhvr>
                                      <p:tavLst>
                                        <p:tav tm="0">
                                          <p:val>
                                            <p:strVal val="ppt_y"/>
                                          </p:val>
                                        </p:tav>
                                        <p:tav tm="100000">
                                          <p:val>
                                            <p:strVal val="ppt_y"/>
                                          </p:val>
                                        </p:tav>
                                      </p:tavLst>
                                    </p:anim>
                                    <p:set>
                                      <p:cBhvr>
                                        <p:cTn id="48" dur="1" fill="hold">
                                          <p:stCondLst>
                                            <p:cond delay="499"/>
                                          </p:stCondLst>
                                        </p:cTn>
                                        <p:tgtEl>
                                          <p:spTgt spid="33798">
                                            <p:txEl>
                                              <p:pRg st="0" end="0"/>
                                            </p:txEl>
                                          </p:spTgt>
                                        </p:tgtEl>
                                        <p:attrNameLst>
                                          <p:attrName>style.visibility</p:attrName>
                                        </p:attrNameLst>
                                      </p:cBhvr>
                                      <p:to>
                                        <p:strVal val="hidden"/>
                                      </p:to>
                                    </p:set>
                                  </p:childTnLst>
                                </p:cTn>
                              </p:par>
                            </p:childTnLst>
                          </p:cTn>
                        </p:par>
                        <p:par>
                          <p:cTn id="49" fill="hold">
                            <p:stCondLst>
                              <p:cond delay="500"/>
                            </p:stCondLst>
                            <p:childTnLst>
                              <p:par>
                                <p:cTn id="50" presetID="2" presetClass="entr" presetSubtype="3" fill="hold" grpId="0" nodeType="afterEffect">
                                  <p:stCondLst>
                                    <p:cond delay="0"/>
                                  </p:stCondLst>
                                  <p:childTnLst>
                                    <p:set>
                                      <p:cBhvr>
                                        <p:cTn id="51" dur="1" fill="hold">
                                          <p:stCondLst>
                                            <p:cond delay="0"/>
                                          </p:stCondLst>
                                        </p:cTn>
                                        <p:tgtEl>
                                          <p:spTgt spid="33801">
                                            <p:txEl>
                                              <p:pRg st="0" end="0"/>
                                            </p:txEl>
                                          </p:spTgt>
                                        </p:tgtEl>
                                        <p:attrNameLst>
                                          <p:attrName>style.visibility</p:attrName>
                                        </p:attrNameLst>
                                      </p:cBhvr>
                                      <p:to>
                                        <p:strVal val="visible"/>
                                      </p:to>
                                    </p:set>
                                    <p:anim calcmode="lin" valueType="num">
                                      <p:cBhvr additive="base">
                                        <p:cTn id="52" dur="500" fill="hold"/>
                                        <p:tgtEl>
                                          <p:spTgt spid="33801">
                                            <p:txEl>
                                              <p:pRg st="0" end="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3380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P spid="33795" grpId="0" build="p" autoUpdateAnimBg="0"/>
      <p:bldP spid="33795" grpId="1" build="p" autoUpdateAnimBg="0"/>
      <p:bldP spid="33798" grpId="0" build="p" autoUpdateAnimBg="0"/>
      <p:bldP spid="33798" grpId="1" build="p" autoUpdateAnimBg="0"/>
      <p:bldP spid="33801" grpId="0" build="p" autoUpdateAnimBg="0"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0" y="0"/>
            <a:ext cx="8839200" cy="1577975"/>
          </a:xfrm>
        </p:spPr>
        <p:txBody>
          <a:bodyPr/>
          <a:lstStyle/>
          <a:p>
            <a:endParaRPr lang="fr-FR" sz="2000" smtClean="0">
              <a:latin typeface="Times New Roman" pitchFamily="18" charset="0"/>
            </a:endParaRPr>
          </a:p>
        </p:txBody>
      </p:sp>
      <p:sp>
        <p:nvSpPr>
          <p:cNvPr id="260099" name="Rectangle 3"/>
          <p:cNvSpPr>
            <a:spLocks noChangeArrowheads="1"/>
          </p:cNvSpPr>
          <p:nvPr/>
        </p:nvSpPr>
        <p:spPr bwMode="auto">
          <a:xfrm>
            <a:off x="304800" y="1143000"/>
            <a:ext cx="8458200" cy="5029200"/>
          </a:xfrm>
          <a:prstGeom prst="rect">
            <a:avLst/>
          </a:prstGeom>
          <a:noFill/>
          <a:ln w="9525">
            <a:noFill/>
            <a:miter lim="800000"/>
            <a:headEnd/>
            <a:tailEnd/>
          </a:ln>
        </p:spPr>
        <p:txBody>
          <a:bodyPr>
            <a:spAutoFit/>
          </a:bodyPr>
          <a:lstStyle/>
          <a:p>
            <a:pPr algn="just">
              <a:buFontTx/>
              <a:buChar char="•"/>
            </a:pPr>
            <a:r>
              <a:rPr lang="pt-BR" sz="2000">
                <a:solidFill>
                  <a:srgbClr val="FFFF00"/>
                </a:solidFill>
                <a:latin typeface="Helvetica" pitchFamily="34" charset="0"/>
              </a:rPr>
              <a:t>A terapia comunitária tem se tornado um espaço de interconexão das diversas redes de auto ajuda como AAA, NA, Alanom, pastorais de diversas igrejas, que funcionam como redes de apoio</a:t>
            </a:r>
          </a:p>
          <a:p>
            <a:pPr algn="just">
              <a:buFontTx/>
              <a:buChar char="•"/>
            </a:pPr>
            <a:endParaRPr lang="pt-BR" sz="2000">
              <a:solidFill>
                <a:srgbClr val="FF7518"/>
              </a:solidFill>
              <a:latin typeface="Helvetica" pitchFamily="34" charset="0"/>
            </a:endParaRPr>
          </a:p>
          <a:p>
            <a:pPr algn="just">
              <a:buFontTx/>
              <a:buChar char="•"/>
            </a:pPr>
            <a:r>
              <a:rPr lang="pt-BR" sz="2000">
                <a:latin typeface="Helvetica" pitchFamily="34" charset="0"/>
              </a:rPr>
              <a:t> São recursos importantes que precisam ser reconhecidos e valorizados em todo programa de prevenção, reinserção e encaminhamento para a rede social. </a:t>
            </a:r>
          </a:p>
          <a:p>
            <a:pPr algn="just">
              <a:buFontTx/>
              <a:buChar char="•"/>
            </a:pPr>
            <a:endParaRPr lang="pt-BR" sz="2000">
              <a:solidFill>
                <a:srgbClr val="FF7518"/>
              </a:solidFill>
              <a:latin typeface="Helvetica" pitchFamily="34" charset="0"/>
            </a:endParaRPr>
          </a:p>
          <a:p>
            <a:pPr algn="just">
              <a:buFontTx/>
              <a:buChar char="•"/>
            </a:pPr>
            <a:r>
              <a:rPr lang="pt-BR" sz="2000">
                <a:solidFill>
                  <a:srgbClr val="FFFF00"/>
                </a:solidFill>
                <a:latin typeface="Helvetica" pitchFamily="34" charset="0"/>
              </a:rPr>
              <a:t> Poder contar com um recurso (vizinhos, amigos)torna-se menos dependente das instituições, menos oprimido pelos próprios problemas e, portanto, mais autônomo</a:t>
            </a:r>
          </a:p>
          <a:p>
            <a:pPr algn="just">
              <a:buFontTx/>
              <a:buChar char="•"/>
            </a:pPr>
            <a:endParaRPr lang="pt-BR" sz="2000">
              <a:solidFill>
                <a:srgbClr val="FFFFFF"/>
              </a:solidFill>
              <a:latin typeface="Helvetica" pitchFamily="34" charset="0"/>
            </a:endParaRPr>
          </a:p>
          <a:p>
            <a:pPr algn="just">
              <a:buFontTx/>
              <a:buChar char="•"/>
            </a:pPr>
            <a:r>
              <a:rPr lang="pt-BR" sz="2000">
                <a:solidFill>
                  <a:srgbClr val="FFFFFF"/>
                </a:solidFill>
                <a:latin typeface="Helvetica" pitchFamily="34" charset="0"/>
              </a:rPr>
              <a:t> Quando uma pessoa reconhece no outro – vizinho, amigo – um recurso com o qual pode contar, torna-se menos dependente das instituições, menos oprimido pelos próprios problemas e, portanto, mais autônomo</a:t>
            </a:r>
            <a:endParaRPr lang="pt-BR">
              <a:solidFill>
                <a:srgbClr val="FFFFFF"/>
              </a:solidFill>
              <a:latin typeface="Times New Roman" pitchFamily="18" charset="0"/>
            </a:endParaRPr>
          </a:p>
        </p:txBody>
      </p:sp>
      <p:sp>
        <p:nvSpPr>
          <p:cNvPr id="148483" name="Rectangle 4"/>
          <p:cNvSpPr>
            <a:spLocks noChangeArrowheads="1"/>
          </p:cNvSpPr>
          <p:nvPr/>
        </p:nvSpPr>
        <p:spPr bwMode="auto">
          <a:xfrm>
            <a:off x="304800" y="4624388"/>
            <a:ext cx="35117088" cy="822325"/>
          </a:xfrm>
          <a:prstGeom prst="rect">
            <a:avLst/>
          </a:prstGeom>
          <a:noFill/>
          <a:ln w="9525">
            <a:noFill/>
            <a:miter lim="800000"/>
            <a:headEnd/>
            <a:tailEnd/>
          </a:ln>
        </p:spPr>
        <p:txBody>
          <a:bodyPr>
            <a:spAutoFit/>
          </a:bodyPr>
          <a:lstStyle/>
          <a:p>
            <a:pPr algn="just"/>
            <a:endParaRPr lang="pt-BR">
              <a:solidFill>
                <a:schemeClr val="accent2"/>
              </a:solidFill>
              <a:latin typeface="Times New Roman" pitchFamily="18" charset="0"/>
            </a:endParaRPr>
          </a:p>
          <a:p>
            <a:endParaRPr lang="fr-FR">
              <a:latin typeface="Calibri" pitchFamily="34" charset="0"/>
            </a:endParaRPr>
          </a:p>
        </p:txBody>
      </p:sp>
      <p:sp>
        <p:nvSpPr>
          <p:cNvPr id="260101" name="Rectangle 5"/>
          <p:cNvSpPr>
            <a:spLocks noChangeArrowheads="1"/>
          </p:cNvSpPr>
          <p:nvPr/>
        </p:nvSpPr>
        <p:spPr bwMode="auto">
          <a:xfrm>
            <a:off x="250825" y="376238"/>
            <a:ext cx="5695950" cy="6048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fr-FR" sz="3200">
                <a:solidFill>
                  <a:srgbClr val="FFFFFF"/>
                </a:solidFill>
                <a:effectLst>
                  <a:outerShdw blurRad="38100" dist="38100" dir="2700000" algn="tl">
                    <a:srgbClr val="000000"/>
                  </a:outerShdw>
                </a:effectLst>
                <a:latin typeface="+mn-lt"/>
                <a:cs typeface="+mn-cs"/>
              </a:rPr>
              <a:t>A TC  e as redes de apoio social</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Effect transition="in" filter="dissolve">
                                      <p:cBhvr>
                                        <p:cTn id="7" dur="500"/>
                                        <p:tgtEl>
                                          <p:spTgt spid="260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0099">
                                            <p:txEl>
                                              <p:pRg st="2" end="2"/>
                                            </p:txEl>
                                          </p:spTgt>
                                        </p:tgtEl>
                                        <p:attrNameLst>
                                          <p:attrName>style.visibility</p:attrName>
                                        </p:attrNameLst>
                                      </p:cBhvr>
                                      <p:to>
                                        <p:strVal val="visible"/>
                                      </p:to>
                                    </p:set>
                                    <p:animEffect transition="in" filter="dissolve">
                                      <p:cBhvr>
                                        <p:cTn id="12" dur="500"/>
                                        <p:tgtEl>
                                          <p:spTgt spid="260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0099">
                                            <p:txEl>
                                              <p:pRg st="4" end="4"/>
                                            </p:txEl>
                                          </p:spTgt>
                                        </p:tgtEl>
                                        <p:attrNameLst>
                                          <p:attrName>style.visibility</p:attrName>
                                        </p:attrNameLst>
                                      </p:cBhvr>
                                      <p:to>
                                        <p:strVal val="visible"/>
                                      </p:to>
                                    </p:set>
                                    <p:animEffect transition="in" filter="dissolve">
                                      <p:cBhvr>
                                        <p:cTn id="17" dur="500"/>
                                        <p:tgtEl>
                                          <p:spTgt spid="2600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0099">
                                            <p:txEl>
                                              <p:pRg st="6" end="6"/>
                                            </p:txEl>
                                          </p:spTgt>
                                        </p:tgtEl>
                                        <p:attrNameLst>
                                          <p:attrName>style.visibility</p:attrName>
                                        </p:attrNameLst>
                                      </p:cBhvr>
                                      <p:to>
                                        <p:strVal val="visible"/>
                                      </p:to>
                                    </p:set>
                                    <p:animEffect transition="in" filter="dissolve">
                                      <p:cBhvr>
                                        <p:cTn id="22" dur="500"/>
                                        <p:tgtEl>
                                          <p:spTgt spid="260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smtClean="0"/>
              <a:t>Na educação em redução de danos</a:t>
            </a:r>
            <a:endParaRPr lang="pt-BR" smtClean="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a:buChar char="•"/>
              <a:defRPr/>
            </a:pPr>
            <a:r>
              <a:rPr lang="en-US" dirty="0" smtClean="0"/>
              <a:t>O </a:t>
            </a:r>
            <a:r>
              <a:rPr lang="en-US" dirty="0" err="1" smtClean="0"/>
              <a:t>foco</a:t>
            </a:r>
            <a:r>
              <a:rPr lang="en-US" dirty="0" smtClean="0"/>
              <a:t> </a:t>
            </a:r>
            <a:r>
              <a:rPr lang="en-US" dirty="0" err="1" smtClean="0"/>
              <a:t>deve</a:t>
            </a:r>
            <a:r>
              <a:rPr lang="en-US" dirty="0" smtClean="0"/>
              <a:t> ser  a </a:t>
            </a:r>
            <a:r>
              <a:rPr lang="en-US" dirty="0" err="1" smtClean="0"/>
              <a:t>pessoa</a:t>
            </a:r>
            <a:r>
              <a:rPr lang="en-US" dirty="0" smtClean="0"/>
              <a:t> com </a:t>
            </a:r>
            <a:r>
              <a:rPr lang="en-US" dirty="0" err="1" smtClean="0"/>
              <a:t>sua</a:t>
            </a:r>
            <a:r>
              <a:rPr lang="en-US" dirty="0" smtClean="0"/>
              <a:t> </a:t>
            </a:r>
            <a:r>
              <a:rPr lang="en-US" dirty="0" err="1" smtClean="0"/>
              <a:t>história</a:t>
            </a:r>
            <a:r>
              <a:rPr lang="en-US" dirty="0" smtClean="0"/>
              <a:t> de </a:t>
            </a:r>
            <a:r>
              <a:rPr lang="en-US" dirty="0" err="1" smtClean="0"/>
              <a:t>vida</a:t>
            </a:r>
            <a:r>
              <a:rPr lang="en-US" dirty="0" smtClean="0"/>
              <a:t>, </a:t>
            </a:r>
            <a:r>
              <a:rPr lang="en-US" dirty="0" err="1" smtClean="0"/>
              <a:t>potencialidades</a:t>
            </a:r>
            <a:r>
              <a:rPr lang="en-US" dirty="0" smtClean="0"/>
              <a:t>, </a:t>
            </a:r>
            <a:r>
              <a:rPr lang="en-US" dirty="0" err="1" smtClean="0"/>
              <a:t>recursos</a:t>
            </a:r>
            <a:r>
              <a:rPr lang="en-US" dirty="0" smtClean="0"/>
              <a:t>, </a:t>
            </a:r>
            <a:r>
              <a:rPr lang="en-US" dirty="0" err="1" smtClean="0"/>
              <a:t>superações</a:t>
            </a:r>
            <a:r>
              <a:rPr lang="en-US" dirty="0" smtClean="0"/>
              <a:t>, </a:t>
            </a:r>
            <a:r>
              <a:rPr lang="en-US" dirty="0" err="1" smtClean="0"/>
              <a:t>desejos</a:t>
            </a:r>
            <a:r>
              <a:rPr lang="en-US" dirty="0" smtClean="0"/>
              <a:t>. </a:t>
            </a:r>
          </a:p>
          <a:p>
            <a:pPr fontAlgn="auto">
              <a:spcAft>
                <a:spcPts val="0"/>
              </a:spcAft>
              <a:buFont typeface="Arial"/>
              <a:buChar char="•"/>
              <a:defRPr/>
            </a:pPr>
            <a:r>
              <a:rPr lang="en-US" dirty="0" smtClean="0"/>
              <a:t>a </a:t>
            </a:r>
            <a:r>
              <a:rPr lang="en-US" dirty="0" err="1" smtClean="0"/>
              <a:t>disponibilização</a:t>
            </a:r>
            <a:r>
              <a:rPr lang="en-US" dirty="0" smtClean="0"/>
              <a:t> de </a:t>
            </a:r>
            <a:r>
              <a:rPr lang="en-US" dirty="0" err="1" smtClean="0"/>
              <a:t>espaços</a:t>
            </a:r>
            <a:r>
              <a:rPr lang="en-US" dirty="0" smtClean="0"/>
              <a:t> </a:t>
            </a:r>
            <a:r>
              <a:rPr lang="en-US" dirty="0" err="1" smtClean="0"/>
              <a:t>formais</a:t>
            </a:r>
            <a:r>
              <a:rPr lang="en-US" dirty="0" smtClean="0"/>
              <a:t> e </a:t>
            </a:r>
            <a:r>
              <a:rPr lang="en-US" dirty="0" err="1" smtClean="0"/>
              <a:t>informais</a:t>
            </a:r>
            <a:r>
              <a:rPr lang="en-US" dirty="0" smtClean="0"/>
              <a:t> </a:t>
            </a:r>
            <a:r>
              <a:rPr lang="en-US" dirty="0" err="1" smtClean="0"/>
              <a:t>onde</a:t>
            </a:r>
            <a:r>
              <a:rPr lang="en-US" dirty="0" smtClean="0"/>
              <a:t> as </a:t>
            </a:r>
            <a:r>
              <a:rPr lang="en-US" dirty="0" err="1" smtClean="0"/>
              <a:t>trocas</a:t>
            </a:r>
            <a:r>
              <a:rPr lang="en-US" dirty="0" smtClean="0"/>
              <a:t> de </a:t>
            </a:r>
            <a:r>
              <a:rPr lang="en-US" dirty="0" err="1" smtClean="0"/>
              <a:t>experiências</a:t>
            </a:r>
            <a:r>
              <a:rPr lang="en-US" dirty="0" smtClean="0"/>
              <a:t> </a:t>
            </a:r>
            <a:r>
              <a:rPr lang="en-US" dirty="0" err="1" smtClean="0"/>
              <a:t>sejam</a:t>
            </a:r>
            <a:r>
              <a:rPr lang="en-US" dirty="0" smtClean="0"/>
              <a:t> </a:t>
            </a:r>
            <a:r>
              <a:rPr lang="en-US" dirty="0" err="1" smtClean="0"/>
              <a:t>construtivas</a:t>
            </a:r>
            <a:r>
              <a:rPr lang="en-US" dirty="0" smtClean="0"/>
              <a:t>, </a:t>
            </a:r>
            <a:r>
              <a:rPr lang="en-US" dirty="0" err="1" smtClean="0"/>
              <a:t>alicerçadas</a:t>
            </a:r>
            <a:r>
              <a:rPr lang="en-US" dirty="0" smtClean="0"/>
              <a:t> no </a:t>
            </a:r>
            <a:r>
              <a:rPr lang="en-US" dirty="0" err="1" smtClean="0"/>
              <a:t>acolhimento</a:t>
            </a:r>
            <a:r>
              <a:rPr lang="en-US" dirty="0" smtClean="0"/>
              <a:t>, </a:t>
            </a:r>
            <a:r>
              <a:rPr lang="en-US" dirty="0" err="1" smtClean="0"/>
              <a:t>navalorização</a:t>
            </a:r>
            <a:r>
              <a:rPr lang="en-US" dirty="0" smtClean="0"/>
              <a:t> </a:t>
            </a:r>
            <a:r>
              <a:rPr lang="en-US" dirty="0" err="1" smtClean="0"/>
              <a:t>da</a:t>
            </a:r>
            <a:r>
              <a:rPr lang="en-US" dirty="0" smtClean="0"/>
              <a:t> </a:t>
            </a:r>
            <a:r>
              <a:rPr lang="en-US" dirty="0" err="1" smtClean="0"/>
              <a:t>pessoa</a:t>
            </a:r>
            <a:r>
              <a:rPr lang="en-US" dirty="0" smtClean="0"/>
              <a:t> e </a:t>
            </a:r>
            <a:r>
              <a:rPr lang="en-US" dirty="0" err="1" smtClean="0"/>
              <a:t>sua</a:t>
            </a:r>
            <a:r>
              <a:rPr lang="en-US" dirty="0" smtClean="0"/>
              <a:t> </a:t>
            </a:r>
            <a:r>
              <a:rPr lang="en-US" dirty="0" err="1" smtClean="0"/>
              <a:t>trajetória</a:t>
            </a:r>
            <a:r>
              <a:rPr lang="en-US" dirty="0" smtClean="0"/>
              <a:t>, </a:t>
            </a:r>
            <a:r>
              <a:rPr lang="en-US" dirty="0" err="1" smtClean="0"/>
              <a:t>promovendo</a:t>
            </a:r>
            <a:r>
              <a:rPr lang="en-US" dirty="0" smtClean="0"/>
              <a:t> a </a:t>
            </a:r>
            <a:r>
              <a:rPr lang="en-US" dirty="0" err="1" smtClean="0"/>
              <a:t>diminuição</a:t>
            </a:r>
            <a:r>
              <a:rPr lang="en-US" dirty="0" smtClean="0"/>
              <a:t> </a:t>
            </a:r>
            <a:r>
              <a:rPr lang="en-US" dirty="0" err="1" smtClean="0"/>
              <a:t>da</a:t>
            </a:r>
            <a:r>
              <a:rPr lang="en-US" dirty="0" smtClean="0"/>
              <a:t> </a:t>
            </a:r>
            <a:r>
              <a:rPr lang="en-US" dirty="0" err="1" smtClean="0"/>
              <a:t>vulnerabilidade</a:t>
            </a:r>
            <a:r>
              <a:rPr lang="en-US" dirty="0" smtClean="0"/>
              <a:t> de </a:t>
            </a:r>
            <a:r>
              <a:rPr lang="en-US" dirty="0" err="1" smtClean="0"/>
              <a:t>joven</a:t>
            </a:r>
            <a:r>
              <a:rPr lang="en-US" dirty="0" smtClean="0"/>
              <a:t> </a:t>
            </a:r>
            <a:r>
              <a:rPr lang="en-US" dirty="0" err="1" smtClean="0"/>
              <a:t>sem</a:t>
            </a:r>
            <a:r>
              <a:rPr lang="en-US" dirty="0" smtClean="0"/>
              <a:t> </a:t>
            </a:r>
            <a:r>
              <a:rPr lang="en-US" dirty="0" err="1" smtClean="0"/>
              <a:t>contextos</a:t>
            </a:r>
            <a:r>
              <a:rPr lang="en-US" dirty="0" smtClean="0"/>
              <a:t> de </a:t>
            </a:r>
            <a:r>
              <a:rPr lang="en-US" dirty="0" err="1" smtClean="0"/>
              <a:t>exclusão</a:t>
            </a:r>
            <a:r>
              <a:rPr lang="en-US" dirty="0" smtClean="0"/>
              <a:t> social</a:t>
            </a:r>
          </a:p>
          <a:p>
            <a:pPr fontAlgn="auto">
              <a:spcAft>
                <a:spcPts val="0"/>
              </a:spcAft>
              <a:buFont typeface="Arial"/>
              <a:buChar char="•"/>
              <a:defRPr/>
            </a:pPr>
            <a:r>
              <a:rPr lang="pt-BR" b="1" dirty="0" smtClean="0"/>
              <a:t>Pertencer a uma rede de apoio, ter acesso a recursos afetivos  e de ajuda mútua na escola gera um  sentimento de ser reconhecido, amado e apreciado, o que produz um efeito particularmente protetor sobre a saúde. </a:t>
            </a:r>
          </a:p>
          <a:p>
            <a:pPr fontAlgn="auto">
              <a:spcAft>
                <a:spcPts val="0"/>
              </a:spcAft>
              <a:buFont typeface="Arial"/>
              <a:buChar char="•"/>
              <a:defRPr/>
            </a:pPr>
            <a:r>
              <a:rPr lang="en-US" dirty="0" smtClean="0"/>
              <a:t>E</a:t>
            </a:r>
            <a:r>
              <a:rPr lang="pt-BR" dirty="0" err="1" smtClean="0"/>
              <a:t>xige</a:t>
            </a:r>
            <a:r>
              <a:rPr lang="pt-BR" dirty="0" smtClean="0"/>
              <a:t> que se crie espaços de partilha e se estimule as pessoas  a expressem as emoções e sentimentos sem risco de serem julgadas, dando evasão às tensões decorrentes do estresse.</a:t>
            </a:r>
            <a:endParaRPr lang="fr-FR" dirty="0" smtClean="0"/>
          </a:p>
          <a:p>
            <a:pPr fontAlgn="auto">
              <a:spcAft>
                <a:spcPts val="0"/>
              </a:spcAft>
              <a:buFont typeface="Arial"/>
              <a:buChar char="•"/>
              <a:defRPr/>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1026"/>
          <p:cNvSpPr>
            <a:spLocks noChangeArrowheads="1"/>
          </p:cNvSpPr>
          <p:nvPr/>
        </p:nvSpPr>
        <p:spPr bwMode="auto">
          <a:xfrm>
            <a:off x="285750" y="0"/>
            <a:ext cx="8715375" cy="7437438"/>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endParaRPr lang="pt-BR" sz="5000" baseline="30000" dirty="0">
              <a:effectLst>
                <a:outerShdw blurRad="38100" dist="38100" dir="2700000" algn="tl">
                  <a:srgbClr val="000000"/>
                </a:outerShdw>
              </a:effectLst>
              <a:latin typeface="Arial" pitchFamily="-106" charset="0"/>
              <a:cs typeface="+mn-cs"/>
            </a:endParaRPr>
          </a:p>
          <a:p>
            <a:pPr algn="ctr" eaLnBrk="0" fontAlgn="auto" hangingPunct="0">
              <a:spcBef>
                <a:spcPts val="0"/>
              </a:spcBef>
              <a:spcAft>
                <a:spcPts val="0"/>
              </a:spcAft>
              <a:buFontTx/>
              <a:buChar char="•"/>
              <a:defRPr/>
            </a:pPr>
            <a:r>
              <a:rPr lang="pt-BR" sz="4400" dirty="0">
                <a:solidFill>
                  <a:srgbClr val="FFFF00"/>
                </a:solidFill>
                <a:effectLst>
                  <a:outerShdw blurRad="38100" dist="38100" dir="2700000" algn="tl">
                    <a:srgbClr val="000000"/>
                  </a:outerShdw>
                </a:effectLst>
                <a:latin typeface="Arial" pitchFamily="-106" charset="0"/>
                <a:cs typeface="+mn-cs"/>
              </a:rPr>
              <a:t>A TERAPIA COMUNITARIA</a:t>
            </a:r>
          </a:p>
          <a:p>
            <a:pPr algn="ctr" eaLnBrk="0" fontAlgn="auto" hangingPunct="0">
              <a:spcBef>
                <a:spcPts val="0"/>
              </a:spcBef>
              <a:spcAft>
                <a:spcPts val="0"/>
              </a:spcAft>
              <a:defRPr/>
            </a:pPr>
            <a:r>
              <a:rPr lang="pt-BR" sz="4800" dirty="0">
                <a:solidFill>
                  <a:srgbClr val="FFFF00"/>
                </a:solidFill>
                <a:effectLst>
                  <a:outerShdw blurRad="38100" dist="38100" dir="2700000" algn="tl">
                    <a:srgbClr val="000000"/>
                  </a:outerShdw>
                </a:effectLst>
                <a:latin typeface="Arial" pitchFamily="-106" charset="0"/>
                <a:cs typeface="+mn-cs"/>
              </a:rPr>
              <a:t>tem concentrado seu esforço </a:t>
            </a:r>
            <a:r>
              <a:rPr lang="pt-BR" sz="4400" dirty="0">
                <a:solidFill>
                  <a:srgbClr val="FFFF00"/>
                </a:solidFill>
                <a:effectLst>
                  <a:outerShdw blurRad="38100" dist="38100" dir="2700000" algn="tl">
                    <a:srgbClr val="000000"/>
                  </a:outerShdw>
                </a:effectLst>
                <a:latin typeface="Arial" pitchFamily="-106" charset="0"/>
                <a:cs typeface="+mn-cs"/>
              </a:rPr>
              <a:t>nesta perspectiva de busca de soluções participativas e responsabilidade </a:t>
            </a:r>
            <a:r>
              <a:rPr lang="pt-BR" sz="4400" dirty="0">
                <a:solidFill>
                  <a:srgbClr val="FFFF00"/>
                </a:solidFill>
                <a:effectLst>
                  <a:outerShdw blurRad="38100" dist="38100" dir="2700000" algn="tl">
                    <a:srgbClr val="000000"/>
                  </a:outerShdw>
                </a:effectLst>
                <a:latin typeface="Arial" pitchFamily="-106" charset="0"/>
                <a:cs typeface="+mn-cs"/>
              </a:rPr>
              <a:t>social</a:t>
            </a:r>
          </a:p>
          <a:p>
            <a:pPr algn="ctr" eaLnBrk="0" fontAlgn="auto" hangingPunct="0">
              <a:spcBef>
                <a:spcPts val="0"/>
              </a:spcBef>
              <a:spcAft>
                <a:spcPts val="0"/>
              </a:spcAft>
              <a:defRPr/>
            </a:pPr>
            <a:endParaRPr lang="pt-BR" sz="4400" dirty="0">
              <a:solidFill>
                <a:srgbClr val="FFFF00"/>
              </a:solidFill>
              <a:effectLst>
                <a:outerShdw blurRad="38100" dist="38100" dir="2700000" algn="tl">
                  <a:srgbClr val="000000"/>
                </a:outerShdw>
              </a:effectLst>
              <a:latin typeface="Arial" pitchFamily="-106" charset="0"/>
              <a:cs typeface="+mn-cs"/>
            </a:endParaRPr>
          </a:p>
          <a:p>
            <a:pPr algn="ctr" eaLnBrk="0" fontAlgn="auto" hangingPunct="0">
              <a:spcBef>
                <a:spcPts val="0"/>
              </a:spcBef>
              <a:spcAft>
                <a:spcPts val="0"/>
              </a:spcAft>
              <a:defRPr/>
            </a:pPr>
            <a:r>
              <a:rPr lang="pt-BR" sz="4800" baseline="30000" dirty="0">
                <a:effectLst>
                  <a:outerShdw blurRad="38100" dist="38100" dir="2700000" algn="tl">
                    <a:srgbClr val="000000"/>
                  </a:outerShdw>
                </a:effectLst>
                <a:latin typeface="Garamond" pitchFamily="-112" charset="0"/>
                <a:cs typeface="+mn-cs"/>
              </a:rPr>
              <a:t>A TC TEM SIDO ESTE INSTRUMENTO DE MOBILIZAÇ</a:t>
            </a:r>
            <a:r>
              <a:rPr lang="pt-BR" altLang="ja-JP" sz="4800" baseline="30000" dirty="0">
                <a:effectLst>
                  <a:outerShdw blurRad="38100" dist="38100" dir="2700000" algn="tl">
                    <a:srgbClr val="000000"/>
                  </a:outerShdw>
                </a:effectLst>
                <a:latin typeface="Garamond" pitchFamily="-112" charset="0"/>
                <a:cs typeface="ＭＳ Ｐゴシック" pitchFamily="-112" charset="-128"/>
              </a:rPr>
              <a:t>Ã</a:t>
            </a:r>
            <a:r>
              <a:rPr lang="pt-BR" sz="4800" baseline="30000" dirty="0">
                <a:effectLst>
                  <a:outerShdw blurRad="38100" dist="38100" dir="2700000" algn="tl">
                    <a:srgbClr val="000000"/>
                  </a:outerShdw>
                </a:effectLst>
                <a:latin typeface="Garamond" pitchFamily="-112" charset="0"/>
                <a:cs typeface="+mn-cs"/>
              </a:rPr>
              <a:t>O  DOS RECURSOS  DA MULTICULTURA BRASILEIRA, RESPEITANDO  AS DIFERENÇAS E  INTEGRANDO SABERES.</a:t>
            </a:r>
            <a:endParaRPr lang="pt-BR" sz="4000" baseline="30000" dirty="0">
              <a:effectLst>
                <a:outerShdw blurRad="38100" dist="38100" dir="2700000" algn="tl">
                  <a:srgbClr val="000000"/>
                </a:outerShdw>
              </a:effectLst>
              <a:latin typeface="Garamond" pitchFamily="-112" charset="0"/>
              <a:cs typeface="+mn-cs"/>
            </a:endParaRPr>
          </a:p>
          <a:p>
            <a:pPr algn="ctr" eaLnBrk="0" fontAlgn="auto" hangingPunct="0">
              <a:spcBef>
                <a:spcPts val="0"/>
              </a:spcBef>
              <a:spcAft>
                <a:spcPts val="0"/>
              </a:spcAft>
              <a:defRPr/>
            </a:pPr>
            <a:endParaRPr lang="pt-BR" sz="4800" dirty="0">
              <a:solidFill>
                <a:srgbClr val="FFFF00"/>
              </a:solidFill>
              <a:effectLst>
                <a:outerShdw blurRad="38100" dist="38100" dir="2700000" algn="tl">
                  <a:srgbClr val="000000"/>
                </a:outerShdw>
              </a:effectLst>
              <a:latin typeface="Arial" pitchFamily="-106"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5874"/>
                                        </p:tgtEl>
                                        <p:attrNameLst>
                                          <p:attrName>style.visibility</p:attrName>
                                        </p:attrNameLst>
                                      </p:cBhvr>
                                      <p:to>
                                        <p:strVal val="visible"/>
                                      </p:to>
                                    </p:set>
                                    <p:animEffect transition="in" filter="randombar(horizontal)">
                                      <p:cBhvr>
                                        <p:cTn id="7" dur="500"/>
                                        <p:tgtEl>
                                          <p:spTgt spid="335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pt-BR" smtClean="0"/>
              <a:t>conclusão</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a:buChar char="•"/>
              <a:defRPr/>
            </a:pPr>
            <a:r>
              <a:rPr lang="pt-BR" dirty="0" smtClean="0"/>
              <a:t>Os modelos que geram dependência são entraves a todo desenvolvimento pessoal e comunitário. Estimular a autonomia é uma forma de estimular o crescimento pessoal e o desenvolvimento familiar e social. A consciência de que as soluções para os problemas provem da própria comunidade reforça a autoconfiança.</a:t>
            </a:r>
          </a:p>
          <a:p>
            <a:pPr fontAlgn="auto">
              <a:spcAft>
                <a:spcPts val="0"/>
              </a:spcAft>
              <a:buFont typeface="Arial"/>
              <a:buChar char="•"/>
              <a:defRPr/>
            </a:pPr>
            <a:r>
              <a:rPr lang="pt-BR" dirty="0" smtClean="0"/>
              <a:t> </a:t>
            </a:r>
          </a:p>
          <a:p>
            <a:pPr fontAlgn="auto">
              <a:spcAft>
                <a:spcPts val="0"/>
              </a:spcAft>
              <a:buFont typeface="Arial"/>
              <a:buChar char="•"/>
              <a:defRPr/>
            </a:pPr>
            <a:r>
              <a:rPr lang="pt-BR" dirty="0" smtClean="0"/>
              <a:t>O aprender coletivamente gera uma dinâmica de inclusão e </a:t>
            </a:r>
            <a:r>
              <a:rPr lang="pt-BR" dirty="0" err="1" smtClean="0"/>
              <a:t>empoderamento</a:t>
            </a:r>
            <a:r>
              <a:rPr lang="pt-BR" dirty="0" smtClean="0"/>
              <a:t>. Precisamos deixar de apenas pedir a adesão do outro às nossas propostas, para podermos estar a serviço das competências dos outros, sem negarmos a contribuição da ciência. Romper com o isolamento entre o “saber científico” e o “saber popular”:fazendo um esforço no sentido de se exigir um respeito mútuo entre as duas formas de saber, numa perspectiva complementar, sem rupturas com a tradição e sem negar as contribuições da ciência moderna.</a:t>
            </a:r>
          </a:p>
          <a:p>
            <a:pPr fontAlgn="auto">
              <a:spcAft>
                <a:spcPts val="0"/>
              </a:spcAft>
              <a:buFont typeface="Arial"/>
              <a:buChar char="•"/>
              <a:defRPr/>
            </a:pP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2"/>
          <p:cNvSpPr>
            <a:spLocks noGrp="1"/>
          </p:cNvSpPr>
          <p:nvPr>
            <p:ph type="ftr" sz="quarter" idx="11"/>
          </p:nvPr>
        </p:nvSpPr>
        <p:spPr/>
        <p:txBody>
          <a:bodyPr/>
          <a:lstStyle/>
          <a:p>
            <a:pPr>
              <a:defRPr/>
            </a:pPr>
            <a:r>
              <a:rPr lang="en-US" dirty="0"/>
              <a:t>copyright </a:t>
            </a:r>
            <a:r>
              <a:rPr lang="en-US" dirty="0" smtClean="0"/>
              <a:t>2008 </a:t>
            </a:r>
            <a:r>
              <a:rPr lang="en-US" dirty="0"/>
              <a:t>- abarret1@matrix.com.br</a:t>
            </a:r>
          </a:p>
        </p:txBody>
      </p:sp>
      <p:sp>
        <p:nvSpPr>
          <p:cNvPr id="3074" name="Rectangle 2"/>
          <p:cNvSpPr>
            <a:spLocks noChangeArrowheads="1"/>
          </p:cNvSpPr>
          <p:nvPr/>
        </p:nvSpPr>
        <p:spPr bwMode="auto">
          <a:xfrm>
            <a:off x="2514600" y="2501900"/>
            <a:ext cx="5891213" cy="457200"/>
          </a:xfrm>
          <a:prstGeom prst="rect">
            <a:avLst/>
          </a:prstGeom>
          <a:noFill/>
          <a:ln w="9525">
            <a:noFill/>
            <a:miter lim="800000"/>
            <a:headEnd/>
            <a:tailEnd/>
          </a:ln>
        </p:spPr>
        <p:txBody>
          <a:bodyPr>
            <a:spAutoFit/>
          </a:bodyPr>
          <a:lstStyle/>
          <a:p>
            <a:endParaRPr lang="pt-BR" sz="2400">
              <a:latin typeface="Calibri" pitchFamily="34" charset="0"/>
            </a:endParaRPr>
          </a:p>
        </p:txBody>
      </p:sp>
      <p:pic>
        <p:nvPicPr>
          <p:cNvPr id="3075" name="Picture 3"/>
          <p:cNvPicPr>
            <a:picLocks noChangeAspect="1" noChangeArrowheads="1"/>
          </p:cNvPicPr>
          <p:nvPr/>
        </p:nvPicPr>
        <p:blipFill>
          <a:blip r:embed="rId3"/>
          <a:srcRect l="5266" t="5280" r="5266" b="5280"/>
          <a:stretch>
            <a:fillRect/>
          </a:stretch>
        </p:blipFill>
        <p:spPr bwMode="auto">
          <a:xfrm>
            <a:off x="2590800" y="3200400"/>
            <a:ext cx="2757488" cy="2819400"/>
          </a:xfrm>
          <a:prstGeom prst="rect">
            <a:avLst/>
          </a:prstGeom>
          <a:noFill/>
          <a:ln w="9525">
            <a:noFill/>
            <a:miter lim="800000"/>
            <a:headEnd/>
            <a:tailEnd/>
          </a:ln>
        </p:spPr>
      </p:pic>
      <p:pic>
        <p:nvPicPr>
          <p:cNvPr id="3076" name="Picture 4"/>
          <p:cNvPicPr>
            <a:picLocks noChangeAspect="1" noChangeArrowheads="1"/>
          </p:cNvPicPr>
          <p:nvPr/>
        </p:nvPicPr>
        <p:blipFill>
          <a:blip r:embed="rId4"/>
          <a:srcRect t="4756" r="4742" b="2747"/>
          <a:stretch>
            <a:fillRect/>
          </a:stretch>
        </p:blipFill>
        <p:spPr bwMode="auto">
          <a:xfrm>
            <a:off x="6172200" y="704850"/>
            <a:ext cx="2422525" cy="2895600"/>
          </a:xfrm>
          <a:prstGeom prst="rect">
            <a:avLst/>
          </a:prstGeom>
          <a:noFill/>
          <a:ln w="9525">
            <a:noFill/>
            <a:miter lim="800000"/>
            <a:headEnd/>
            <a:tailEnd/>
          </a:ln>
        </p:spPr>
      </p:pic>
      <p:pic>
        <p:nvPicPr>
          <p:cNvPr id="3077" name="Picture 5"/>
          <p:cNvPicPr>
            <a:picLocks noChangeAspect="1" noChangeArrowheads="1"/>
          </p:cNvPicPr>
          <p:nvPr/>
        </p:nvPicPr>
        <p:blipFill>
          <a:blip r:embed="rId5"/>
          <a:srcRect/>
          <a:stretch>
            <a:fillRect/>
          </a:stretch>
        </p:blipFill>
        <p:spPr bwMode="auto">
          <a:xfrm>
            <a:off x="130175" y="704850"/>
            <a:ext cx="2994025" cy="2533650"/>
          </a:xfrm>
          <a:prstGeom prst="rect">
            <a:avLst/>
          </a:prstGeom>
          <a:noFill/>
          <a:ln w="9525">
            <a:noFill/>
            <a:miter lim="800000"/>
            <a:headEnd/>
            <a:tailEnd/>
          </a:ln>
        </p:spPr>
      </p:pic>
      <p:pic>
        <p:nvPicPr>
          <p:cNvPr id="3078" name="Picture 6"/>
          <p:cNvPicPr>
            <a:picLocks noChangeAspect="1" noChangeArrowheads="1"/>
          </p:cNvPicPr>
          <p:nvPr/>
        </p:nvPicPr>
        <p:blipFill>
          <a:blip r:embed="rId6"/>
          <a:srcRect/>
          <a:stretch>
            <a:fillRect/>
          </a:stretch>
        </p:blipFill>
        <p:spPr bwMode="auto">
          <a:xfrm>
            <a:off x="2743200" y="704850"/>
            <a:ext cx="3429000" cy="2571750"/>
          </a:xfrm>
          <a:prstGeom prst="rect">
            <a:avLst/>
          </a:prstGeom>
          <a:noFill/>
          <a:ln w="9525">
            <a:noFill/>
            <a:miter lim="800000"/>
            <a:headEnd/>
            <a:tailEnd/>
          </a:ln>
        </p:spPr>
      </p:pic>
      <p:pic>
        <p:nvPicPr>
          <p:cNvPr id="3079" name="Picture 7"/>
          <p:cNvPicPr>
            <a:picLocks noChangeAspect="1" noChangeArrowheads="1"/>
          </p:cNvPicPr>
          <p:nvPr/>
        </p:nvPicPr>
        <p:blipFill>
          <a:blip r:embed="rId7"/>
          <a:srcRect/>
          <a:stretch>
            <a:fillRect/>
          </a:stretch>
        </p:blipFill>
        <p:spPr bwMode="auto">
          <a:xfrm>
            <a:off x="5348288" y="3276600"/>
            <a:ext cx="3657600" cy="2743200"/>
          </a:xfrm>
          <a:prstGeom prst="rect">
            <a:avLst/>
          </a:prstGeom>
          <a:noFill/>
          <a:ln w="9525">
            <a:noFill/>
            <a:miter lim="800000"/>
            <a:headEnd/>
            <a:tailEnd/>
          </a:ln>
        </p:spPr>
      </p:pic>
      <p:pic>
        <p:nvPicPr>
          <p:cNvPr id="3080" name="Picture 8"/>
          <p:cNvPicPr>
            <a:picLocks noChangeAspect="1" noChangeArrowheads="1"/>
          </p:cNvPicPr>
          <p:nvPr/>
        </p:nvPicPr>
        <p:blipFill>
          <a:blip r:embed="rId8"/>
          <a:srcRect/>
          <a:stretch>
            <a:fillRect/>
          </a:stretch>
        </p:blipFill>
        <p:spPr bwMode="auto">
          <a:xfrm>
            <a:off x="130175" y="3048000"/>
            <a:ext cx="2520950"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0-#ppt_w/2"/>
                                          </p:val>
                                        </p:tav>
                                        <p:tav tm="100000">
                                          <p:val>
                                            <p:strVal val="#ppt_x"/>
                                          </p:val>
                                        </p:tav>
                                      </p:tavLst>
                                    </p:anim>
                                    <p:anim calcmode="lin" valueType="num">
                                      <p:cBhvr additive="base">
                                        <p:cTn id="20"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0-#ppt_w/2"/>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1+#ppt_w/2"/>
                                          </p:val>
                                        </p:tav>
                                        <p:tav tm="100000">
                                          <p:val>
                                            <p:strVal val="#ppt_x"/>
                                          </p:val>
                                        </p:tav>
                                      </p:tavLst>
                                    </p:anim>
                                    <p:anim calcmode="lin" valueType="num">
                                      <p:cBhvr additive="base">
                                        <p:cTn id="32" dur="500" fill="hold"/>
                                        <p:tgtEl>
                                          <p:spTgt spid="3079"/>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 presetClass="entr" presetSubtype="3" fill="hold" grpId="0" nodeType="afterEffect" nodePh="1">
                                  <p:stCondLst>
                                    <p:cond delay="0"/>
                                  </p:stCondLst>
                                  <p:endCondLst>
                                    <p:cond evt="begin" delay="0">
                                      <p:tn val="34"/>
                                    </p:cond>
                                  </p:endCondLst>
                                  <p:iterate type="lt">
                                    <p:tmPct val="100000"/>
                                  </p:iterate>
                                  <p:childTnLst>
                                    <p:set>
                                      <p:cBhvr>
                                        <p:cTn id="35" dur="1" fill="hold">
                                          <p:stCondLst>
                                            <p:cond delay="0"/>
                                          </p:stCondLst>
                                        </p:cTn>
                                        <p:tgtEl>
                                          <p:spTgt spid="3074">
                                            <p:txEl>
                                              <p:pRg st="0" end="0"/>
                                            </p:txEl>
                                          </p:spTgt>
                                        </p:tgtEl>
                                        <p:attrNameLst>
                                          <p:attrName>style.visibility</p:attrName>
                                        </p:attrNameLst>
                                      </p:cBhvr>
                                      <p:to>
                                        <p:strVal val="visible"/>
                                      </p:to>
                                    </p:set>
                                    <p:anim calcmode="lin" valueType="num">
                                      <p:cBhvr additive="base">
                                        <p:cTn id="36" dur="75" fill="hold"/>
                                        <p:tgtEl>
                                          <p:spTgt spid="3074">
                                            <p:txEl>
                                              <p:pRg st="0" end="0"/>
                                            </p:txEl>
                                          </p:spTgt>
                                        </p:tgtEl>
                                        <p:attrNameLst>
                                          <p:attrName>ppt_x</p:attrName>
                                        </p:attrNameLst>
                                      </p:cBhvr>
                                      <p:tavLst>
                                        <p:tav tm="0">
                                          <p:val>
                                            <p:strVal val="1+#ppt_w/2"/>
                                          </p:val>
                                        </p:tav>
                                        <p:tav tm="100000">
                                          <p:val>
                                            <p:strVal val="#ppt_x"/>
                                          </p:val>
                                        </p:tav>
                                      </p:tavLst>
                                    </p:anim>
                                    <p:anim calcmode="lin" valueType="num">
                                      <p:cBhvr additive="base">
                                        <p:cTn id="37" dur="75" fill="hold"/>
                                        <p:tgtEl>
                                          <p:spTgt spid="30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 calcmode="lin" valueType="num">
                                      <p:cBhvr additive="base">
                                        <p:cTn id="42" dur="500" fill="hold"/>
                                        <p:tgtEl>
                                          <p:spTgt spid="3078"/>
                                        </p:tgtEl>
                                        <p:attrNameLst>
                                          <p:attrName>ppt_x</p:attrName>
                                        </p:attrNameLst>
                                      </p:cBhvr>
                                      <p:tavLst>
                                        <p:tav tm="0">
                                          <p:val>
                                            <p:strVal val="0-#ppt_w/2"/>
                                          </p:val>
                                        </p:tav>
                                        <p:tav tm="100000">
                                          <p:val>
                                            <p:strVal val="#ppt_x"/>
                                          </p:val>
                                        </p:tav>
                                      </p:tavLst>
                                    </p:anim>
                                    <p:anim calcmode="lin" valueType="num">
                                      <p:cBhvr additive="base">
                                        <p:cTn id="43" dur="500" fill="hold"/>
                                        <p:tgtEl>
                                          <p:spTgt spid="30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rrowheads="1"/>
          </p:cNvSpPr>
          <p:nvPr>
            <p:ph type="title"/>
          </p:nvPr>
        </p:nvSpPr>
        <p:spPr/>
        <p:txBody>
          <a:bodyPr/>
          <a:lstStyle/>
          <a:p>
            <a:r>
              <a:rPr lang="pt-BR" smtClean="0"/>
              <a:t>Entre em contato conosco</a:t>
            </a:r>
          </a:p>
        </p:txBody>
      </p:sp>
      <p:sp>
        <p:nvSpPr>
          <p:cNvPr id="259075" name="Rectangle 3"/>
          <p:cNvSpPr>
            <a:spLocks noGrp="1" noChangeArrowheads="1"/>
          </p:cNvSpPr>
          <p:nvPr>
            <p:ph type="body" sz="half" idx="1"/>
          </p:nvPr>
        </p:nvSpPr>
        <p:spPr>
          <a:xfrm>
            <a:off x="457200" y="3108325"/>
            <a:ext cx="8229600" cy="2179638"/>
          </a:xfrm>
        </p:spPr>
        <p:txBody>
          <a:bodyPr rtlCol="0">
            <a:normAutofit fontScale="77500" lnSpcReduction="20000"/>
          </a:bodyPr>
          <a:lstStyle/>
          <a:p>
            <a:pPr fontAlgn="auto">
              <a:lnSpc>
                <a:spcPct val="90000"/>
              </a:lnSpc>
              <a:spcAft>
                <a:spcPts val="0"/>
              </a:spcAft>
              <a:buFont typeface="Wingdings" pitchFamily="-112" charset="2"/>
              <a:buChar char="n"/>
              <a:defRPr/>
            </a:pPr>
            <a:r>
              <a:rPr lang="pt-BR" dirty="0"/>
              <a:t>Visite nosso Site: </a:t>
            </a:r>
            <a:r>
              <a:rPr lang="pt-BR" dirty="0">
                <a:solidFill>
                  <a:srgbClr val="FFFF00"/>
                </a:solidFill>
                <a:hlinkClick r:id="rId2"/>
              </a:rPr>
              <a:t>www.4varas.com.</a:t>
            </a:r>
            <a:r>
              <a:rPr lang="pt-BR" dirty="0" smtClean="0">
                <a:solidFill>
                  <a:srgbClr val="FFFF00"/>
                </a:solidFill>
                <a:hlinkClick r:id="rId2"/>
              </a:rPr>
              <a:t>br</a:t>
            </a:r>
            <a:endParaRPr lang="pt-BR" dirty="0" smtClean="0">
              <a:solidFill>
                <a:srgbClr val="FFFF00"/>
              </a:solidFill>
            </a:endParaRPr>
          </a:p>
          <a:p>
            <a:pPr fontAlgn="auto">
              <a:lnSpc>
                <a:spcPct val="90000"/>
              </a:lnSpc>
              <a:spcAft>
                <a:spcPts val="0"/>
              </a:spcAft>
              <a:buFont typeface="Wingdings" pitchFamily="-112" charset="2"/>
              <a:buChar char="n"/>
              <a:defRPr/>
            </a:pPr>
            <a:r>
              <a:rPr lang="pt-BR" dirty="0" smtClean="0">
                <a:solidFill>
                  <a:srgbClr val="FF6600"/>
                </a:solidFill>
              </a:rPr>
              <a:t>www.abratecom.org.br</a:t>
            </a:r>
            <a:endParaRPr lang="pt-BR" dirty="0" smtClean="0">
              <a:solidFill>
                <a:schemeClr val="bg1"/>
              </a:solidFill>
            </a:endParaRPr>
          </a:p>
          <a:p>
            <a:pPr fontAlgn="auto">
              <a:lnSpc>
                <a:spcPct val="90000"/>
              </a:lnSpc>
              <a:spcAft>
                <a:spcPts val="0"/>
              </a:spcAft>
              <a:buFont typeface="Wingdings" pitchFamily="-112" charset="2"/>
              <a:buChar char="n"/>
              <a:defRPr/>
            </a:pPr>
            <a:r>
              <a:rPr lang="pt-BR" dirty="0"/>
              <a:t>Envie </a:t>
            </a:r>
            <a:r>
              <a:rPr lang="pt-BR" dirty="0" err="1"/>
              <a:t>E-Mail</a:t>
            </a:r>
            <a:r>
              <a:rPr lang="pt-BR" dirty="0"/>
              <a:t>: </a:t>
            </a:r>
            <a:r>
              <a:rPr lang="pt-BR" dirty="0">
                <a:solidFill>
                  <a:schemeClr val="bg1"/>
                </a:solidFill>
                <a:hlinkClick r:id="rId3"/>
              </a:rPr>
              <a:t>projeto@4varas.com.</a:t>
            </a:r>
            <a:r>
              <a:rPr lang="pt-BR" dirty="0" smtClean="0">
                <a:solidFill>
                  <a:schemeClr val="bg1"/>
                </a:solidFill>
                <a:hlinkClick r:id="rId3"/>
              </a:rPr>
              <a:t>br</a:t>
            </a:r>
            <a:endParaRPr lang="pt-BR" dirty="0" smtClean="0">
              <a:solidFill>
                <a:schemeClr val="bg1"/>
              </a:solidFill>
            </a:endParaRPr>
          </a:p>
          <a:p>
            <a:pPr fontAlgn="auto">
              <a:lnSpc>
                <a:spcPct val="90000"/>
              </a:lnSpc>
              <a:spcAft>
                <a:spcPts val="0"/>
              </a:spcAft>
              <a:buFont typeface="Wingdings" pitchFamily="-112" charset="2"/>
              <a:buChar char="n"/>
              <a:defRPr/>
            </a:pPr>
            <a:r>
              <a:rPr lang="pt-BR" dirty="0" smtClean="0"/>
              <a:t>Ou </a:t>
            </a:r>
            <a:r>
              <a:rPr lang="pt-BR" dirty="0"/>
              <a:t>ligue: Fax:85 3286-6049   ou    85 3282-9881</a:t>
            </a:r>
          </a:p>
          <a:p>
            <a:pPr fontAlgn="auto">
              <a:lnSpc>
                <a:spcPct val="90000"/>
              </a:lnSpc>
              <a:spcAft>
                <a:spcPts val="0"/>
              </a:spcAft>
              <a:buFont typeface="Wingdings" pitchFamily="-112" charset="2"/>
              <a:buChar char="n"/>
              <a:defRPr/>
            </a:pPr>
            <a:r>
              <a:rPr lang="pt-BR" dirty="0" err="1"/>
              <a:t>E-Mail</a:t>
            </a:r>
            <a:r>
              <a:rPr lang="pt-BR" dirty="0"/>
              <a:t>: Abarret1@matrix.com.br </a:t>
            </a:r>
          </a:p>
          <a:p>
            <a:pPr fontAlgn="auto">
              <a:lnSpc>
                <a:spcPct val="90000"/>
              </a:lnSpc>
              <a:spcAft>
                <a:spcPts val="0"/>
              </a:spcAft>
              <a:buFont typeface="Wingdings" pitchFamily="-112" charset="2"/>
              <a:buChar char="n"/>
              <a:defRPr/>
            </a:pPr>
            <a:r>
              <a:rPr lang="pt-BR" sz="4000" dirty="0"/>
              <a:t>Cursos  </a:t>
            </a:r>
            <a:r>
              <a:rPr lang="pt-BR" sz="4000" dirty="0" err="1"/>
              <a:t>tel</a:t>
            </a:r>
            <a:r>
              <a:rPr lang="pt-BR" sz="4000" dirty="0"/>
              <a:t> 085.99.87.32.10</a:t>
            </a:r>
          </a:p>
        </p:txBody>
      </p:sp>
      <p:sp>
        <p:nvSpPr>
          <p:cNvPr id="259076" name="Rectangle 4"/>
          <p:cNvSpPr>
            <a:spLocks noChangeArrowheads="1"/>
          </p:cNvSpPr>
          <p:nvPr/>
        </p:nvSpPr>
        <p:spPr bwMode="auto">
          <a:xfrm>
            <a:off x="1676400" y="1652588"/>
            <a:ext cx="5743575" cy="1373187"/>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pt-BR" sz="2800" dirty="0">
                <a:solidFill>
                  <a:srgbClr val="0CFF25"/>
                </a:solidFill>
                <a:effectLst>
                  <a:outerShdw blurRad="38100" dist="38100" dir="2700000" algn="tl">
                    <a:srgbClr val="000000"/>
                  </a:outerShdw>
                </a:effectLst>
                <a:latin typeface="Times" pitchFamily="-106" charset="0"/>
                <a:cs typeface="+mn-cs"/>
              </a:rPr>
              <a:t>Dispomos de:</a:t>
            </a:r>
          </a:p>
          <a:p>
            <a:pPr algn="ctr" eaLnBrk="0" fontAlgn="auto" hangingPunct="0">
              <a:spcBef>
                <a:spcPts val="0"/>
              </a:spcBef>
              <a:spcAft>
                <a:spcPts val="0"/>
              </a:spcAft>
              <a:defRPr/>
            </a:pPr>
            <a:r>
              <a:rPr lang="pt-BR" sz="2800" dirty="0">
                <a:solidFill>
                  <a:srgbClr val="0CFF25"/>
                </a:solidFill>
                <a:effectLst>
                  <a:outerShdw blurRad="38100" dist="38100" dir="2700000" algn="tl">
                    <a:srgbClr val="000000"/>
                  </a:outerShdw>
                </a:effectLst>
                <a:latin typeface="Times" pitchFamily="-106" charset="0"/>
                <a:cs typeface="+mn-cs"/>
              </a:rPr>
              <a:t> Fitas de Vídeo, </a:t>
            </a:r>
            <a:r>
              <a:rPr lang="pt-BR" sz="2800" dirty="0" err="1">
                <a:solidFill>
                  <a:srgbClr val="0CFF25"/>
                </a:solidFill>
                <a:effectLst>
                  <a:outerShdw blurRad="38100" dist="38100" dir="2700000" algn="tl">
                    <a:srgbClr val="000000"/>
                  </a:outerShdw>
                </a:effectLst>
                <a:latin typeface="Times" pitchFamily="-106" charset="0"/>
                <a:cs typeface="+mn-cs"/>
              </a:rPr>
              <a:t>CD-Rom</a:t>
            </a:r>
            <a:r>
              <a:rPr lang="pt-BR" sz="2800" dirty="0">
                <a:solidFill>
                  <a:srgbClr val="0CFF25"/>
                </a:solidFill>
                <a:effectLst>
                  <a:outerShdw blurRad="38100" dist="38100" dir="2700000" algn="tl">
                    <a:srgbClr val="000000"/>
                  </a:outerShdw>
                </a:effectLst>
                <a:latin typeface="Times" pitchFamily="-106" charset="0"/>
                <a:cs typeface="+mn-cs"/>
              </a:rPr>
              <a:t>, Livros sobre Terapia Comunitária. </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2"/>
          <p:cNvSpPr>
            <a:spLocks noGrp="1"/>
          </p:cNvSpPr>
          <p:nvPr>
            <p:ph type="ftr" sz="quarter" idx="11"/>
          </p:nvPr>
        </p:nvSpPr>
        <p:spPr/>
        <p:txBody>
          <a:bodyPr/>
          <a:lstStyle/>
          <a:p>
            <a:pPr>
              <a:defRPr/>
            </a:pPr>
            <a:r>
              <a:rPr lang="en-US"/>
              <a:t>copyright 2004 - abarret1@matrix.com.br</a:t>
            </a:r>
          </a:p>
        </p:txBody>
      </p:sp>
      <p:sp>
        <p:nvSpPr>
          <p:cNvPr id="24579" name="Text Box 3"/>
          <p:cNvSpPr txBox="1">
            <a:spLocks noChangeArrowheads="1"/>
          </p:cNvSpPr>
          <p:nvPr/>
        </p:nvSpPr>
        <p:spPr bwMode="auto">
          <a:xfrm>
            <a:off x="914400" y="2286000"/>
            <a:ext cx="8229600" cy="857250"/>
          </a:xfrm>
          <a:prstGeom prst="rect">
            <a:avLst/>
          </a:prstGeom>
          <a:noFill/>
          <a:ln w="9525">
            <a:noFill/>
            <a:miter lim="800000"/>
            <a:headEnd/>
            <a:tailEnd/>
          </a:ln>
        </p:spPr>
        <p:txBody>
          <a:bodyPr>
            <a:spAutoFit/>
          </a:bodyPr>
          <a:lstStyle/>
          <a:p>
            <a:pPr algn="just">
              <a:spcAft>
                <a:spcPts val="738"/>
              </a:spcAft>
            </a:pPr>
            <a:endParaRPr lang="pt-BR" sz="2800" b="1" baseline="30000">
              <a:solidFill>
                <a:srgbClr val="000000"/>
              </a:solidFill>
            </a:endParaRPr>
          </a:p>
          <a:p>
            <a:pPr lvl="2" algn="just">
              <a:spcAft>
                <a:spcPts val="738"/>
              </a:spcAft>
              <a:buFont typeface="Symbol" pitchFamily="18" charset="2"/>
              <a:buChar char="·"/>
            </a:pPr>
            <a:endParaRPr lang="en-US" sz="2800" b="1" baseline="30000">
              <a:solidFill>
                <a:srgbClr val="000000"/>
              </a:solidFill>
            </a:endParaRPr>
          </a:p>
        </p:txBody>
      </p:sp>
      <p:sp>
        <p:nvSpPr>
          <p:cNvPr id="24586" name="Rectangle 10"/>
          <p:cNvSpPr>
            <a:spLocks noChangeArrowheads="1"/>
          </p:cNvSpPr>
          <p:nvPr/>
        </p:nvSpPr>
        <p:spPr bwMode="auto">
          <a:xfrm>
            <a:off x="609600" y="2057400"/>
            <a:ext cx="5486400" cy="4073525"/>
          </a:xfrm>
          <a:prstGeom prst="rect">
            <a:avLst/>
          </a:prstGeom>
          <a:noFill/>
          <a:ln w="9525">
            <a:noFill/>
            <a:miter lim="800000"/>
            <a:headEnd/>
            <a:tailEnd/>
          </a:ln>
        </p:spPr>
        <p:txBody>
          <a:bodyPr>
            <a:spAutoFit/>
          </a:bodyPr>
          <a:lstStyle/>
          <a:p>
            <a:endParaRPr lang="pt-BR" sz="2000" b="1">
              <a:solidFill>
                <a:srgbClr val="5918BB"/>
              </a:solidFill>
            </a:endParaRPr>
          </a:p>
          <a:p>
            <a:pPr>
              <a:buFontTx/>
              <a:buChar char="•"/>
            </a:pPr>
            <a:r>
              <a:rPr lang="pt-BR" sz="2000" b="1">
                <a:latin typeface="Calibri" pitchFamily="34" charset="0"/>
              </a:rPr>
              <a:t>Nas periferias urbanas, essa população enfrenta problemas de desemprego, sub-emprego, desagregação familiar, baixa escolaridade, exclusão do mercado de consumo e moradias precárias. Com a globalização, enfrentam novos desafios: dependências químicas, estresse, violência, conflitos, insegurança. </a:t>
            </a:r>
          </a:p>
          <a:p>
            <a:pPr>
              <a:buFontTx/>
              <a:buChar char="•"/>
            </a:pPr>
            <a:endParaRPr lang="pt-BR" sz="2000" b="1">
              <a:latin typeface="Calibri" pitchFamily="34" charset="0"/>
            </a:endParaRPr>
          </a:p>
          <a:p>
            <a:pPr>
              <a:buFontTx/>
              <a:buChar char="•"/>
            </a:pPr>
            <a:r>
              <a:rPr lang="pt-BR" sz="2000" b="1">
                <a:solidFill>
                  <a:srgbClr val="FFFF00"/>
                </a:solidFill>
              </a:rPr>
              <a:t>Os medos e as ações irracionais que elas desencadeiam, agravam o clima de tensão, de  desespero e de sofrimento psíquico.</a:t>
            </a:r>
            <a:endParaRPr lang="pt-BR" sz="2800" b="1" baseline="30000">
              <a:solidFill>
                <a:srgbClr val="FFFF00"/>
              </a:solidFill>
            </a:endParaRPr>
          </a:p>
          <a:p>
            <a:pPr>
              <a:buFontTx/>
              <a:buChar char="•"/>
            </a:pPr>
            <a:endParaRPr lang="pt-BR" sz="2800" b="1" baseline="30000">
              <a:solidFill>
                <a:srgbClr val="000000"/>
              </a:solidFill>
            </a:endParaRPr>
          </a:p>
        </p:txBody>
      </p:sp>
      <p:sp>
        <p:nvSpPr>
          <p:cNvPr id="24587" name="Rectangle 11"/>
          <p:cNvSpPr>
            <a:spLocks noChangeArrowheads="1"/>
          </p:cNvSpPr>
          <p:nvPr/>
        </p:nvSpPr>
        <p:spPr bwMode="auto">
          <a:xfrm>
            <a:off x="492125" y="411163"/>
            <a:ext cx="7204075" cy="533400"/>
          </a:xfrm>
          <a:prstGeom prst="rect">
            <a:avLst/>
          </a:prstGeom>
          <a:noFill/>
          <a:ln w="9525">
            <a:noFill/>
            <a:miter lim="800000"/>
            <a:headEnd/>
            <a:tailEnd/>
          </a:ln>
          <a:effectLst/>
        </p:spPr>
        <p:txBody>
          <a:bodyPr>
            <a:spAutoFit/>
          </a:bodyPr>
          <a:lstStyle/>
          <a:p>
            <a:pPr fontAlgn="auto">
              <a:spcBef>
                <a:spcPts val="0"/>
              </a:spcBef>
              <a:spcAft>
                <a:spcPts val="0"/>
              </a:spcAft>
              <a:defRPr/>
            </a:pPr>
            <a:r>
              <a:rPr lang="pt-BR" sz="4400" b="1" baseline="30000" dirty="0">
                <a:solidFill>
                  <a:srgbClr val="FFEA18"/>
                </a:solidFill>
                <a:effectLst>
                  <a:outerShdw blurRad="38100" dist="38100" dir="2700000" algn="tl">
                    <a:srgbClr val="000000"/>
                  </a:outerShdw>
                </a:effectLst>
                <a:latin typeface="Arial" pitchFamily="-106" charset="0"/>
                <a:cs typeface="+mn-cs"/>
              </a:rPr>
              <a:t>As favelas: espaços de exclusão social</a:t>
            </a:r>
            <a:endParaRPr lang="en-US" sz="4400" b="1" baseline="30000" dirty="0">
              <a:solidFill>
                <a:srgbClr val="FFEA18"/>
              </a:solidFill>
              <a:effectLst>
                <a:outerShdw blurRad="38100" dist="38100" dir="2700000" algn="tl">
                  <a:srgbClr val="000000"/>
                </a:outerShdw>
              </a:effectLst>
              <a:latin typeface="Arial" pitchFamily="-106" charset="0"/>
              <a:cs typeface="+mn-cs"/>
            </a:endParaRPr>
          </a:p>
        </p:txBody>
      </p:sp>
      <p:pic>
        <p:nvPicPr>
          <p:cNvPr id="24588" name="Picture 12"/>
          <p:cNvPicPr>
            <a:picLocks noChangeAspect="1" noChangeArrowheads="1"/>
          </p:cNvPicPr>
          <p:nvPr/>
        </p:nvPicPr>
        <p:blipFill>
          <a:blip r:embed="rId3"/>
          <a:srcRect/>
          <a:stretch>
            <a:fillRect/>
          </a:stretch>
        </p:blipFill>
        <p:spPr bwMode="auto">
          <a:xfrm>
            <a:off x="6032500" y="2362200"/>
            <a:ext cx="3111500" cy="4495800"/>
          </a:xfrm>
          <a:prstGeom prst="rect">
            <a:avLst/>
          </a:prstGeom>
          <a:noFill/>
          <a:ln w="9525">
            <a:noFill/>
            <a:miter lim="800000"/>
            <a:headEnd/>
            <a:tailEnd/>
          </a:ln>
        </p:spPr>
      </p:pic>
      <p:sp>
        <p:nvSpPr>
          <p:cNvPr id="24589" name="Rectangle 13"/>
          <p:cNvSpPr>
            <a:spLocks noChangeArrowheads="1"/>
          </p:cNvSpPr>
          <p:nvPr/>
        </p:nvSpPr>
        <p:spPr bwMode="auto">
          <a:xfrm>
            <a:off x="685800" y="1295400"/>
            <a:ext cx="7648575" cy="1006475"/>
          </a:xfrm>
          <a:prstGeom prst="rect">
            <a:avLst/>
          </a:prstGeom>
          <a:noFill/>
          <a:ln w="9525">
            <a:noFill/>
            <a:miter lim="800000"/>
            <a:headEnd/>
            <a:tailEnd/>
          </a:ln>
        </p:spPr>
        <p:txBody>
          <a:bodyPr>
            <a:spAutoFit/>
          </a:bodyPr>
          <a:lstStyle/>
          <a:p>
            <a:pPr>
              <a:buFontTx/>
              <a:buChar char="•"/>
            </a:pPr>
            <a:r>
              <a:rPr lang="pt-BR" sz="2000" b="1">
                <a:solidFill>
                  <a:srgbClr val="FFFF00"/>
                </a:solidFill>
              </a:rPr>
              <a:t>Marcado por problemas de abandono, insegurança e perda da estima de sí que constituem fermentos de violência e de divisão no seio da sociedade. </a:t>
            </a:r>
            <a:endParaRPr lang="en-US" sz="2000"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wd">
                                    <p:tmPct val="100000"/>
                                  </p:iterate>
                                  <p:childTnLst>
                                    <p:set>
                                      <p:cBhvr>
                                        <p:cTn id="6" dur="1" fill="hold">
                                          <p:stCondLst>
                                            <p:cond delay="0"/>
                                          </p:stCondLst>
                                        </p:cTn>
                                        <p:tgtEl>
                                          <p:spTgt spid="24587">
                                            <p:txEl>
                                              <p:pRg st="0" end="0"/>
                                            </p:txEl>
                                          </p:spTgt>
                                        </p:tgtEl>
                                        <p:attrNameLst>
                                          <p:attrName>style.visibility</p:attrName>
                                        </p:attrNameLst>
                                      </p:cBhvr>
                                      <p:to>
                                        <p:strVal val="visible"/>
                                      </p:to>
                                    </p:set>
                                    <p:animEffect transition="in" filter="wipe(up)">
                                      <p:cBhvr>
                                        <p:cTn id="7" dur="300"/>
                                        <p:tgtEl>
                                          <p:spTgt spid="24587">
                                            <p:txEl>
                                              <p:pRg st="0" end="0"/>
                                            </p:txEl>
                                          </p:spTgt>
                                        </p:tgtEl>
                                      </p:cBhvr>
                                    </p:animEffect>
                                  </p:childTnLst>
                                </p:cTn>
                              </p:par>
                            </p:childTnLst>
                          </p:cTn>
                        </p:par>
                        <p:par>
                          <p:cTn id="8" fill="hold">
                            <p:stCondLst>
                              <p:cond delay="2100"/>
                            </p:stCondLst>
                            <p:childTnLst>
                              <p:par>
                                <p:cTn id="9" presetID="2" presetClass="entr" presetSubtype="8" fill="hold" nodeType="afterEffect">
                                  <p:stCondLst>
                                    <p:cond delay="0"/>
                                  </p:stCondLst>
                                  <p:childTnLst>
                                    <p:set>
                                      <p:cBhvr>
                                        <p:cTn id="10" dur="1" fill="hold">
                                          <p:stCondLst>
                                            <p:cond delay="0"/>
                                          </p:stCondLst>
                                        </p:cTn>
                                        <p:tgtEl>
                                          <p:spTgt spid="24588"/>
                                        </p:tgtEl>
                                        <p:attrNameLst>
                                          <p:attrName>style.visibility</p:attrName>
                                        </p:attrNameLst>
                                      </p:cBhvr>
                                      <p:to>
                                        <p:strVal val="visible"/>
                                      </p:to>
                                    </p:set>
                                    <p:anim calcmode="lin" valueType="num">
                                      <p:cBhvr additive="base">
                                        <p:cTn id="11" dur="500" fill="hold"/>
                                        <p:tgtEl>
                                          <p:spTgt spid="24588"/>
                                        </p:tgtEl>
                                        <p:attrNameLst>
                                          <p:attrName>ppt_x</p:attrName>
                                        </p:attrNameLst>
                                      </p:cBhvr>
                                      <p:tavLst>
                                        <p:tav tm="0">
                                          <p:val>
                                            <p:strVal val="0-#ppt_w/2"/>
                                          </p:val>
                                        </p:tav>
                                        <p:tav tm="100000">
                                          <p:val>
                                            <p:strVal val="#ppt_x"/>
                                          </p:val>
                                        </p:tav>
                                      </p:tavLst>
                                    </p:anim>
                                    <p:anim calcmode="lin" valueType="num">
                                      <p:cBhvr additive="base">
                                        <p:cTn id="12"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nodePh="1">
                                  <p:stCondLst>
                                    <p:cond delay="0"/>
                                  </p:stCondLst>
                                  <p:endCondLst>
                                    <p:cond evt="begin" delay="0">
                                      <p:tn val="15"/>
                                    </p:cond>
                                  </p:endCondLst>
                                  <p:iterate type="lt">
                                    <p:tmPct val="100000"/>
                                  </p:iterate>
                                  <p:childTnLst>
                                    <p:set>
                                      <p:cBhvr>
                                        <p:cTn id="16" dur="1" fill="hold">
                                          <p:stCondLst>
                                            <p:cond delay="0"/>
                                          </p:stCondLst>
                                        </p:cTn>
                                        <p:tgtEl>
                                          <p:spTgt spid="24579">
                                            <p:txEl>
                                              <p:pRg st="0" end="0"/>
                                            </p:txEl>
                                          </p:spTgt>
                                        </p:tgtEl>
                                        <p:attrNameLst>
                                          <p:attrName>style.visibility</p:attrName>
                                        </p:attrNameLst>
                                      </p:cBhvr>
                                      <p:to>
                                        <p:strVal val="visible"/>
                                      </p:to>
                                    </p:set>
                                    <p:animEffect transition="in" filter="wipe(up)">
                                      <p:cBhvr>
                                        <p:cTn id="17" dur="75"/>
                                        <p:tgtEl>
                                          <p:spTgt spid="245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24589">
                                            <p:txEl>
                                              <p:pRg st="0" end="0"/>
                                            </p:txEl>
                                          </p:spTgt>
                                        </p:tgtEl>
                                        <p:attrNameLst>
                                          <p:attrName>style.visibility</p:attrName>
                                        </p:attrNameLst>
                                      </p:cBhvr>
                                      <p:to>
                                        <p:strVal val="visible"/>
                                      </p:to>
                                    </p:set>
                                    <p:anim calcmode="lin" valueType="num">
                                      <p:cBhvr additive="base">
                                        <p:cTn id="22" dur="500" fill="hold"/>
                                        <p:tgtEl>
                                          <p:spTgt spid="24589">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458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24586">
                                            <p:txEl>
                                              <p:pRg st="1" end="1"/>
                                            </p:txEl>
                                          </p:spTgt>
                                        </p:tgtEl>
                                        <p:attrNameLst>
                                          <p:attrName>style.visibility</p:attrName>
                                        </p:attrNameLst>
                                      </p:cBhvr>
                                      <p:to>
                                        <p:strVal val="visible"/>
                                      </p:to>
                                    </p:set>
                                    <p:anim calcmode="lin" valueType="num">
                                      <p:cBhvr additive="base">
                                        <p:cTn id="28" dur="500" fill="hold"/>
                                        <p:tgtEl>
                                          <p:spTgt spid="24586">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458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24586">
                                            <p:txEl>
                                              <p:pRg st="3" end="3"/>
                                            </p:txEl>
                                          </p:spTgt>
                                        </p:tgtEl>
                                        <p:attrNameLst>
                                          <p:attrName>style.visibility</p:attrName>
                                        </p:attrNameLst>
                                      </p:cBhvr>
                                      <p:to>
                                        <p:strVal val="visible"/>
                                      </p:to>
                                    </p:set>
                                    <p:anim calcmode="lin" valueType="num">
                                      <p:cBhvr additive="base">
                                        <p:cTn id="34" dur="500" fill="hold"/>
                                        <p:tgtEl>
                                          <p:spTgt spid="24586">
                                            <p:txEl>
                                              <p:pRg st="3" end="3"/>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4586">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6" grpId="0" build="p" autoUpdateAnimBg="0"/>
      <p:bldP spid="24587" grpId="0" build="p" autoUpdateAnimBg="0" advAuto="0"/>
      <p:bldP spid="2458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581400" y="762000"/>
            <a:ext cx="5943600" cy="2282825"/>
          </a:xfrm>
          <a:prstGeom prst="rect">
            <a:avLst/>
          </a:prstGeom>
          <a:noFill/>
          <a:ln w="9525">
            <a:noFill/>
            <a:miter lim="800000"/>
            <a:headEnd/>
            <a:tailEnd/>
          </a:ln>
          <a:effectLst/>
        </p:spPr>
        <p:txBody>
          <a:bodyPr>
            <a:spAutoFit/>
          </a:bodyPr>
          <a:lstStyle/>
          <a:p>
            <a:pPr algn="just" fontAlgn="auto">
              <a:spcBef>
                <a:spcPts val="0"/>
              </a:spcBef>
              <a:spcAft>
                <a:spcPts val="0"/>
              </a:spcAft>
              <a:buFontTx/>
              <a:buChar char="•"/>
              <a:defRPr/>
            </a:pPr>
            <a:r>
              <a:rPr lang="pt-BR" b="1">
                <a:effectLst>
                  <a:outerShdw blurRad="38100" dist="38100" dir="2700000" algn="tl">
                    <a:srgbClr val="DDDDDD"/>
                  </a:outerShdw>
                </a:effectLst>
                <a:latin typeface="Arial" pitchFamily="-106" charset="0"/>
                <a:cs typeface="+mn-cs"/>
              </a:rPr>
              <a:t>Desemprego </a:t>
            </a:r>
          </a:p>
          <a:p>
            <a:pPr algn="just" fontAlgn="auto">
              <a:spcBef>
                <a:spcPts val="0"/>
              </a:spcBef>
              <a:spcAft>
                <a:spcPts val="0"/>
              </a:spcAft>
              <a:buFontTx/>
              <a:buChar char="•"/>
              <a:defRPr/>
            </a:pPr>
            <a:r>
              <a:rPr lang="pt-BR" b="1">
                <a:effectLst>
                  <a:outerShdw blurRad="38100" dist="38100" dir="2700000" algn="tl">
                    <a:srgbClr val="DDDDDD"/>
                  </a:outerShdw>
                </a:effectLst>
                <a:latin typeface="Arial" pitchFamily="-106" charset="0"/>
                <a:cs typeface="+mn-cs"/>
              </a:rPr>
              <a:t>Falta de habitação</a:t>
            </a:r>
          </a:p>
          <a:p>
            <a:pPr algn="just" fontAlgn="auto">
              <a:spcBef>
                <a:spcPts val="0"/>
              </a:spcBef>
              <a:spcAft>
                <a:spcPts val="0"/>
              </a:spcAft>
              <a:buFontTx/>
              <a:buChar char="•"/>
              <a:defRPr/>
            </a:pPr>
            <a:r>
              <a:rPr lang="pt-BR" b="1">
                <a:effectLst>
                  <a:outerShdw blurRad="38100" dist="38100" dir="2700000" algn="tl">
                    <a:srgbClr val="DDDDDD"/>
                  </a:outerShdw>
                </a:effectLst>
                <a:latin typeface="Arial" pitchFamily="-106" charset="0"/>
                <a:cs typeface="+mn-cs"/>
              </a:rPr>
              <a:t>Falta de uma política de inserção </a:t>
            </a:r>
          </a:p>
          <a:p>
            <a:pPr algn="just" fontAlgn="auto">
              <a:spcBef>
                <a:spcPts val="0"/>
              </a:spcBef>
              <a:spcAft>
                <a:spcPts val="0"/>
              </a:spcAft>
              <a:buFontTx/>
              <a:buChar char="•"/>
              <a:defRPr/>
            </a:pPr>
            <a:r>
              <a:rPr lang="pt-BR" b="1">
                <a:effectLst>
                  <a:outerShdw blurRad="38100" dist="38100" dir="2700000" algn="tl">
                    <a:srgbClr val="DDDDDD"/>
                  </a:outerShdw>
                </a:effectLst>
                <a:latin typeface="Arial" pitchFamily="-106" charset="0"/>
                <a:cs typeface="+mn-cs"/>
              </a:rPr>
              <a:t>Saúde precária </a:t>
            </a:r>
          </a:p>
          <a:p>
            <a:pPr algn="just" fontAlgn="auto">
              <a:spcBef>
                <a:spcPts val="0"/>
              </a:spcBef>
              <a:spcAft>
                <a:spcPts val="0"/>
              </a:spcAft>
              <a:buFontTx/>
              <a:buChar char="•"/>
              <a:defRPr/>
            </a:pPr>
            <a:r>
              <a:rPr lang="pt-BR" b="1">
                <a:effectLst>
                  <a:outerShdw blurRad="38100" dist="38100" dir="2700000" algn="tl">
                    <a:srgbClr val="DDDDDD"/>
                  </a:outerShdw>
                </a:effectLst>
                <a:latin typeface="Arial" pitchFamily="-106" charset="0"/>
                <a:cs typeface="+mn-cs"/>
              </a:rPr>
              <a:t>Educação </a:t>
            </a:r>
          </a:p>
          <a:p>
            <a:pPr algn="just" fontAlgn="auto">
              <a:spcBef>
                <a:spcPts val="0"/>
              </a:spcBef>
              <a:spcAft>
                <a:spcPts val="0"/>
              </a:spcAft>
              <a:buFontTx/>
              <a:buChar char="•"/>
              <a:defRPr/>
            </a:pPr>
            <a:r>
              <a:rPr lang="pt-BR" b="1">
                <a:effectLst>
                  <a:outerShdw blurRad="38100" dist="38100" dir="2700000" algn="tl">
                    <a:srgbClr val="DDDDDD"/>
                  </a:outerShdw>
                </a:effectLst>
                <a:latin typeface="Arial" pitchFamily="-106" charset="0"/>
                <a:cs typeface="+mn-cs"/>
              </a:rPr>
              <a:t>Aceitação social</a:t>
            </a:r>
          </a:p>
        </p:txBody>
      </p:sp>
      <p:pic>
        <p:nvPicPr>
          <p:cNvPr id="3076" name="Picture 4" descr="meninosentado.gif                                              0001BF32Macintosh HD                   B2BC4C64:"/>
          <p:cNvPicPr>
            <a:picLocks noChangeAspect="1" noChangeArrowheads="1"/>
          </p:cNvPicPr>
          <p:nvPr/>
        </p:nvPicPr>
        <p:blipFill>
          <a:blip r:embed="rId2"/>
          <a:srcRect l="1666" b="9718"/>
          <a:stretch>
            <a:fillRect/>
          </a:stretch>
        </p:blipFill>
        <p:spPr bwMode="auto">
          <a:xfrm>
            <a:off x="685800" y="1219200"/>
            <a:ext cx="2005013" cy="2362200"/>
          </a:xfrm>
          <a:prstGeom prst="rect">
            <a:avLst/>
          </a:prstGeom>
          <a:noFill/>
          <a:effectLst>
            <a:outerShdw blurRad="63500" dist="107763" dir="2700000" algn="ctr" rotWithShape="0">
              <a:srgbClr val="000000">
                <a:alpha val="74998"/>
              </a:srgbClr>
            </a:outerShdw>
          </a:effectLst>
        </p:spPr>
      </p:pic>
      <p:pic>
        <p:nvPicPr>
          <p:cNvPr id="3077" name="Picture 5" descr="rgs_abandono                                                   0001F87FMacintosh HD                   B2BC4C64:"/>
          <p:cNvPicPr>
            <a:picLocks noChangeAspect="1" noChangeArrowheads="1"/>
          </p:cNvPicPr>
          <p:nvPr/>
        </p:nvPicPr>
        <p:blipFill>
          <a:blip r:embed="rId3"/>
          <a:srcRect/>
          <a:stretch>
            <a:fillRect/>
          </a:stretch>
        </p:blipFill>
        <p:spPr bwMode="auto">
          <a:xfrm>
            <a:off x="6629400" y="2286000"/>
            <a:ext cx="2114550" cy="3733800"/>
          </a:xfrm>
          <a:prstGeom prst="rect">
            <a:avLst/>
          </a:prstGeom>
          <a:noFill/>
          <a:effectLst>
            <a:outerShdw blurRad="63500" dist="107763" dir="2700000" algn="ctr" rotWithShape="0">
              <a:srgbClr val="000000">
                <a:alpha val="74998"/>
              </a:srgbClr>
            </a:outerShdw>
          </a:effectLst>
        </p:spPr>
      </p:pic>
      <p:sp>
        <p:nvSpPr>
          <p:cNvPr id="3078" name="Rectangle 6"/>
          <p:cNvSpPr>
            <a:spLocks noChangeArrowheads="1"/>
          </p:cNvSpPr>
          <p:nvPr/>
        </p:nvSpPr>
        <p:spPr bwMode="auto">
          <a:xfrm>
            <a:off x="76200" y="685800"/>
            <a:ext cx="1981200"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pt-BR" b="1">
                <a:effectLst>
                  <a:outerShdw blurRad="38100" dist="38100" dir="2700000" algn="tl">
                    <a:srgbClr val="DDDDDD"/>
                  </a:outerShdw>
                </a:effectLst>
                <a:latin typeface="New York" charset="0"/>
                <a:cs typeface="+mn-cs"/>
              </a:rPr>
              <a:t>ABANDONO</a:t>
            </a:r>
            <a:endParaRPr lang="en-US" b="1">
              <a:effectLst>
                <a:outerShdw blurRad="38100" dist="38100" dir="2700000" algn="tl">
                  <a:srgbClr val="DDDDDD"/>
                </a:outerShdw>
              </a:effectLst>
              <a:latin typeface="New York" charset="0"/>
              <a:cs typeface="+mn-cs"/>
            </a:endParaRPr>
          </a:p>
        </p:txBody>
      </p:sp>
      <p:sp>
        <p:nvSpPr>
          <p:cNvPr id="3079" name="Rectangle 7"/>
          <p:cNvSpPr>
            <a:spLocks noChangeArrowheads="1"/>
          </p:cNvSpPr>
          <p:nvPr/>
        </p:nvSpPr>
        <p:spPr bwMode="auto">
          <a:xfrm>
            <a:off x="838200" y="4038600"/>
            <a:ext cx="3287713" cy="1954213"/>
          </a:xfrm>
          <a:prstGeom prst="rect">
            <a:avLst/>
          </a:prstGeom>
          <a:noFill/>
          <a:ln w="9525">
            <a:noFill/>
            <a:miter lim="800000"/>
            <a:headEnd/>
            <a:tailEnd/>
          </a:ln>
        </p:spPr>
        <p:txBody>
          <a:bodyPr wrap="none">
            <a:spAutoFit/>
          </a:bodyPr>
          <a:lstStyle/>
          <a:p>
            <a:pPr>
              <a:lnSpc>
                <a:spcPct val="170000"/>
              </a:lnSpc>
            </a:pPr>
            <a:r>
              <a:rPr lang="pt-BR">
                <a:latin typeface="Courier"/>
              </a:rPr>
              <a:t>Forte sentimento </a:t>
            </a:r>
          </a:p>
          <a:p>
            <a:pPr>
              <a:lnSpc>
                <a:spcPct val="170000"/>
              </a:lnSpc>
            </a:pPr>
            <a:r>
              <a:rPr lang="pt-BR">
                <a:latin typeface="Courier"/>
              </a:rPr>
              <a:t>de abandono </a:t>
            </a:r>
          </a:p>
          <a:p>
            <a:pPr>
              <a:lnSpc>
                <a:spcPct val="170000"/>
              </a:lnSpc>
            </a:pPr>
            <a:r>
              <a:rPr lang="pt-BR">
                <a:latin typeface="Courier"/>
              </a:rPr>
              <a:t>e orfandade...</a:t>
            </a:r>
            <a:endParaRPr lang="en-US">
              <a:latin typeface="Courier"/>
            </a:endParaRPr>
          </a:p>
        </p:txBody>
      </p:sp>
      <p:sp>
        <p:nvSpPr>
          <p:cNvPr id="3080" name="Line 8"/>
          <p:cNvSpPr>
            <a:spLocks noChangeShapeType="1"/>
          </p:cNvSpPr>
          <p:nvPr/>
        </p:nvSpPr>
        <p:spPr bwMode="auto">
          <a:xfrm>
            <a:off x="3276600" y="990600"/>
            <a:ext cx="0" cy="2514600"/>
          </a:xfrm>
          <a:prstGeom prst="line">
            <a:avLst/>
          </a:prstGeom>
          <a:noFill/>
          <a:ln w="9525">
            <a:solidFill>
              <a:schemeClr val="tx1"/>
            </a:solidFill>
            <a:round/>
            <a:headEnd/>
            <a:tailEnd/>
          </a:ln>
        </p:spPr>
        <p:txBody>
          <a:bodyPr wrap="none" anchor="ctr"/>
          <a:lstStyle/>
          <a:p>
            <a:endParaRPr lang="pt-BR"/>
          </a:p>
        </p:txBody>
      </p:sp>
      <p:sp>
        <p:nvSpPr>
          <p:cNvPr id="3082" name="Line 10"/>
          <p:cNvSpPr>
            <a:spLocks noChangeShapeType="1"/>
          </p:cNvSpPr>
          <p:nvPr/>
        </p:nvSpPr>
        <p:spPr bwMode="auto">
          <a:xfrm>
            <a:off x="457200" y="1219200"/>
            <a:ext cx="0" cy="4800600"/>
          </a:xfrm>
          <a:prstGeom prst="line">
            <a:avLst/>
          </a:prstGeom>
          <a:noFill/>
          <a:ln w="9525">
            <a:solidFill>
              <a:schemeClr val="tx1"/>
            </a:solidFill>
            <a:round/>
            <a:headEnd/>
            <a:tailEnd/>
          </a:ln>
        </p:spPr>
        <p:txBody>
          <a:bodyPr wrap="none" anchor="ctr"/>
          <a:lstStyle/>
          <a:p>
            <a:endParaRPr lang="pt-BR"/>
          </a:p>
        </p:txBody>
      </p:sp>
      <p:sp>
        <p:nvSpPr>
          <p:cNvPr id="3083" name="Line 11"/>
          <p:cNvSpPr>
            <a:spLocks noChangeShapeType="1"/>
          </p:cNvSpPr>
          <p:nvPr/>
        </p:nvSpPr>
        <p:spPr bwMode="auto">
          <a:xfrm flipH="1">
            <a:off x="0" y="1371600"/>
            <a:ext cx="533400" cy="0"/>
          </a:xfrm>
          <a:prstGeom prst="line">
            <a:avLst/>
          </a:prstGeom>
          <a:noFill/>
          <a:ln w="9525">
            <a:solidFill>
              <a:schemeClr val="tx1"/>
            </a:solidFill>
            <a:round/>
            <a:headEnd/>
            <a:tailEnd/>
          </a:ln>
        </p:spPr>
        <p:txBody>
          <a:bodyPr wrap="none" anchor="ctr"/>
          <a:lstStyle/>
          <a:p>
            <a:endParaRPr lang="pt-BR"/>
          </a:p>
        </p:txBody>
      </p:sp>
      <p:sp>
        <p:nvSpPr>
          <p:cNvPr id="3084" name="AutoShape 12"/>
          <p:cNvSpPr>
            <a:spLocks noChangeArrowheads="1"/>
          </p:cNvSpPr>
          <p:nvPr/>
        </p:nvSpPr>
        <p:spPr bwMode="auto">
          <a:xfrm rot="-2833358">
            <a:off x="4343400" y="3200400"/>
            <a:ext cx="1066800" cy="3048000"/>
          </a:xfrm>
          <a:prstGeom prst="moon">
            <a:avLst>
              <a:gd name="adj" fmla="val 15625"/>
            </a:avLst>
          </a:prstGeom>
          <a:solidFill>
            <a:schemeClr val="bg2"/>
          </a:solidFill>
          <a:ln w="12700">
            <a:solidFill>
              <a:schemeClr val="bg2"/>
            </a:solidFill>
            <a:miter lim="800000"/>
            <a:headEnd/>
            <a:tailEnd/>
          </a:ln>
        </p:spPr>
        <p:txBody>
          <a:bodyPr wrap="none" anchor="ctr"/>
          <a:lstStyle/>
          <a:p>
            <a:endParaRPr lang="pt-BR">
              <a:latin typeface="Calibri" pitchFamily="34" charset="0"/>
            </a:endParaRPr>
          </a:p>
        </p:txBody>
      </p:sp>
      <p:sp>
        <p:nvSpPr>
          <p:cNvPr id="3086" name="AutoShape 14"/>
          <p:cNvSpPr>
            <a:spLocks noChangeArrowheads="1"/>
          </p:cNvSpPr>
          <p:nvPr/>
        </p:nvSpPr>
        <p:spPr bwMode="auto">
          <a:xfrm rot="-2833358">
            <a:off x="4838700" y="3238500"/>
            <a:ext cx="685800" cy="2438400"/>
          </a:xfrm>
          <a:prstGeom prst="moon">
            <a:avLst>
              <a:gd name="adj" fmla="val 15625"/>
            </a:avLst>
          </a:prstGeom>
          <a:solidFill>
            <a:schemeClr val="bg2"/>
          </a:solidFill>
          <a:ln w="12700">
            <a:solidFill>
              <a:schemeClr val="bg2"/>
            </a:solidFill>
            <a:miter lim="800000"/>
            <a:headEnd/>
            <a:tailEnd/>
          </a:ln>
        </p:spPr>
        <p:txBody>
          <a:bodyPr wrap="none" anchor="ctr"/>
          <a:lstStyle/>
          <a:p>
            <a:endParaRPr lang="pt-BR">
              <a:latin typeface="Calibri" pitchFamily="34" charset="0"/>
            </a:endParaRPr>
          </a:p>
        </p:txBody>
      </p:sp>
      <p:sp>
        <p:nvSpPr>
          <p:cNvPr id="3087" name="AutoShape 15"/>
          <p:cNvSpPr>
            <a:spLocks noChangeArrowheads="1"/>
          </p:cNvSpPr>
          <p:nvPr/>
        </p:nvSpPr>
        <p:spPr bwMode="auto">
          <a:xfrm rot="-2833358">
            <a:off x="5334000" y="3124200"/>
            <a:ext cx="533400" cy="1905000"/>
          </a:xfrm>
          <a:prstGeom prst="moon">
            <a:avLst>
              <a:gd name="adj" fmla="val 15625"/>
            </a:avLst>
          </a:prstGeom>
          <a:solidFill>
            <a:schemeClr val="bg2"/>
          </a:solidFill>
          <a:ln w="12700">
            <a:solidFill>
              <a:schemeClr val="bg2"/>
            </a:solidFill>
            <a:miter lim="800000"/>
            <a:headEnd/>
            <a:tailEnd/>
          </a:ln>
        </p:spPr>
        <p:txBody>
          <a:bodyPr wrap="none" anchor="ctr"/>
          <a:lstStyle/>
          <a:p>
            <a:endParaRPr lang="pt-BR">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ppt_x"/>
                                          </p:val>
                                        </p:tav>
                                        <p:tav tm="100000">
                                          <p:val>
                                            <p:strVal val="#ppt_x"/>
                                          </p:val>
                                        </p:tav>
                                      </p:tavLst>
                                    </p:anim>
                                    <p:anim calcmode="lin" valueType="num">
                                      <p:cBhvr additive="base">
                                        <p:cTn id="8" dur="500" fill="hold"/>
                                        <p:tgtEl>
                                          <p:spTgt spid="307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additive="base">
                                        <p:cTn id="12" dur="500" fill="hold"/>
                                        <p:tgtEl>
                                          <p:spTgt spid="3076"/>
                                        </p:tgtEl>
                                        <p:attrNameLst>
                                          <p:attrName>ppt_x</p:attrName>
                                        </p:attrNameLst>
                                      </p:cBhvr>
                                      <p:tavLst>
                                        <p:tav tm="0">
                                          <p:val>
                                            <p:strVal val="#ppt_x"/>
                                          </p:val>
                                        </p:tav>
                                        <p:tav tm="100000">
                                          <p:val>
                                            <p:strVal val="#ppt_x"/>
                                          </p:val>
                                        </p:tav>
                                      </p:tavLst>
                                    </p:anim>
                                    <p:anim calcmode="lin" valueType="num">
                                      <p:cBhvr additive="base">
                                        <p:cTn id="13" dur="500" fill="hold"/>
                                        <p:tgtEl>
                                          <p:spTgt spid="307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3080"/>
                                        </p:tgtEl>
                                        <p:attrNameLst>
                                          <p:attrName>style.visibility</p:attrName>
                                        </p:attrNameLst>
                                      </p:cBhvr>
                                      <p:to>
                                        <p:strVal val="visible"/>
                                      </p:to>
                                    </p:set>
                                    <p:anim calcmode="lin" valueType="num">
                                      <p:cBhvr additive="base">
                                        <p:cTn id="17" dur="500" fill="hold"/>
                                        <p:tgtEl>
                                          <p:spTgt spid="3080"/>
                                        </p:tgtEl>
                                        <p:attrNameLst>
                                          <p:attrName>ppt_x</p:attrName>
                                        </p:attrNameLst>
                                      </p:cBhvr>
                                      <p:tavLst>
                                        <p:tav tm="0">
                                          <p:val>
                                            <p:strVal val="#ppt_x"/>
                                          </p:val>
                                        </p:tav>
                                        <p:tav tm="100000">
                                          <p:val>
                                            <p:strVal val="#ppt_x"/>
                                          </p:val>
                                        </p:tav>
                                      </p:tavLst>
                                    </p:anim>
                                    <p:anim calcmode="lin" valueType="num">
                                      <p:cBhvr additive="base">
                                        <p:cTn id="18" dur="500" fill="hold"/>
                                        <p:tgtEl>
                                          <p:spTgt spid="3080"/>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082"/>
                                        </p:tgtEl>
                                        <p:attrNameLst>
                                          <p:attrName>style.visibility</p:attrName>
                                        </p:attrNameLst>
                                      </p:cBhvr>
                                      <p:to>
                                        <p:strVal val="visible"/>
                                      </p:to>
                                    </p:set>
                                    <p:anim calcmode="lin" valueType="num">
                                      <p:cBhvr additive="base">
                                        <p:cTn id="22" dur="500" fill="hold"/>
                                        <p:tgtEl>
                                          <p:spTgt spid="3082"/>
                                        </p:tgtEl>
                                        <p:attrNameLst>
                                          <p:attrName>ppt_x</p:attrName>
                                        </p:attrNameLst>
                                      </p:cBhvr>
                                      <p:tavLst>
                                        <p:tav tm="0">
                                          <p:val>
                                            <p:strVal val="1+#ppt_w/2"/>
                                          </p:val>
                                        </p:tav>
                                        <p:tav tm="100000">
                                          <p:val>
                                            <p:strVal val="#ppt_x"/>
                                          </p:val>
                                        </p:tav>
                                      </p:tavLst>
                                    </p:anim>
                                    <p:anim calcmode="lin" valueType="num">
                                      <p:cBhvr additive="base">
                                        <p:cTn id="23" dur="500" fill="hold"/>
                                        <p:tgtEl>
                                          <p:spTgt spid="308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 calcmode="lin" valueType="num">
                                      <p:cBhvr additive="base">
                                        <p:cTn id="27" dur="500" fill="hold"/>
                                        <p:tgtEl>
                                          <p:spTgt spid="3083"/>
                                        </p:tgtEl>
                                        <p:attrNameLst>
                                          <p:attrName>ppt_x</p:attrName>
                                        </p:attrNameLst>
                                      </p:cBhvr>
                                      <p:tavLst>
                                        <p:tav tm="0">
                                          <p:val>
                                            <p:strVal val="0-#ppt_w/2"/>
                                          </p:val>
                                        </p:tav>
                                        <p:tav tm="100000">
                                          <p:val>
                                            <p:strVal val="#ppt_x"/>
                                          </p:val>
                                        </p:tav>
                                      </p:tavLst>
                                    </p:anim>
                                    <p:anim calcmode="lin" valueType="num">
                                      <p:cBhvr additive="base">
                                        <p:cTn id="28" dur="500" fill="hold"/>
                                        <p:tgtEl>
                                          <p:spTgt spid="308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075"/>
                                        </p:tgtEl>
                                        <p:attrNameLst>
                                          <p:attrName>style.visibility</p:attrName>
                                        </p:attrNameLst>
                                      </p:cBhvr>
                                      <p:to>
                                        <p:strVal val="visible"/>
                                      </p:to>
                                    </p:set>
                                    <p:anim calcmode="lin" valueType="num">
                                      <p:cBhvr additive="base">
                                        <p:cTn id="32" dur="500" fill="hold"/>
                                        <p:tgtEl>
                                          <p:spTgt spid="3075"/>
                                        </p:tgtEl>
                                        <p:attrNameLst>
                                          <p:attrName>ppt_x</p:attrName>
                                        </p:attrNameLst>
                                      </p:cBhvr>
                                      <p:tavLst>
                                        <p:tav tm="0">
                                          <p:val>
                                            <p:strVal val="1+#ppt_w/2"/>
                                          </p:val>
                                        </p:tav>
                                        <p:tav tm="100000">
                                          <p:val>
                                            <p:strVal val="#ppt_x"/>
                                          </p:val>
                                        </p:tav>
                                      </p:tavLst>
                                    </p:anim>
                                    <p:anim calcmode="lin" valueType="num">
                                      <p:cBhvr additive="base">
                                        <p:cTn id="33" dur="500" fill="hold"/>
                                        <p:tgtEl>
                                          <p:spTgt spid="307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077"/>
                                        </p:tgtEl>
                                        <p:attrNameLst>
                                          <p:attrName>style.visibility</p:attrName>
                                        </p:attrNameLst>
                                      </p:cBhvr>
                                      <p:to>
                                        <p:strVal val="visible"/>
                                      </p:to>
                                    </p:set>
                                    <p:anim calcmode="lin" valueType="num">
                                      <p:cBhvr additive="base">
                                        <p:cTn id="37" dur="500" fill="hold"/>
                                        <p:tgtEl>
                                          <p:spTgt spid="3077"/>
                                        </p:tgtEl>
                                        <p:attrNameLst>
                                          <p:attrName>ppt_x</p:attrName>
                                        </p:attrNameLst>
                                      </p:cBhvr>
                                      <p:tavLst>
                                        <p:tav tm="0">
                                          <p:val>
                                            <p:strVal val="1+#ppt_w/2"/>
                                          </p:val>
                                        </p:tav>
                                        <p:tav tm="100000">
                                          <p:val>
                                            <p:strVal val="#ppt_x"/>
                                          </p:val>
                                        </p:tav>
                                      </p:tavLst>
                                    </p:anim>
                                    <p:anim calcmode="lin" valueType="num">
                                      <p:cBhvr additive="base">
                                        <p:cTn id="38" dur="500" fill="hold"/>
                                        <p:tgtEl>
                                          <p:spTgt spid="307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1" presetClass="entr" presetSubtype="0" fill="hold" grpId="0" nodeType="afterEffect">
                                  <p:stCondLst>
                                    <p:cond delay="0"/>
                                  </p:stCondLst>
                                  <p:childTnLst>
                                    <p:set>
                                      <p:cBhvr>
                                        <p:cTn id="41" dur="1" fill="hold">
                                          <p:stCondLst>
                                            <p:cond delay="499"/>
                                          </p:stCondLst>
                                        </p:cTn>
                                        <p:tgtEl>
                                          <p:spTgt spid="3084"/>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499"/>
                                          </p:stCondLst>
                                        </p:cTn>
                                        <p:tgtEl>
                                          <p:spTgt spid="3086"/>
                                        </p:tgtEl>
                                        <p:attrNameLst>
                                          <p:attrName>style.visibility</p:attrName>
                                        </p:attrNameLst>
                                      </p:cBhvr>
                                      <p:to>
                                        <p:strVal val="visible"/>
                                      </p:to>
                                    </p:set>
                                  </p:childTnLst>
                                </p:cTn>
                              </p:par>
                            </p:childTnLst>
                          </p:cTn>
                        </p:par>
                        <p:par>
                          <p:cTn id="45" fill="hold">
                            <p:stCondLst>
                              <p:cond delay="4500"/>
                            </p:stCondLst>
                            <p:childTnLst>
                              <p:par>
                                <p:cTn id="46" presetID="1" presetClass="entr" presetSubtype="0" fill="hold" grpId="0" nodeType="afterEffect">
                                  <p:stCondLst>
                                    <p:cond delay="0"/>
                                  </p:stCondLst>
                                  <p:childTnLst>
                                    <p:set>
                                      <p:cBhvr>
                                        <p:cTn id="47" dur="1" fill="hold">
                                          <p:stCondLst>
                                            <p:cond delay="499"/>
                                          </p:stCondLst>
                                        </p:cTn>
                                        <p:tgtEl>
                                          <p:spTgt spid="3087"/>
                                        </p:tgtEl>
                                        <p:attrNameLst>
                                          <p:attrName>style.visibility</p:attrName>
                                        </p:attrNameLst>
                                      </p:cBhvr>
                                      <p:to>
                                        <p:strVal val="visible"/>
                                      </p:to>
                                    </p:set>
                                  </p:childTnLst>
                                </p:cTn>
                              </p:par>
                            </p:childTnLst>
                          </p:cTn>
                        </p:par>
                        <p:par>
                          <p:cTn id="48" fill="hold">
                            <p:stCondLst>
                              <p:cond delay="5000"/>
                            </p:stCondLst>
                            <p:childTnLst>
                              <p:par>
                                <p:cTn id="49" presetID="23" presetClass="entr" presetSubtype="528" fill="hold" grpId="0" nodeType="afterEffect">
                                  <p:stCondLst>
                                    <p:cond delay="0"/>
                                  </p:stCondLst>
                                  <p:iterate type="lt">
                                    <p:tmPct val="100000"/>
                                  </p:iterate>
                                  <p:childTnLst>
                                    <p:set>
                                      <p:cBhvr>
                                        <p:cTn id="50" dur="1" fill="hold">
                                          <p:stCondLst>
                                            <p:cond delay="0"/>
                                          </p:stCondLst>
                                        </p:cTn>
                                        <p:tgtEl>
                                          <p:spTgt spid="3079"/>
                                        </p:tgtEl>
                                        <p:attrNameLst>
                                          <p:attrName>style.visibility</p:attrName>
                                        </p:attrNameLst>
                                      </p:cBhvr>
                                      <p:to>
                                        <p:strVal val="visible"/>
                                      </p:to>
                                    </p:set>
                                    <p:anim calcmode="lin" valueType="num">
                                      <p:cBhvr>
                                        <p:cTn id="51" dur="75" fill="hold"/>
                                        <p:tgtEl>
                                          <p:spTgt spid="3079"/>
                                        </p:tgtEl>
                                        <p:attrNameLst>
                                          <p:attrName>ppt_w</p:attrName>
                                        </p:attrNameLst>
                                      </p:cBhvr>
                                      <p:tavLst>
                                        <p:tav tm="0">
                                          <p:val>
                                            <p:fltVal val="0"/>
                                          </p:val>
                                        </p:tav>
                                        <p:tav tm="100000">
                                          <p:val>
                                            <p:strVal val="#ppt_w"/>
                                          </p:val>
                                        </p:tav>
                                      </p:tavLst>
                                    </p:anim>
                                    <p:anim calcmode="lin" valueType="num">
                                      <p:cBhvr>
                                        <p:cTn id="52" dur="75" fill="hold"/>
                                        <p:tgtEl>
                                          <p:spTgt spid="3079"/>
                                        </p:tgtEl>
                                        <p:attrNameLst>
                                          <p:attrName>ppt_h</p:attrName>
                                        </p:attrNameLst>
                                      </p:cBhvr>
                                      <p:tavLst>
                                        <p:tav tm="0">
                                          <p:val>
                                            <p:fltVal val="0"/>
                                          </p:val>
                                        </p:tav>
                                        <p:tav tm="100000">
                                          <p:val>
                                            <p:strVal val="#ppt_h"/>
                                          </p:val>
                                        </p:tav>
                                      </p:tavLst>
                                    </p:anim>
                                    <p:anim calcmode="lin" valueType="num">
                                      <p:cBhvr>
                                        <p:cTn id="53" dur="75" fill="hold"/>
                                        <p:tgtEl>
                                          <p:spTgt spid="3079"/>
                                        </p:tgtEl>
                                        <p:attrNameLst>
                                          <p:attrName>ppt_x</p:attrName>
                                        </p:attrNameLst>
                                      </p:cBhvr>
                                      <p:tavLst>
                                        <p:tav tm="0">
                                          <p:val>
                                            <p:fltVal val="0.5"/>
                                          </p:val>
                                        </p:tav>
                                        <p:tav tm="100000">
                                          <p:val>
                                            <p:strVal val="#ppt_x"/>
                                          </p:val>
                                        </p:tav>
                                      </p:tavLst>
                                    </p:anim>
                                    <p:anim calcmode="lin" valueType="num">
                                      <p:cBhvr>
                                        <p:cTn id="54" dur="75" fill="hold"/>
                                        <p:tgtEl>
                                          <p:spTgt spid="3079"/>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xit" presetSubtype="32" fill="hold" grpId="1" nodeType="clickEffect">
                                  <p:stCondLst>
                                    <p:cond delay="0"/>
                                  </p:stCondLst>
                                  <p:childTnLst>
                                    <p:anim calcmode="lin" valueType="num">
                                      <p:cBhvr>
                                        <p:cTn id="58" dur="500"/>
                                        <p:tgtEl>
                                          <p:spTgt spid="3075"/>
                                        </p:tgtEl>
                                        <p:attrNameLst>
                                          <p:attrName>ppt_w</p:attrName>
                                        </p:attrNameLst>
                                      </p:cBhvr>
                                      <p:tavLst>
                                        <p:tav tm="0">
                                          <p:val>
                                            <p:strVal val="ppt_w"/>
                                          </p:val>
                                        </p:tav>
                                        <p:tav tm="100000">
                                          <p:val>
                                            <p:fltVal val="0"/>
                                          </p:val>
                                        </p:tav>
                                      </p:tavLst>
                                    </p:anim>
                                    <p:anim calcmode="lin" valueType="num">
                                      <p:cBhvr>
                                        <p:cTn id="59" dur="500"/>
                                        <p:tgtEl>
                                          <p:spTgt spid="3075"/>
                                        </p:tgtEl>
                                        <p:attrNameLst>
                                          <p:attrName>ppt_h</p:attrName>
                                        </p:attrNameLst>
                                      </p:cBhvr>
                                      <p:tavLst>
                                        <p:tav tm="0">
                                          <p:val>
                                            <p:strVal val="ppt_h"/>
                                          </p:val>
                                        </p:tav>
                                        <p:tav tm="100000">
                                          <p:val>
                                            <p:fltVal val="0"/>
                                          </p:val>
                                        </p:tav>
                                      </p:tavLst>
                                    </p:anim>
                                    <p:set>
                                      <p:cBhvr>
                                        <p:cTn id="60" dur="1" fill="hold">
                                          <p:stCondLst>
                                            <p:cond delay="499"/>
                                          </p:stCondLst>
                                        </p:cTn>
                                        <p:tgtEl>
                                          <p:spTgt spid="3075"/>
                                        </p:tgtEl>
                                        <p:attrNameLst>
                                          <p:attrName>style.visibility</p:attrName>
                                        </p:attrNameLst>
                                      </p:cBhvr>
                                      <p:to>
                                        <p:strVal val="hidden"/>
                                      </p:to>
                                    </p:set>
                                  </p:childTnLst>
                                </p:cTn>
                              </p:par>
                            </p:childTnLst>
                          </p:cTn>
                        </p:par>
                        <p:par>
                          <p:cTn id="61" fill="hold">
                            <p:stCondLst>
                              <p:cond delay="500"/>
                            </p:stCondLst>
                            <p:childTnLst>
                              <p:par>
                                <p:cTn id="62" presetID="23" presetClass="exit" presetSubtype="32" fill="hold" nodeType="afterEffect">
                                  <p:stCondLst>
                                    <p:cond delay="0"/>
                                  </p:stCondLst>
                                  <p:childTnLst>
                                    <p:anim calcmode="lin" valueType="num">
                                      <p:cBhvr>
                                        <p:cTn id="63" dur="500"/>
                                        <p:tgtEl>
                                          <p:spTgt spid="3076"/>
                                        </p:tgtEl>
                                        <p:attrNameLst>
                                          <p:attrName>ppt_w</p:attrName>
                                        </p:attrNameLst>
                                      </p:cBhvr>
                                      <p:tavLst>
                                        <p:tav tm="0">
                                          <p:val>
                                            <p:strVal val="ppt_w"/>
                                          </p:val>
                                        </p:tav>
                                        <p:tav tm="100000">
                                          <p:val>
                                            <p:fltVal val="0"/>
                                          </p:val>
                                        </p:tav>
                                      </p:tavLst>
                                    </p:anim>
                                    <p:anim calcmode="lin" valueType="num">
                                      <p:cBhvr>
                                        <p:cTn id="64" dur="500"/>
                                        <p:tgtEl>
                                          <p:spTgt spid="3076"/>
                                        </p:tgtEl>
                                        <p:attrNameLst>
                                          <p:attrName>ppt_h</p:attrName>
                                        </p:attrNameLst>
                                      </p:cBhvr>
                                      <p:tavLst>
                                        <p:tav tm="0">
                                          <p:val>
                                            <p:strVal val="ppt_h"/>
                                          </p:val>
                                        </p:tav>
                                        <p:tav tm="100000">
                                          <p:val>
                                            <p:fltVal val="0"/>
                                          </p:val>
                                        </p:tav>
                                      </p:tavLst>
                                    </p:anim>
                                    <p:set>
                                      <p:cBhvr>
                                        <p:cTn id="65" dur="1" fill="hold">
                                          <p:stCondLst>
                                            <p:cond delay="499"/>
                                          </p:stCondLst>
                                        </p:cTn>
                                        <p:tgtEl>
                                          <p:spTgt spid="3076"/>
                                        </p:tgtEl>
                                        <p:attrNameLst>
                                          <p:attrName>style.visibility</p:attrName>
                                        </p:attrNameLst>
                                      </p:cBhvr>
                                      <p:to>
                                        <p:strVal val="hidden"/>
                                      </p:to>
                                    </p:set>
                                  </p:childTnLst>
                                </p:cTn>
                              </p:par>
                            </p:childTnLst>
                          </p:cTn>
                        </p:par>
                        <p:par>
                          <p:cTn id="66" fill="hold">
                            <p:stCondLst>
                              <p:cond delay="1000"/>
                            </p:stCondLst>
                            <p:childTnLst>
                              <p:par>
                                <p:cTn id="67" presetID="23" presetClass="exit" presetSubtype="32" fill="hold" nodeType="afterEffect">
                                  <p:stCondLst>
                                    <p:cond delay="0"/>
                                  </p:stCondLst>
                                  <p:childTnLst>
                                    <p:anim calcmode="lin" valueType="num">
                                      <p:cBhvr>
                                        <p:cTn id="68" dur="500"/>
                                        <p:tgtEl>
                                          <p:spTgt spid="3077"/>
                                        </p:tgtEl>
                                        <p:attrNameLst>
                                          <p:attrName>ppt_w</p:attrName>
                                        </p:attrNameLst>
                                      </p:cBhvr>
                                      <p:tavLst>
                                        <p:tav tm="0">
                                          <p:val>
                                            <p:strVal val="ppt_w"/>
                                          </p:val>
                                        </p:tav>
                                        <p:tav tm="100000">
                                          <p:val>
                                            <p:fltVal val="0"/>
                                          </p:val>
                                        </p:tav>
                                      </p:tavLst>
                                    </p:anim>
                                    <p:anim calcmode="lin" valueType="num">
                                      <p:cBhvr>
                                        <p:cTn id="69" dur="500"/>
                                        <p:tgtEl>
                                          <p:spTgt spid="3077"/>
                                        </p:tgtEl>
                                        <p:attrNameLst>
                                          <p:attrName>ppt_h</p:attrName>
                                        </p:attrNameLst>
                                      </p:cBhvr>
                                      <p:tavLst>
                                        <p:tav tm="0">
                                          <p:val>
                                            <p:strVal val="ppt_h"/>
                                          </p:val>
                                        </p:tav>
                                        <p:tav tm="100000">
                                          <p:val>
                                            <p:fltVal val="0"/>
                                          </p:val>
                                        </p:tav>
                                      </p:tavLst>
                                    </p:anim>
                                    <p:set>
                                      <p:cBhvr>
                                        <p:cTn id="70" dur="1" fill="hold">
                                          <p:stCondLst>
                                            <p:cond delay="499"/>
                                          </p:stCondLst>
                                        </p:cTn>
                                        <p:tgtEl>
                                          <p:spTgt spid="3077"/>
                                        </p:tgtEl>
                                        <p:attrNameLst>
                                          <p:attrName>style.visibility</p:attrName>
                                        </p:attrNameLst>
                                      </p:cBhvr>
                                      <p:to>
                                        <p:strVal val="hidden"/>
                                      </p:to>
                                    </p:set>
                                  </p:childTnLst>
                                </p:cTn>
                              </p:par>
                            </p:childTnLst>
                          </p:cTn>
                        </p:par>
                        <p:par>
                          <p:cTn id="71" fill="hold">
                            <p:stCondLst>
                              <p:cond delay="1500"/>
                            </p:stCondLst>
                            <p:childTnLst>
                              <p:par>
                                <p:cTn id="72" presetID="23" presetClass="exit" presetSubtype="32" fill="hold" grpId="1" nodeType="afterEffect">
                                  <p:stCondLst>
                                    <p:cond delay="0"/>
                                  </p:stCondLst>
                                  <p:childTnLst>
                                    <p:anim calcmode="lin" valueType="num">
                                      <p:cBhvr>
                                        <p:cTn id="73" dur="500"/>
                                        <p:tgtEl>
                                          <p:spTgt spid="3078"/>
                                        </p:tgtEl>
                                        <p:attrNameLst>
                                          <p:attrName>ppt_w</p:attrName>
                                        </p:attrNameLst>
                                      </p:cBhvr>
                                      <p:tavLst>
                                        <p:tav tm="0">
                                          <p:val>
                                            <p:strVal val="ppt_w"/>
                                          </p:val>
                                        </p:tav>
                                        <p:tav tm="100000">
                                          <p:val>
                                            <p:fltVal val="0"/>
                                          </p:val>
                                        </p:tav>
                                      </p:tavLst>
                                    </p:anim>
                                    <p:anim calcmode="lin" valueType="num">
                                      <p:cBhvr>
                                        <p:cTn id="74" dur="500"/>
                                        <p:tgtEl>
                                          <p:spTgt spid="3078"/>
                                        </p:tgtEl>
                                        <p:attrNameLst>
                                          <p:attrName>ppt_h</p:attrName>
                                        </p:attrNameLst>
                                      </p:cBhvr>
                                      <p:tavLst>
                                        <p:tav tm="0">
                                          <p:val>
                                            <p:strVal val="ppt_h"/>
                                          </p:val>
                                        </p:tav>
                                        <p:tav tm="100000">
                                          <p:val>
                                            <p:fltVal val="0"/>
                                          </p:val>
                                        </p:tav>
                                      </p:tavLst>
                                    </p:anim>
                                    <p:set>
                                      <p:cBhvr>
                                        <p:cTn id="75" dur="1" fill="hold">
                                          <p:stCondLst>
                                            <p:cond delay="499"/>
                                          </p:stCondLst>
                                        </p:cTn>
                                        <p:tgtEl>
                                          <p:spTgt spid="3078"/>
                                        </p:tgtEl>
                                        <p:attrNameLst>
                                          <p:attrName>style.visibility</p:attrName>
                                        </p:attrNameLst>
                                      </p:cBhvr>
                                      <p:to>
                                        <p:strVal val="hidden"/>
                                      </p:to>
                                    </p:set>
                                  </p:childTnLst>
                                </p:cTn>
                              </p:par>
                            </p:childTnLst>
                          </p:cTn>
                        </p:par>
                        <p:par>
                          <p:cTn id="76" fill="hold">
                            <p:stCondLst>
                              <p:cond delay="2000"/>
                            </p:stCondLst>
                            <p:childTnLst>
                              <p:par>
                                <p:cTn id="77" presetID="23" presetClass="exit" presetSubtype="32" fill="hold" grpId="1" nodeType="afterEffect">
                                  <p:stCondLst>
                                    <p:cond delay="0"/>
                                  </p:stCondLst>
                                  <p:iterate type="lt">
                                    <p:tmPct val="100000"/>
                                  </p:iterate>
                                  <p:childTnLst>
                                    <p:anim calcmode="lin" valueType="num">
                                      <p:cBhvr>
                                        <p:cTn id="78" dur="75"/>
                                        <p:tgtEl>
                                          <p:spTgt spid="3079"/>
                                        </p:tgtEl>
                                        <p:attrNameLst>
                                          <p:attrName>ppt_w</p:attrName>
                                        </p:attrNameLst>
                                      </p:cBhvr>
                                      <p:tavLst>
                                        <p:tav tm="0">
                                          <p:val>
                                            <p:strVal val="ppt_w"/>
                                          </p:val>
                                        </p:tav>
                                        <p:tav tm="100000">
                                          <p:val>
                                            <p:fltVal val="0"/>
                                          </p:val>
                                        </p:tav>
                                      </p:tavLst>
                                    </p:anim>
                                    <p:anim calcmode="lin" valueType="num">
                                      <p:cBhvr>
                                        <p:cTn id="79" dur="75"/>
                                        <p:tgtEl>
                                          <p:spTgt spid="3079"/>
                                        </p:tgtEl>
                                        <p:attrNameLst>
                                          <p:attrName>ppt_h</p:attrName>
                                        </p:attrNameLst>
                                      </p:cBhvr>
                                      <p:tavLst>
                                        <p:tav tm="0">
                                          <p:val>
                                            <p:strVal val="ppt_h"/>
                                          </p:val>
                                        </p:tav>
                                        <p:tav tm="100000">
                                          <p:val>
                                            <p:fltVal val="0"/>
                                          </p:val>
                                        </p:tav>
                                      </p:tavLst>
                                    </p:anim>
                                    <p:set>
                                      <p:cBhvr>
                                        <p:cTn id="80" dur="1" fill="hold">
                                          <p:stCondLst>
                                            <p:cond delay="74"/>
                                          </p:stCondLst>
                                        </p:cTn>
                                        <p:tgtEl>
                                          <p:spTgt spid="3079"/>
                                        </p:tgtEl>
                                        <p:attrNameLst>
                                          <p:attrName>style.visibility</p:attrName>
                                        </p:attrNameLst>
                                      </p:cBhvr>
                                      <p:to>
                                        <p:strVal val="hidden"/>
                                      </p:to>
                                    </p:set>
                                  </p:childTnLst>
                                </p:cTn>
                              </p:par>
                            </p:childTnLst>
                          </p:cTn>
                        </p:par>
                        <p:par>
                          <p:cTn id="81" fill="hold">
                            <p:stCondLst>
                              <p:cond delay="4850"/>
                            </p:stCondLst>
                            <p:childTnLst>
                              <p:par>
                                <p:cTn id="82" presetID="23" presetClass="exit" presetSubtype="32" fill="hold" grpId="1" nodeType="afterEffect">
                                  <p:stCondLst>
                                    <p:cond delay="0"/>
                                  </p:stCondLst>
                                  <p:childTnLst>
                                    <p:anim calcmode="lin" valueType="num">
                                      <p:cBhvr>
                                        <p:cTn id="83" dur="500"/>
                                        <p:tgtEl>
                                          <p:spTgt spid="3080"/>
                                        </p:tgtEl>
                                        <p:attrNameLst>
                                          <p:attrName>ppt_w</p:attrName>
                                        </p:attrNameLst>
                                      </p:cBhvr>
                                      <p:tavLst>
                                        <p:tav tm="0">
                                          <p:val>
                                            <p:strVal val="ppt_w"/>
                                          </p:val>
                                        </p:tav>
                                        <p:tav tm="100000">
                                          <p:val>
                                            <p:fltVal val="0"/>
                                          </p:val>
                                        </p:tav>
                                      </p:tavLst>
                                    </p:anim>
                                    <p:anim calcmode="lin" valueType="num">
                                      <p:cBhvr>
                                        <p:cTn id="84" dur="500"/>
                                        <p:tgtEl>
                                          <p:spTgt spid="3080"/>
                                        </p:tgtEl>
                                        <p:attrNameLst>
                                          <p:attrName>ppt_h</p:attrName>
                                        </p:attrNameLst>
                                      </p:cBhvr>
                                      <p:tavLst>
                                        <p:tav tm="0">
                                          <p:val>
                                            <p:strVal val="ppt_h"/>
                                          </p:val>
                                        </p:tav>
                                        <p:tav tm="100000">
                                          <p:val>
                                            <p:fltVal val="0"/>
                                          </p:val>
                                        </p:tav>
                                      </p:tavLst>
                                    </p:anim>
                                    <p:set>
                                      <p:cBhvr>
                                        <p:cTn id="85" dur="1" fill="hold">
                                          <p:stCondLst>
                                            <p:cond delay="499"/>
                                          </p:stCondLst>
                                        </p:cTn>
                                        <p:tgtEl>
                                          <p:spTgt spid="3080"/>
                                        </p:tgtEl>
                                        <p:attrNameLst>
                                          <p:attrName>style.visibility</p:attrName>
                                        </p:attrNameLst>
                                      </p:cBhvr>
                                      <p:to>
                                        <p:strVal val="hidden"/>
                                      </p:to>
                                    </p:set>
                                  </p:childTnLst>
                                </p:cTn>
                              </p:par>
                            </p:childTnLst>
                          </p:cTn>
                        </p:par>
                        <p:par>
                          <p:cTn id="86" fill="hold">
                            <p:stCondLst>
                              <p:cond delay="5350"/>
                            </p:stCondLst>
                            <p:childTnLst>
                              <p:par>
                                <p:cTn id="87" presetID="23" presetClass="exit" presetSubtype="32" fill="hold" grpId="1" nodeType="afterEffect">
                                  <p:stCondLst>
                                    <p:cond delay="0"/>
                                  </p:stCondLst>
                                  <p:childTnLst>
                                    <p:anim calcmode="lin" valueType="num">
                                      <p:cBhvr>
                                        <p:cTn id="88" dur="500"/>
                                        <p:tgtEl>
                                          <p:spTgt spid="3082"/>
                                        </p:tgtEl>
                                        <p:attrNameLst>
                                          <p:attrName>ppt_w</p:attrName>
                                        </p:attrNameLst>
                                      </p:cBhvr>
                                      <p:tavLst>
                                        <p:tav tm="0">
                                          <p:val>
                                            <p:strVal val="ppt_w"/>
                                          </p:val>
                                        </p:tav>
                                        <p:tav tm="100000">
                                          <p:val>
                                            <p:fltVal val="0"/>
                                          </p:val>
                                        </p:tav>
                                      </p:tavLst>
                                    </p:anim>
                                    <p:anim calcmode="lin" valueType="num">
                                      <p:cBhvr>
                                        <p:cTn id="89" dur="500"/>
                                        <p:tgtEl>
                                          <p:spTgt spid="3082"/>
                                        </p:tgtEl>
                                        <p:attrNameLst>
                                          <p:attrName>ppt_h</p:attrName>
                                        </p:attrNameLst>
                                      </p:cBhvr>
                                      <p:tavLst>
                                        <p:tav tm="0">
                                          <p:val>
                                            <p:strVal val="ppt_h"/>
                                          </p:val>
                                        </p:tav>
                                        <p:tav tm="100000">
                                          <p:val>
                                            <p:fltVal val="0"/>
                                          </p:val>
                                        </p:tav>
                                      </p:tavLst>
                                    </p:anim>
                                    <p:set>
                                      <p:cBhvr>
                                        <p:cTn id="90" dur="1" fill="hold">
                                          <p:stCondLst>
                                            <p:cond delay="499"/>
                                          </p:stCondLst>
                                        </p:cTn>
                                        <p:tgtEl>
                                          <p:spTgt spid="3082"/>
                                        </p:tgtEl>
                                        <p:attrNameLst>
                                          <p:attrName>style.visibility</p:attrName>
                                        </p:attrNameLst>
                                      </p:cBhvr>
                                      <p:to>
                                        <p:strVal val="hidden"/>
                                      </p:to>
                                    </p:set>
                                  </p:childTnLst>
                                </p:cTn>
                              </p:par>
                            </p:childTnLst>
                          </p:cTn>
                        </p:par>
                        <p:par>
                          <p:cTn id="91" fill="hold">
                            <p:stCondLst>
                              <p:cond delay="5850"/>
                            </p:stCondLst>
                            <p:childTnLst>
                              <p:par>
                                <p:cTn id="92" presetID="23" presetClass="exit" presetSubtype="32" fill="hold" grpId="1" nodeType="afterEffect">
                                  <p:stCondLst>
                                    <p:cond delay="0"/>
                                  </p:stCondLst>
                                  <p:childTnLst>
                                    <p:anim calcmode="lin" valueType="num">
                                      <p:cBhvr>
                                        <p:cTn id="93" dur="500"/>
                                        <p:tgtEl>
                                          <p:spTgt spid="3083"/>
                                        </p:tgtEl>
                                        <p:attrNameLst>
                                          <p:attrName>ppt_w</p:attrName>
                                        </p:attrNameLst>
                                      </p:cBhvr>
                                      <p:tavLst>
                                        <p:tav tm="0">
                                          <p:val>
                                            <p:strVal val="ppt_w"/>
                                          </p:val>
                                        </p:tav>
                                        <p:tav tm="100000">
                                          <p:val>
                                            <p:fltVal val="0"/>
                                          </p:val>
                                        </p:tav>
                                      </p:tavLst>
                                    </p:anim>
                                    <p:anim calcmode="lin" valueType="num">
                                      <p:cBhvr>
                                        <p:cTn id="94" dur="500"/>
                                        <p:tgtEl>
                                          <p:spTgt spid="3083"/>
                                        </p:tgtEl>
                                        <p:attrNameLst>
                                          <p:attrName>ppt_h</p:attrName>
                                        </p:attrNameLst>
                                      </p:cBhvr>
                                      <p:tavLst>
                                        <p:tav tm="0">
                                          <p:val>
                                            <p:strVal val="ppt_h"/>
                                          </p:val>
                                        </p:tav>
                                        <p:tav tm="100000">
                                          <p:val>
                                            <p:fltVal val="0"/>
                                          </p:val>
                                        </p:tav>
                                      </p:tavLst>
                                    </p:anim>
                                    <p:set>
                                      <p:cBhvr>
                                        <p:cTn id="95" dur="1" fill="hold">
                                          <p:stCondLst>
                                            <p:cond delay="499"/>
                                          </p:stCondLst>
                                        </p:cTn>
                                        <p:tgtEl>
                                          <p:spTgt spid="3083"/>
                                        </p:tgtEl>
                                        <p:attrNameLst>
                                          <p:attrName>style.visibility</p:attrName>
                                        </p:attrNameLst>
                                      </p:cBhvr>
                                      <p:to>
                                        <p:strVal val="hidden"/>
                                      </p:to>
                                    </p:set>
                                  </p:childTnLst>
                                </p:cTn>
                              </p:par>
                            </p:childTnLst>
                          </p:cTn>
                        </p:par>
                        <p:par>
                          <p:cTn id="96" fill="hold">
                            <p:stCondLst>
                              <p:cond delay="6350"/>
                            </p:stCondLst>
                            <p:childTnLst>
                              <p:par>
                                <p:cTn id="97" presetID="23" presetClass="exit" presetSubtype="32" fill="hold" grpId="1" nodeType="afterEffect">
                                  <p:stCondLst>
                                    <p:cond delay="0"/>
                                  </p:stCondLst>
                                  <p:childTnLst>
                                    <p:anim calcmode="lin" valueType="num">
                                      <p:cBhvr>
                                        <p:cTn id="98" dur="500"/>
                                        <p:tgtEl>
                                          <p:spTgt spid="3084"/>
                                        </p:tgtEl>
                                        <p:attrNameLst>
                                          <p:attrName>ppt_w</p:attrName>
                                        </p:attrNameLst>
                                      </p:cBhvr>
                                      <p:tavLst>
                                        <p:tav tm="0">
                                          <p:val>
                                            <p:strVal val="ppt_w"/>
                                          </p:val>
                                        </p:tav>
                                        <p:tav tm="100000">
                                          <p:val>
                                            <p:fltVal val="0"/>
                                          </p:val>
                                        </p:tav>
                                      </p:tavLst>
                                    </p:anim>
                                    <p:anim calcmode="lin" valueType="num">
                                      <p:cBhvr>
                                        <p:cTn id="99" dur="500"/>
                                        <p:tgtEl>
                                          <p:spTgt spid="3084"/>
                                        </p:tgtEl>
                                        <p:attrNameLst>
                                          <p:attrName>ppt_h</p:attrName>
                                        </p:attrNameLst>
                                      </p:cBhvr>
                                      <p:tavLst>
                                        <p:tav tm="0">
                                          <p:val>
                                            <p:strVal val="ppt_h"/>
                                          </p:val>
                                        </p:tav>
                                        <p:tav tm="100000">
                                          <p:val>
                                            <p:fltVal val="0"/>
                                          </p:val>
                                        </p:tav>
                                      </p:tavLst>
                                    </p:anim>
                                    <p:set>
                                      <p:cBhvr>
                                        <p:cTn id="100" dur="1" fill="hold">
                                          <p:stCondLst>
                                            <p:cond delay="499"/>
                                          </p:stCondLst>
                                        </p:cTn>
                                        <p:tgtEl>
                                          <p:spTgt spid="3084"/>
                                        </p:tgtEl>
                                        <p:attrNameLst>
                                          <p:attrName>style.visibility</p:attrName>
                                        </p:attrNameLst>
                                      </p:cBhvr>
                                      <p:to>
                                        <p:strVal val="hidden"/>
                                      </p:to>
                                    </p:set>
                                  </p:childTnLst>
                                </p:cTn>
                              </p:par>
                            </p:childTnLst>
                          </p:cTn>
                        </p:par>
                        <p:par>
                          <p:cTn id="101" fill="hold">
                            <p:stCondLst>
                              <p:cond delay="6850"/>
                            </p:stCondLst>
                            <p:childTnLst>
                              <p:par>
                                <p:cTn id="102" presetID="23" presetClass="exit" presetSubtype="32" fill="hold" grpId="1" nodeType="afterEffect">
                                  <p:stCondLst>
                                    <p:cond delay="0"/>
                                  </p:stCondLst>
                                  <p:childTnLst>
                                    <p:anim calcmode="lin" valueType="num">
                                      <p:cBhvr>
                                        <p:cTn id="103" dur="500"/>
                                        <p:tgtEl>
                                          <p:spTgt spid="3086"/>
                                        </p:tgtEl>
                                        <p:attrNameLst>
                                          <p:attrName>ppt_w</p:attrName>
                                        </p:attrNameLst>
                                      </p:cBhvr>
                                      <p:tavLst>
                                        <p:tav tm="0">
                                          <p:val>
                                            <p:strVal val="ppt_w"/>
                                          </p:val>
                                        </p:tav>
                                        <p:tav tm="100000">
                                          <p:val>
                                            <p:fltVal val="0"/>
                                          </p:val>
                                        </p:tav>
                                      </p:tavLst>
                                    </p:anim>
                                    <p:anim calcmode="lin" valueType="num">
                                      <p:cBhvr>
                                        <p:cTn id="104" dur="500"/>
                                        <p:tgtEl>
                                          <p:spTgt spid="3086"/>
                                        </p:tgtEl>
                                        <p:attrNameLst>
                                          <p:attrName>ppt_h</p:attrName>
                                        </p:attrNameLst>
                                      </p:cBhvr>
                                      <p:tavLst>
                                        <p:tav tm="0">
                                          <p:val>
                                            <p:strVal val="ppt_h"/>
                                          </p:val>
                                        </p:tav>
                                        <p:tav tm="100000">
                                          <p:val>
                                            <p:fltVal val="0"/>
                                          </p:val>
                                        </p:tav>
                                      </p:tavLst>
                                    </p:anim>
                                    <p:set>
                                      <p:cBhvr>
                                        <p:cTn id="105" dur="1" fill="hold">
                                          <p:stCondLst>
                                            <p:cond delay="499"/>
                                          </p:stCondLst>
                                        </p:cTn>
                                        <p:tgtEl>
                                          <p:spTgt spid="3086"/>
                                        </p:tgtEl>
                                        <p:attrNameLst>
                                          <p:attrName>style.visibility</p:attrName>
                                        </p:attrNameLst>
                                      </p:cBhvr>
                                      <p:to>
                                        <p:strVal val="hidden"/>
                                      </p:to>
                                    </p:set>
                                  </p:childTnLst>
                                </p:cTn>
                              </p:par>
                            </p:childTnLst>
                          </p:cTn>
                        </p:par>
                        <p:par>
                          <p:cTn id="106" fill="hold">
                            <p:stCondLst>
                              <p:cond delay="7350"/>
                            </p:stCondLst>
                            <p:childTnLst>
                              <p:par>
                                <p:cTn id="107" presetID="23" presetClass="exit" presetSubtype="32" fill="hold" grpId="1" nodeType="afterEffect">
                                  <p:stCondLst>
                                    <p:cond delay="0"/>
                                  </p:stCondLst>
                                  <p:childTnLst>
                                    <p:anim calcmode="lin" valueType="num">
                                      <p:cBhvr>
                                        <p:cTn id="108" dur="500"/>
                                        <p:tgtEl>
                                          <p:spTgt spid="3087"/>
                                        </p:tgtEl>
                                        <p:attrNameLst>
                                          <p:attrName>ppt_w</p:attrName>
                                        </p:attrNameLst>
                                      </p:cBhvr>
                                      <p:tavLst>
                                        <p:tav tm="0">
                                          <p:val>
                                            <p:strVal val="ppt_w"/>
                                          </p:val>
                                        </p:tav>
                                        <p:tav tm="100000">
                                          <p:val>
                                            <p:fltVal val="0"/>
                                          </p:val>
                                        </p:tav>
                                      </p:tavLst>
                                    </p:anim>
                                    <p:anim calcmode="lin" valueType="num">
                                      <p:cBhvr>
                                        <p:cTn id="109" dur="500"/>
                                        <p:tgtEl>
                                          <p:spTgt spid="3087"/>
                                        </p:tgtEl>
                                        <p:attrNameLst>
                                          <p:attrName>ppt_h</p:attrName>
                                        </p:attrNameLst>
                                      </p:cBhvr>
                                      <p:tavLst>
                                        <p:tav tm="0">
                                          <p:val>
                                            <p:strVal val="ppt_h"/>
                                          </p:val>
                                        </p:tav>
                                        <p:tav tm="100000">
                                          <p:val>
                                            <p:fltVal val="0"/>
                                          </p:val>
                                        </p:tav>
                                      </p:tavLst>
                                    </p:anim>
                                    <p:set>
                                      <p:cBhvr>
                                        <p:cTn id="110" dur="1" fill="hold">
                                          <p:stCondLst>
                                            <p:cond delay="499"/>
                                          </p:stCondLst>
                                        </p:cTn>
                                        <p:tgtEl>
                                          <p:spTgt spid="30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P spid="3075" grpId="1" autoUpdateAnimBg="0"/>
      <p:bldP spid="3078" grpId="0" autoUpdateAnimBg="0"/>
      <p:bldP spid="3078" grpId="1" autoUpdateAnimBg="0"/>
      <p:bldP spid="3079" grpId="0" autoUpdateAnimBg="0"/>
      <p:bldP spid="3079" grpId="1" autoUpdateAnimBg="0"/>
      <p:bldP spid="3080" grpId="0" animBg="1"/>
      <p:bldP spid="3080" grpId="1" animBg="1"/>
      <p:bldP spid="3082" grpId="0" animBg="1"/>
      <p:bldP spid="3082" grpId="1" animBg="1"/>
      <p:bldP spid="3083" grpId="0" animBg="1"/>
      <p:bldP spid="3083" grpId="1" animBg="1"/>
      <p:bldP spid="3084" grpId="0" animBg="1"/>
      <p:bldP spid="3084" grpId="1" animBg="1"/>
      <p:bldP spid="3086" grpId="0" animBg="1"/>
      <p:bldP spid="3086" grpId="1" animBg="1"/>
      <p:bldP spid="3087" grpId="0" animBg="1"/>
      <p:bldP spid="308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0" y="4267200"/>
            <a:ext cx="5486400" cy="2014538"/>
          </a:xfrm>
          <a:prstGeom prst="rect">
            <a:avLst/>
          </a:prstGeom>
          <a:noFill/>
          <a:ln w="9525">
            <a:noFill/>
            <a:miter lim="800000"/>
            <a:headEnd/>
            <a:tailEnd/>
          </a:ln>
          <a:effectLst/>
        </p:spPr>
        <p:txBody>
          <a:bodyPr>
            <a:spAutoFit/>
          </a:bodyPr>
          <a:lstStyle/>
          <a:p>
            <a:pPr fontAlgn="auto">
              <a:spcBef>
                <a:spcPts val="0"/>
              </a:spcBef>
              <a:spcAft>
                <a:spcPts val="738"/>
              </a:spcAft>
              <a:defRPr/>
            </a:pPr>
            <a:r>
              <a:rPr lang="pt-BR" sz="2000" b="1" u="sng" dirty="0">
                <a:solidFill>
                  <a:srgbClr val="FFFFFF"/>
                </a:solidFill>
                <a:effectLst>
                  <a:outerShdw blurRad="38100" dist="38100" dir="2700000" algn="tl">
                    <a:srgbClr val="DDDDDD"/>
                  </a:outerShdw>
                </a:effectLst>
                <a:latin typeface="Arial" pitchFamily="-106" charset="0"/>
                <a:cs typeface="+mn-cs"/>
              </a:rPr>
              <a:t>a nível  social</a:t>
            </a:r>
            <a:r>
              <a:rPr lang="pt-BR" sz="2000" b="1" dirty="0">
                <a:solidFill>
                  <a:srgbClr val="FFFFFF"/>
                </a:solidFill>
                <a:effectLst>
                  <a:outerShdw blurRad="38100" dist="38100" dir="2700000" algn="tl">
                    <a:srgbClr val="DDDDDD"/>
                  </a:outerShdw>
                </a:effectLst>
                <a:latin typeface="Arial" pitchFamily="-106" charset="0"/>
                <a:cs typeface="+mn-cs"/>
              </a:rPr>
              <a:t>:</a:t>
            </a:r>
          </a:p>
          <a:p>
            <a:pPr lvl="1" algn="r" fontAlgn="auto">
              <a:spcBef>
                <a:spcPts val="0"/>
              </a:spcBef>
              <a:spcAft>
                <a:spcPts val="0"/>
              </a:spcAft>
              <a:defRPr/>
            </a:pPr>
            <a:r>
              <a:rPr lang="pt-BR" sz="2000" dirty="0">
                <a:solidFill>
                  <a:srgbClr val="FFFFFF"/>
                </a:solidFill>
                <a:effectLst>
                  <a:outerShdw blurRad="38100" dist="38100" dir="2700000" algn="tl">
                    <a:srgbClr val="DDDDDD"/>
                  </a:outerShdw>
                </a:effectLst>
                <a:latin typeface="Arial" pitchFamily="-106" charset="0"/>
                <a:cs typeface="+mn-cs"/>
              </a:rPr>
              <a:t>A configuração geográfica da favela,</a:t>
            </a:r>
          </a:p>
          <a:p>
            <a:pPr lvl="1" algn="r" fontAlgn="auto">
              <a:spcBef>
                <a:spcPts val="0"/>
              </a:spcBef>
              <a:spcAft>
                <a:spcPts val="0"/>
              </a:spcAft>
              <a:defRPr/>
            </a:pPr>
            <a:r>
              <a:rPr lang="pt-BR" sz="2000" dirty="0">
                <a:solidFill>
                  <a:srgbClr val="FFFFFF"/>
                </a:solidFill>
                <a:effectLst>
                  <a:outerShdw blurRad="38100" dist="38100" dir="2700000" algn="tl">
                    <a:srgbClr val="DDDDDD"/>
                  </a:outerShdw>
                </a:effectLst>
                <a:latin typeface="Arial" pitchFamily="-106" charset="0"/>
                <a:cs typeface="+mn-cs"/>
              </a:rPr>
              <a:t>casas </a:t>
            </a:r>
            <a:r>
              <a:rPr lang="pt-BR" sz="2000" dirty="0" err="1">
                <a:solidFill>
                  <a:srgbClr val="FFFFFF"/>
                </a:solidFill>
                <a:effectLst>
                  <a:outerShdw blurRad="38100" dist="38100" dir="2700000" algn="tl">
                    <a:srgbClr val="DDDDDD"/>
                  </a:outerShdw>
                </a:effectLst>
                <a:latin typeface="Arial" pitchFamily="-106" charset="0"/>
                <a:cs typeface="+mn-cs"/>
              </a:rPr>
              <a:t>construidas</a:t>
            </a:r>
            <a:r>
              <a:rPr lang="pt-BR" sz="2000" dirty="0">
                <a:solidFill>
                  <a:srgbClr val="FFFFFF"/>
                </a:solidFill>
                <a:effectLst>
                  <a:outerShdw blurRad="38100" dist="38100" dir="2700000" algn="tl">
                    <a:srgbClr val="DDDDDD"/>
                  </a:outerShdw>
                </a:effectLst>
                <a:latin typeface="Arial" pitchFamily="-106" charset="0"/>
                <a:cs typeface="+mn-cs"/>
              </a:rPr>
              <a:t> com pedaços de papelão, caixas e madeiras nos </a:t>
            </a:r>
            <a:r>
              <a:rPr lang="pt-BR" sz="2000" dirty="0" err="1">
                <a:solidFill>
                  <a:srgbClr val="FFFFFF"/>
                </a:solidFill>
                <a:effectLst>
                  <a:outerShdw blurRad="38100" dist="38100" dir="2700000" algn="tl">
                    <a:srgbClr val="DDDDDD"/>
                  </a:outerShdw>
                </a:effectLst>
                <a:latin typeface="Arial" pitchFamily="-106" charset="0"/>
                <a:cs typeface="+mn-cs"/>
              </a:rPr>
              <a:t>reinvia</a:t>
            </a:r>
            <a:r>
              <a:rPr lang="pt-BR" sz="2000" dirty="0">
                <a:solidFill>
                  <a:srgbClr val="FFFFFF"/>
                </a:solidFill>
                <a:effectLst>
                  <a:outerShdw blurRad="38100" dist="38100" dir="2700000" algn="tl">
                    <a:srgbClr val="DDDDDD"/>
                  </a:outerShdw>
                </a:effectLst>
                <a:latin typeface="Arial" pitchFamily="-106" charset="0"/>
                <a:cs typeface="+mn-cs"/>
              </a:rPr>
              <a:t> aos pedaços de existência de indivíduos, famílias e vidas que a </a:t>
            </a:r>
            <a:r>
              <a:rPr lang="pt-BR" sz="2000" dirty="0" err="1">
                <a:solidFill>
                  <a:srgbClr val="FFFFFF"/>
                </a:solidFill>
                <a:effectLst>
                  <a:outerShdw blurRad="38100" dist="38100" dir="2700000" algn="tl">
                    <a:srgbClr val="DDDDDD"/>
                  </a:outerShdw>
                </a:effectLst>
                <a:latin typeface="Arial" pitchFamily="-106" charset="0"/>
                <a:cs typeface="+mn-cs"/>
              </a:rPr>
              <a:t>compoem</a:t>
            </a:r>
            <a:r>
              <a:rPr lang="pt-BR" sz="2000" dirty="0">
                <a:solidFill>
                  <a:srgbClr val="FFFFFF"/>
                </a:solidFill>
                <a:effectLst>
                  <a:outerShdw blurRad="38100" dist="38100" dir="2700000" algn="tl">
                    <a:srgbClr val="DDDDDD"/>
                  </a:outerShdw>
                </a:effectLst>
                <a:latin typeface="Arial" pitchFamily="-106" charset="0"/>
                <a:cs typeface="+mn-cs"/>
              </a:rPr>
              <a:t>.</a:t>
            </a:r>
          </a:p>
        </p:txBody>
      </p:sp>
      <p:sp>
        <p:nvSpPr>
          <p:cNvPr id="4100" name="Text Box 4"/>
          <p:cNvSpPr txBox="1">
            <a:spLocks noChangeArrowheads="1"/>
          </p:cNvSpPr>
          <p:nvPr/>
        </p:nvSpPr>
        <p:spPr bwMode="auto">
          <a:xfrm>
            <a:off x="1219200" y="838200"/>
            <a:ext cx="4267200" cy="1412875"/>
          </a:xfrm>
          <a:prstGeom prst="rect">
            <a:avLst/>
          </a:prstGeom>
          <a:noFill/>
          <a:ln w="9525">
            <a:noFill/>
            <a:miter lim="800000"/>
            <a:headEnd/>
            <a:tailEnd/>
          </a:ln>
          <a:effectLst/>
        </p:spPr>
        <p:txBody>
          <a:bodyPr>
            <a:spAutoFit/>
          </a:bodyPr>
          <a:lstStyle/>
          <a:p>
            <a:pPr algn="just" fontAlgn="auto">
              <a:spcBef>
                <a:spcPts val="0"/>
              </a:spcBef>
              <a:spcAft>
                <a:spcPts val="738"/>
              </a:spcAft>
              <a:defRPr/>
            </a:pPr>
            <a:r>
              <a:rPr lang="pt-BR" sz="2000" b="1" u="sng" dirty="0">
                <a:effectLst>
                  <a:outerShdw blurRad="38100" dist="38100" dir="2700000" algn="tl">
                    <a:srgbClr val="DDDDDD"/>
                  </a:outerShdw>
                </a:effectLst>
                <a:latin typeface="Arial" pitchFamily="-106" charset="0"/>
                <a:cs typeface="+mn-cs"/>
              </a:rPr>
              <a:t>a nível individual</a:t>
            </a:r>
            <a:r>
              <a:rPr lang="pt-BR" sz="2000" dirty="0">
                <a:effectLst>
                  <a:outerShdw blurRad="38100" dist="38100" dir="2700000" algn="tl">
                    <a:srgbClr val="DDDDDD"/>
                  </a:outerShdw>
                </a:effectLst>
                <a:latin typeface="Arial" pitchFamily="-106" charset="0"/>
                <a:cs typeface="+mn-cs"/>
              </a:rPr>
              <a:t>:</a:t>
            </a:r>
          </a:p>
          <a:p>
            <a:pPr lvl="1" fontAlgn="auto">
              <a:spcBef>
                <a:spcPts val="0"/>
              </a:spcBef>
              <a:spcAft>
                <a:spcPts val="738"/>
              </a:spcAft>
              <a:defRPr/>
            </a:pPr>
            <a:r>
              <a:rPr lang="pt-BR" sz="2000" dirty="0">
                <a:effectLst>
                  <a:outerShdw blurRad="38100" dist="38100" dir="2700000" algn="tl">
                    <a:srgbClr val="DDDDDD"/>
                  </a:outerShdw>
                </a:effectLst>
                <a:latin typeface="Arial" pitchFamily="-106" charset="0"/>
                <a:cs typeface="+mn-cs"/>
              </a:rPr>
              <a:t>A própria aparência física: bocas </a:t>
            </a:r>
            <a:r>
              <a:rPr lang="pt-BR" sz="2000" dirty="0" err="1">
                <a:effectLst>
                  <a:outerShdw blurRad="38100" dist="38100" dir="2700000" algn="tl">
                    <a:srgbClr val="DDDDDD"/>
                  </a:outerShdw>
                </a:effectLst>
                <a:latin typeface="Arial" pitchFamily="-106" charset="0"/>
                <a:cs typeface="+mn-cs"/>
              </a:rPr>
              <a:t>destentadas</a:t>
            </a:r>
            <a:r>
              <a:rPr lang="pt-BR" sz="2000" dirty="0">
                <a:effectLst>
                  <a:outerShdw blurRad="38100" dist="38100" dir="2700000" algn="tl">
                    <a:srgbClr val="DDDDDD"/>
                  </a:outerShdw>
                </a:effectLst>
                <a:latin typeface="Arial" pitchFamily="-106" charset="0"/>
                <a:cs typeface="+mn-cs"/>
              </a:rPr>
              <a:t>, rugas precoces, cabelos em desalinho</a:t>
            </a:r>
            <a:endParaRPr lang="en-US" sz="2000" dirty="0">
              <a:effectLst>
                <a:outerShdw blurRad="38100" dist="38100" dir="2700000" algn="tl">
                  <a:srgbClr val="DDDDDD"/>
                </a:outerShdw>
              </a:effectLst>
              <a:latin typeface="Arial" pitchFamily="-106" charset="0"/>
              <a:cs typeface="+mn-cs"/>
            </a:endParaRPr>
          </a:p>
        </p:txBody>
      </p:sp>
      <p:sp>
        <p:nvSpPr>
          <p:cNvPr id="4101" name="Text Box 5"/>
          <p:cNvSpPr txBox="1">
            <a:spLocks noChangeArrowheads="1"/>
          </p:cNvSpPr>
          <p:nvPr/>
        </p:nvSpPr>
        <p:spPr bwMode="auto">
          <a:xfrm>
            <a:off x="5029200" y="914400"/>
            <a:ext cx="3886200" cy="2717800"/>
          </a:xfrm>
          <a:prstGeom prst="rect">
            <a:avLst/>
          </a:prstGeom>
          <a:noFill/>
          <a:ln w="9525">
            <a:noFill/>
            <a:miter lim="800000"/>
            <a:headEnd/>
            <a:tailEnd/>
          </a:ln>
          <a:effectLst/>
        </p:spPr>
        <p:txBody>
          <a:bodyPr>
            <a:spAutoFit/>
          </a:bodyPr>
          <a:lstStyle/>
          <a:p>
            <a:pPr marL="457200" indent="-457200" fontAlgn="auto">
              <a:spcBef>
                <a:spcPts val="0"/>
              </a:spcBef>
              <a:spcAft>
                <a:spcPts val="738"/>
              </a:spcAft>
              <a:buFont typeface="Times" pitchFamily="-106" charset="0"/>
              <a:buNone/>
              <a:defRPr/>
            </a:pPr>
            <a:r>
              <a:rPr lang="pt-BR" sz="2000" b="1" u="sng" dirty="0">
                <a:solidFill>
                  <a:srgbClr val="FFFFFF"/>
                </a:solidFill>
                <a:effectLst>
                  <a:outerShdw blurRad="38100" dist="38100" dir="2700000" algn="tl">
                    <a:srgbClr val="DDDDDD"/>
                  </a:outerShdw>
                </a:effectLst>
                <a:latin typeface="Arial" pitchFamily="-106" charset="0"/>
                <a:cs typeface="+mn-cs"/>
              </a:rPr>
              <a:t>a nível familiar</a:t>
            </a:r>
            <a:r>
              <a:rPr lang="pt-BR" sz="2000" b="1" dirty="0">
                <a:solidFill>
                  <a:srgbClr val="FFFFFF"/>
                </a:solidFill>
                <a:effectLst>
                  <a:outerShdw blurRad="38100" dist="38100" dir="2700000" algn="tl">
                    <a:srgbClr val="DDDDDD"/>
                  </a:outerShdw>
                </a:effectLst>
                <a:latin typeface="Arial" pitchFamily="-106" charset="0"/>
                <a:cs typeface="+mn-cs"/>
              </a:rPr>
              <a:t>:</a:t>
            </a:r>
          </a:p>
          <a:p>
            <a:pPr marL="457200" indent="-457200" algn="r" fontAlgn="auto">
              <a:spcBef>
                <a:spcPts val="0"/>
              </a:spcBef>
              <a:spcAft>
                <a:spcPts val="738"/>
              </a:spcAft>
              <a:defRPr/>
            </a:pPr>
            <a:r>
              <a:rPr lang="pt-BR" sz="2000" dirty="0">
                <a:solidFill>
                  <a:srgbClr val="FFFFFF"/>
                </a:solidFill>
                <a:effectLst>
                  <a:outerShdw blurRad="38100" dist="38100" dir="2700000" algn="tl">
                    <a:srgbClr val="DDDDDD"/>
                  </a:outerShdw>
                </a:effectLst>
                <a:latin typeface="Arial" pitchFamily="-106" charset="0"/>
                <a:cs typeface="+mn-cs"/>
              </a:rPr>
              <a:t>	Mulheres abandonadas por seus maridos assumindo a responsabilidade de alimentar sozinha a </a:t>
            </a:r>
            <a:r>
              <a:rPr lang="pt-BR" sz="2000" dirty="0" err="1">
                <a:solidFill>
                  <a:srgbClr val="FFFFFF"/>
                </a:solidFill>
                <a:effectLst>
                  <a:outerShdw blurRad="38100" dist="38100" dir="2700000" algn="tl">
                    <a:srgbClr val="DDDDDD"/>
                  </a:outerShdw>
                </a:effectLst>
                <a:latin typeface="Arial" pitchFamily="-106" charset="0"/>
                <a:cs typeface="+mn-cs"/>
              </a:rPr>
              <a:t>familia</a:t>
            </a:r>
            <a:r>
              <a:rPr lang="pt-BR" sz="2000" dirty="0">
                <a:solidFill>
                  <a:srgbClr val="FFFFFF"/>
                </a:solidFill>
                <a:effectLst>
                  <a:outerShdw blurRad="38100" dist="38100" dir="2700000" algn="tl">
                    <a:srgbClr val="DDDDDD"/>
                  </a:outerShdw>
                </a:effectLst>
                <a:latin typeface="Arial" pitchFamily="-106" charset="0"/>
                <a:cs typeface="+mn-cs"/>
              </a:rPr>
              <a:t>, tendo que viver nas ruas. Crianças  abandonadas cheirando cola</a:t>
            </a:r>
            <a:r>
              <a:rPr lang="pt-BR" sz="2000" dirty="0">
                <a:solidFill>
                  <a:srgbClr val="000000"/>
                </a:solidFill>
                <a:effectLst>
                  <a:outerShdw blurRad="38100" dist="38100" dir="2700000" algn="tl">
                    <a:srgbClr val="DDDDDD"/>
                  </a:outerShdw>
                </a:effectLst>
                <a:latin typeface="Arial" pitchFamily="-106" charset="0"/>
                <a:cs typeface="+mn-cs"/>
              </a:rPr>
              <a:t>,</a:t>
            </a:r>
            <a:endParaRPr lang="en-US" sz="2000" dirty="0">
              <a:solidFill>
                <a:srgbClr val="000000"/>
              </a:solidFill>
              <a:effectLst>
                <a:outerShdw blurRad="38100" dist="38100" dir="2700000" algn="tl">
                  <a:srgbClr val="DDDDDD"/>
                </a:outerShdw>
              </a:effectLst>
              <a:latin typeface="Arial" pitchFamily="-106" charset="0"/>
              <a:cs typeface="+mn-cs"/>
            </a:endParaRPr>
          </a:p>
        </p:txBody>
      </p:sp>
      <p:pic>
        <p:nvPicPr>
          <p:cNvPr id="4102" name="Picture 6" descr="rgs_mae                                                        0001F87FMacintosh HD                   B2BC4C64:"/>
          <p:cNvPicPr>
            <a:picLocks noChangeAspect="1" noChangeArrowheads="1"/>
          </p:cNvPicPr>
          <p:nvPr/>
        </p:nvPicPr>
        <p:blipFill>
          <a:blip r:embed="rId2"/>
          <a:srcRect/>
          <a:stretch>
            <a:fillRect/>
          </a:stretch>
        </p:blipFill>
        <p:spPr bwMode="auto">
          <a:xfrm>
            <a:off x="6781800" y="3581400"/>
            <a:ext cx="1619250" cy="2438400"/>
          </a:xfrm>
          <a:prstGeom prst="rect">
            <a:avLst/>
          </a:prstGeom>
          <a:noFill/>
          <a:effectLst>
            <a:outerShdw blurRad="63500" dist="107763" dir="2700000" algn="ctr" rotWithShape="0">
              <a:srgbClr val="000000">
                <a:alpha val="74998"/>
              </a:srgbClr>
            </a:outerShdw>
          </a:effectLst>
        </p:spPr>
      </p:pic>
      <p:pic>
        <p:nvPicPr>
          <p:cNvPr id="4104" name="Picture 8" descr="&#10;rgs_abandono1                                                  0001F87FMacintosh HD                   B2BC4C64:"/>
          <p:cNvPicPr>
            <a:picLocks noChangeAspect="1" noChangeArrowheads="1"/>
          </p:cNvPicPr>
          <p:nvPr/>
        </p:nvPicPr>
        <p:blipFill>
          <a:blip r:embed="rId3"/>
          <a:srcRect/>
          <a:stretch>
            <a:fillRect/>
          </a:stretch>
        </p:blipFill>
        <p:spPr bwMode="auto">
          <a:xfrm>
            <a:off x="228600" y="1295400"/>
            <a:ext cx="1404938" cy="2362200"/>
          </a:xfrm>
          <a:prstGeom prst="rect">
            <a:avLst/>
          </a:prstGeom>
          <a:noFill/>
          <a:effectLst>
            <a:outerShdw blurRad="63500" dist="107763" dir="2700000" algn="ctr" rotWithShape="0">
              <a:srgbClr val="000000">
                <a:alpha val="74998"/>
              </a:srgbClr>
            </a:outerShdw>
          </a:effectLst>
        </p:spPr>
      </p:pic>
      <p:sp>
        <p:nvSpPr>
          <p:cNvPr id="4106" name="Line 10"/>
          <p:cNvSpPr>
            <a:spLocks noChangeShapeType="1"/>
          </p:cNvSpPr>
          <p:nvPr/>
        </p:nvSpPr>
        <p:spPr bwMode="auto">
          <a:xfrm>
            <a:off x="1828800" y="2667000"/>
            <a:ext cx="3581400" cy="0"/>
          </a:xfrm>
          <a:prstGeom prst="line">
            <a:avLst/>
          </a:prstGeom>
          <a:noFill/>
          <a:ln w="9525">
            <a:solidFill>
              <a:schemeClr val="tx1"/>
            </a:solidFill>
            <a:round/>
            <a:headEnd/>
            <a:tailEnd/>
          </a:ln>
        </p:spPr>
        <p:txBody>
          <a:bodyPr wrap="none" anchor="ctr"/>
          <a:lstStyle/>
          <a:p>
            <a:endParaRPr lang="pt-BR"/>
          </a:p>
        </p:txBody>
      </p:sp>
      <p:sp>
        <p:nvSpPr>
          <p:cNvPr id="4107" name="Line 11"/>
          <p:cNvSpPr>
            <a:spLocks noChangeShapeType="1"/>
          </p:cNvSpPr>
          <p:nvPr/>
        </p:nvSpPr>
        <p:spPr bwMode="auto">
          <a:xfrm>
            <a:off x="2286000" y="2667000"/>
            <a:ext cx="0" cy="1371600"/>
          </a:xfrm>
          <a:prstGeom prst="line">
            <a:avLst/>
          </a:prstGeom>
          <a:noFill/>
          <a:ln w="9525">
            <a:solidFill>
              <a:schemeClr val="tx1"/>
            </a:solidFill>
            <a:round/>
            <a:headEnd/>
            <a:tailEnd/>
          </a:ln>
        </p:spPr>
        <p:txBody>
          <a:bodyPr wrap="none" anchor="ctr"/>
          <a:lstStyle/>
          <a:p>
            <a:endParaRPr lang="pt-BR"/>
          </a:p>
        </p:txBody>
      </p:sp>
      <p:sp>
        <p:nvSpPr>
          <p:cNvPr id="4108" name="Line 12"/>
          <p:cNvSpPr>
            <a:spLocks noChangeShapeType="1"/>
          </p:cNvSpPr>
          <p:nvPr/>
        </p:nvSpPr>
        <p:spPr bwMode="auto">
          <a:xfrm>
            <a:off x="0" y="3810000"/>
            <a:ext cx="2438400" cy="0"/>
          </a:xfrm>
          <a:prstGeom prst="line">
            <a:avLst/>
          </a:prstGeom>
          <a:noFill/>
          <a:ln w="9525">
            <a:solidFill>
              <a:schemeClr val="tx1"/>
            </a:solidFill>
            <a:round/>
            <a:headEnd/>
            <a:tailEnd/>
          </a:ln>
        </p:spPr>
        <p:txBody>
          <a:bodyPr wrap="none" anchor="ctr"/>
          <a:lstStyle/>
          <a:p>
            <a:endParaRPr lang="pt-BR"/>
          </a:p>
        </p:txBody>
      </p:sp>
      <p:sp>
        <p:nvSpPr>
          <p:cNvPr id="4109" name="Line 13"/>
          <p:cNvSpPr>
            <a:spLocks noChangeShapeType="1"/>
          </p:cNvSpPr>
          <p:nvPr/>
        </p:nvSpPr>
        <p:spPr bwMode="auto">
          <a:xfrm>
            <a:off x="4876800" y="1143000"/>
            <a:ext cx="1447800" cy="3124200"/>
          </a:xfrm>
          <a:prstGeom prst="line">
            <a:avLst/>
          </a:prstGeom>
          <a:noFill/>
          <a:ln w="9525">
            <a:solidFill>
              <a:schemeClr val="tx1"/>
            </a:solidFill>
            <a:round/>
            <a:headEnd/>
            <a:tailEnd/>
          </a:ln>
        </p:spPr>
        <p:txBody>
          <a:bodyPr wrap="none" anchor="ctr"/>
          <a:lstStyle/>
          <a:p>
            <a:endParaRPr lang="pt-BR"/>
          </a:p>
        </p:txBody>
      </p:sp>
      <p:sp>
        <p:nvSpPr>
          <p:cNvPr id="4110" name="Line 14"/>
          <p:cNvSpPr>
            <a:spLocks noChangeShapeType="1"/>
          </p:cNvSpPr>
          <p:nvPr/>
        </p:nvSpPr>
        <p:spPr bwMode="auto">
          <a:xfrm>
            <a:off x="6096000" y="3429000"/>
            <a:ext cx="0" cy="2514600"/>
          </a:xfrm>
          <a:prstGeom prst="line">
            <a:avLst/>
          </a:prstGeom>
          <a:noFill/>
          <a:ln w="9525">
            <a:solidFill>
              <a:schemeClr val="tx1"/>
            </a:solidFill>
            <a:round/>
            <a:headEnd/>
            <a:tailEnd/>
          </a:ln>
        </p:spPr>
        <p:txBody>
          <a:bodyPr wrap="none" anchor="ctr"/>
          <a:lstStyle/>
          <a:p>
            <a:endParaRPr lang="pt-BR"/>
          </a:p>
        </p:txBody>
      </p:sp>
      <p:pic>
        <p:nvPicPr>
          <p:cNvPr id="4111" name="Picture 15" descr="rgs_miseria                                                    0001F87FMacintosh HD                   B2BC4C64:"/>
          <p:cNvPicPr>
            <a:picLocks noChangeAspect="1" noChangeArrowheads="1"/>
          </p:cNvPicPr>
          <p:nvPr/>
        </p:nvPicPr>
        <p:blipFill>
          <a:blip r:embed="rId4"/>
          <a:srcRect/>
          <a:stretch>
            <a:fillRect/>
          </a:stretch>
        </p:blipFill>
        <p:spPr bwMode="auto">
          <a:xfrm>
            <a:off x="2590800" y="2743200"/>
            <a:ext cx="2822575" cy="183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500" fill="hold"/>
                                        <p:tgtEl>
                                          <p:spTgt spid="4104"/>
                                        </p:tgtEl>
                                        <p:attrNameLst>
                                          <p:attrName>ppt_w</p:attrName>
                                        </p:attrNameLst>
                                      </p:cBhvr>
                                      <p:tavLst>
                                        <p:tav tm="0">
                                          <p:val>
                                            <p:fltVal val="0"/>
                                          </p:val>
                                        </p:tav>
                                        <p:tav tm="100000">
                                          <p:val>
                                            <p:strVal val="#ppt_w"/>
                                          </p:val>
                                        </p:tav>
                                      </p:tavLst>
                                    </p:anim>
                                    <p:anim calcmode="lin" valueType="num">
                                      <p:cBhvr>
                                        <p:cTn id="8" dur="500" fill="hold"/>
                                        <p:tgtEl>
                                          <p:spTgt spid="4104"/>
                                        </p:tgtEl>
                                        <p:attrNameLst>
                                          <p:attrName>ppt_h</p:attrName>
                                        </p:attrNameLst>
                                      </p:cBhvr>
                                      <p:tavLst>
                                        <p:tav tm="0">
                                          <p:val>
                                            <p:fltVal val="0"/>
                                          </p:val>
                                        </p:tav>
                                        <p:tav tm="100000">
                                          <p:val>
                                            <p:strVal val="#ppt_h"/>
                                          </p:val>
                                        </p:tav>
                                      </p:tavLst>
                                    </p:anim>
                                    <p:anim calcmode="lin" valueType="num">
                                      <p:cBhvr>
                                        <p:cTn id="9" dur="500" fill="hold"/>
                                        <p:tgtEl>
                                          <p:spTgt spid="4104"/>
                                        </p:tgtEl>
                                        <p:attrNameLst>
                                          <p:attrName>ppt_x</p:attrName>
                                        </p:attrNameLst>
                                      </p:cBhvr>
                                      <p:tavLst>
                                        <p:tav tm="0">
                                          <p:val>
                                            <p:fltVal val="0.5"/>
                                          </p:val>
                                        </p:tav>
                                        <p:tav tm="100000">
                                          <p:val>
                                            <p:strVal val="#ppt_x"/>
                                          </p:val>
                                        </p:tav>
                                      </p:tavLst>
                                    </p:anim>
                                    <p:anim calcmode="lin" valueType="num">
                                      <p:cBhvr>
                                        <p:cTn id="10" dur="500" fill="hold"/>
                                        <p:tgtEl>
                                          <p:spTgt spid="4104"/>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8" fill="hold" grpId="0" nodeType="afterEffect">
                                  <p:stCondLst>
                                    <p:cond delay="0"/>
                                  </p:stCondLst>
                                  <p:iterate type="wd">
                                    <p:tmPct val="100000"/>
                                  </p:iterate>
                                  <p:childTnLst>
                                    <p:set>
                                      <p:cBhvr>
                                        <p:cTn id="13" dur="1" fill="hold">
                                          <p:stCondLst>
                                            <p:cond delay="0"/>
                                          </p:stCondLst>
                                        </p:cTn>
                                        <p:tgtEl>
                                          <p:spTgt spid="4100"/>
                                        </p:tgtEl>
                                        <p:attrNameLst>
                                          <p:attrName>style.visibility</p:attrName>
                                        </p:attrNameLst>
                                      </p:cBhvr>
                                      <p:to>
                                        <p:strVal val="visible"/>
                                      </p:to>
                                    </p:set>
                                    <p:anim calcmode="lin" valueType="num">
                                      <p:cBhvr additive="base">
                                        <p:cTn id="14" dur="300" fill="hold"/>
                                        <p:tgtEl>
                                          <p:spTgt spid="4100"/>
                                        </p:tgtEl>
                                        <p:attrNameLst>
                                          <p:attrName>ppt_x</p:attrName>
                                        </p:attrNameLst>
                                      </p:cBhvr>
                                      <p:tavLst>
                                        <p:tav tm="0">
                                          <p:val>
                                            <p:strVal val="0-#ppt_w/2"/>
                                          </p:val>
                                        </p:tav>
                                        <p:tav tm="100000">
                                          <p:val>
                                            <p:strVal val="#ppt_x"/>
                                          </p:val>
                                        </p:tav>
                                      </p:tavLst>
                                    </p:anim>
                                    <p:anim calcmode="lin" valueType="num">
                                      <p:cBhvr additive="base">
                                        <p:cTn id="15" dur="3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nodeType="clickEffect">
                                  <p:stCondLst>
                                    <p:cond delay="0"/>
                                  </p:stCondLst>
                                  <p:childTnLst>
                                    <p:set>
                                      <p:cBhvr>
                                        <p:cTn id="19" dur="1" fill="hold">
                                          <p:stCondLst>
                                            <p:cond delay="0"/>
                                          </p:stCondLst>
                                        </p:cTn>
                                        <p:tgtEl>
                                          <p:spTgt spid="4102"/>
                                        </p:tgtEl>
                                        <p:attrNameLst>
                                          <p:attrName>style.visibility</p:attrName>
                                        </p:attrNameLst>
                                      </p:cBhvr>
                                      <p:to>
                                        <p:strVal val="visible"/>
                                      </p:to>
                                    </p:set>
                                    <p:anim calcmode="lin" valueType="num">
                                      <p:cBhvr>
                                        <p:cTn id="20" dur="500" fill="hold"/>
                                        <p:tgtEl>
                                          <p:spTgt spid="4102"/>
                                        </p:tgtEl>
                                        <p:attrNameLst>
                                          <p:attrName>ppt_w</p:attrName>
                                        </p:attrNameLst>
                                      </p:cBhvr>
                                      <p:tavLst>
                                        <p:tav tm="0">
                                          <p:val>
                                            <p:fltVal val="0"/>
                                          </p:val>
                                        </p:tav>
                                        <p:tav tm="100000">
                                          <p:val>
                                            <p:strVal val="#ppt_w"/>
                                          </p:val>
                                        </p:tav>
                                      </p:tavLst>
                                    </p:anim>
                                    <p:anim calcmode="lin" valueType="num">
                                      <p:cBhvr>
                                        <p:cTn id="21" dur="500" fill="hold"/>
                                        <p:tgtEl>
                                          <p:spTgt spid="4102"/>
                                        </p:tgtEl>
                                        <p:attrNameLst>
                                          <p:attrName>ppt_h</p:attrName>
                                        </p:attrNameLst>
                                      </p:cBhvr>
                                      <p:tavLst>
                                        <p:tav tm="0">
                                          <p:val>
                                            <p:fltVal val="0"/>
                                          </p:val>
                                        </p:tav>
                                        <p:tav tm="100000">
                                          <p:val>
                                            <p:strVal val="#ppt_h"/>
                                          </p:val>
                                        </p:tav>
                                      </p:tavLst>
                                    </p:anim>
                                    <p:anim calcmode="lin" valueType="num">
                                      <p:cBhvr>
                                        <p:cTn id="22" dur="500" fill="hold"/>
                                        <p:tgtEl>
                                          <p:spTgt spid="4102"/>
                                        </p:tgtEl>
                                        <p:attrNameLst>
                                          <p:attrName>ppt_x</p:attrName>
                                        </p:attrNameLst>
                                      </p:cBhvr>
                                      <p:tavLst>
                                        <p:tav tm="0">
                                          <p:val>
                                            <p:fltVal val="0.5"/>
                                          </p:val>
                                        </p:tav>
                                        <p:tav tm="100000">
                                          <p:val>
                                            <p:strVal val="#ppt_x"/>
                                          </p:val>
                                        </p:tav>
                                      </p:tavLst>
                                    </p:anim>
                                    <p:anim calcmode="lin" valueType="num">
                                      <p:cBhvr>
                                        <p:cTn id="23" dur="500" fill="hold"/>
                                        <p:tgtEl>
                                          <p:spTgt spid="4102"/>
                                        </p:tgtEl>
                                        <p:attrNameLst>
                                          <p:attrName>ppt_y</p:attrName>
                                        </p:attrNameLst>
                                      </p:cBhvr>
                                      <p:tavLst>
                                        <p:tav tm="0">
                                          <p:val>
                                            <p:fltVal val="0.5"/>
                                          </p:val>
                                        </p:tav>
                                        <p:tav tm="100000">
                                          <p:val>
                                            <p:strVal val="#ppt_y"/>
                                          </p:val>
                                        </p:tav>
                                      </p:tavLst>
                                    </p:anim>
                                  </p:childTnLst>
                                </p:cTn>
                              </p:par>
                            </p:childTnLst>
                          </p:cTn>
                        </p:par>
                        <p:par>
                          <p:cTn id="24" fill="hold">
                            <p:stCondLst>
                              <p:cond delay="500"/>
                            </p:stCondLst>
                            <p:childTnLst>
                              <p:par>
                                <p:cTn id="25" presetID="2" presetClass="entr" presetSubtype="1" fill="hold" grpId="0" nodeType="afterEffect">
                                  <p:stCondLst>
                                    <p:cond delay="0"/>
                                  </p:stCondLst>
                                  <p:iterate type="wd">
                                    <p:tmPct val="100000"/>
                                  </p:iterate>
                                  <p:childTnLst>
                                    <p:set>
                                      <p:cBhvr>
                                        <p:cTn id="26" dur="1" fill="hold">
                                          <p:stCondLst>
                                            <p:cond delay="0"/>
                                          </p:stCondLst>
                                        </p:cTn>
                                        <p:tgtEl>
                                          <p:spTgt spid="4101"/>
                                        </p:tgtEl>
                                        <p:attrNameLst>
                                          <p:attrName>style.visibility</p:attrName>
                                        </p:attrNameLst>
                                      </p:cBhvr>
                                      <p:to>
                                        <p:strVal val="visible"/>
                                      </p:to>
                                    </p:set>
                                    <p:anim calcmode="lin" valueType="num">
                                      <p:cBhvr additive="base">
                                        <p:cTn id="27" dur="300" fill="hold"/>
                                        <p:tgtEl>
                                          <p:spTgt spid="4101"/>
                                        </p:tgtEl>
                                        <p:attrNameLst>
                                          <p:attrName>ppt_x</p:attrName>
                                        </p:attrNameLst>
                                      </p:cBhvr>
                                      <p:tavLst>
                                        <p:tav tm="0">
                                          <p:val>
                                            <p:strVal val="#ppt_x"/>
                                          </p:val>
                                        </p:tav>
                                        <p:tav tm="100000">
                                          <p:val>
                                            <p:strVal val="#ppt_x"/>
                                          </p:val>
                                        </p:tav>
                                      </p:tavLst>
                                    </p:anim>
                                    <p:anim calcmode="lin" valueType="num">
                                      <p:cBhvr additive="base">
                                        <p:cTn id="28" dur="300" fill="hold"/>
                                        <p:tgtEl>
                                          <p:spTgt spid="4101"/>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4111"/>
                                        </p:tgtEl>
                                        <p:attrNameLst>
                                          <p:attrName>style.visibility</p:attrName>
                                        </p:attrNameLst>
                                      </p:cBhvr>
                                      <p:to>
                                        <p:strVal val="visible"/>
                                      </p:to>
                                    </p:set>
                                    <p:anim calcmode="lin" valueType="num">
                                      <p:cBhvr>
                                        <p:cTn id="33" dur="500" fill="hold"/>
                                        <p:tgtEl>
                                          <p:spTgt spid="4111"/>
                                        </p:tgtEl>
                                        <p:attrNameLst>
                                          <p:attrName>ppt_w</p:attrName>
                                        </p:attrNameLst>
                                      </p:cBhvr>
                                      <p:tavLst>
                                        <p:tav tm="0">
                                          <p:val>
                                            <p:fltVal val="0"/>
                                          </p:val>
                                        </p:tav>
                                        <p:tav tm="100000">
                                          <p:val>
                                            <p:strVal val="#ppt_w"/>
                                          </p:val>
                                        </p:tav>
                                      </p:tavLst>
                                    </p:anim>
                                    <p:anim calcmode="lin" valueType="num">
                                      <p:cBhvr>
                                        <p:cTn id="34" dur="500" fill="hold"/>
                                        <p:tgtEl>
                                          <p:spTgt spid="4111"/>
                                        </p:tgtEl>
                                        <p:attrNameLst>
                                          <p:attrName>ppt_h</p:attrName>
                                        </p:attrNameLst>
                                      </p:cBhvr>
                                      <p:tavLst>
                                        <p:tav tm="0">
                                          <p:val>
                                            <p:fltVal val="0"/>
                                          </p:val>
                                        </p:tav>
                                        <p:tav tm="100000">
                                          <p:val>
                                            <p:strVal val="#ppt_h"/>
                                          </p:val>
                                        </p:tav>
                                      </p:tavLst>
                                    </p:anim>
                                    <p:anim calcmode="lin" valueType="num">
                                      <p:cBhvr>
                                        <p:cTn id="35" dur="500" fill="hold"/>
                                        <p:tgtEl>
                                          <p:spTgt spid="4111"/>
                                        </p:tgtEl>
                                        <p:attrNameLst>
                                          <p:attrName>ppt_x</p:attrName>
                                        </p:attrNameLst>
                                      </p:cBhvr>
                                      <p:tavLst>
                                        <p:tav tm="0">
                                          <p:val>
                                            <p:fltVal val="0.5"/>
                                          </p:val>
                                        </p:tav>
                                        <p:tav tm="100000">
                                          <p:val>
                                            <p:strVal val="#ppt_x"/>
                                          </p:val>
                                        </p:tav>
                                      </p:tavLst>
                                    </p:anim>
                                    <p:anim calcmode="lin" valueType="num">
                                      <p:cBhvr>
                                        <p:cTn id="36" dur="500" fill="hold"/>
                                        <p:tgtEl>
                                          <p:spTgt spid="4111"/>
                                        </p:tgtEl>
                                        <p:attrNameLst>
                                          <p:attrName>ppt_y</p:attrName>
                                        </p:attrNameLst>
                                      </p:cBhvr>
                                      <p:tavLst>
                                        <p:tav tm="0">
                                          <p:val>
                                            <p:fltVal val="0.5"/>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iterate type="wd">
                                    <p:tmPct val="100000"/>
                                  </p:iterate>
                                  <p:childTnLst>
                                    <p:set>
                                      <p:cBhvr>
                                        <p:cTn id="39" dur="1" fill="hold">
                                          <p:stCondLst>
                                            <p:cond delay="0"/>
                                          </p:stCondLst>
                                        </p:cTn>
                                        <p:tgtEl>
                                          <p:spTgt spid="4099"/>
                                        </p:tgtEl>
                                        <p:attrNameLst>
                                          <p:attrName>style.visibility</p:attrName>
                                        </p:attrNameLst>
                                      </p:cBhvr>
                                      <p:to>
                                        <p:strVal val="visible"/>
                                      </p:to>
                                    </p:set>
                                    <p:anim calcmode="lin" valueType="num">
                                      <p:cBhvr additive="base">
                                        <p:cTn id="40" dur="300" fill="hold"/>
                                        <p:tgtEl>
                                          <p:spTgt spid="4099"/>
                                        </p:tgtEl>
                                        <p:attrNameLst>
                                          <p:attrName>ppt_x</p:attrName>
                                        </p:attrNameLst>
                                      </p:cBhvr>
                                      <p:tavLst>
                                        <p:tav tm="0">
                                          <p:val>
                                            <p:strVal val="0-#ppt_w/2"/>
                                          </p:val>
                                        </p:tav>
                                        <p:tav tm="100000">
                                          <p:val>
                                            <p:strVal val="#ppt_x"/>
                                          </p:val>
                                        </p:tav>
                                      </p:tavLst>
                                    </p:anim>
                                    <p:anim calcmode="lin" valueType="num">
                                      <p:cBhvr additive="base">
                                        <p:cTn id="41" dur="300" fill="hold"/>
                                        <p:tgtEl>
                                          <p:spTgt spid="4099"/>
                                        </p:tgtEl>
                                        <p:attrNameLst>
                                          <p:attrName>ppt_y</p:attrName>
                                        </p:attrNameLst>
                                      </p:cBhvr>
                                      <p:tavLst>
                                        <p:tav tm="0">
                                          <p:val>
                                            <p:strVal val="#ppt_y"/>
                                          </p:val>
                                        </p:tav>
                                        <p:tav tm="100000">
                                          <p:val>
                                            <p:strVal val="#ppt_y"/>
                                          </p:val>
                                        </p:tav>
                                      </p:tavLst>
                                    </p:anim>
                                  </p:childTnLst>
                                </p:cTn>
                              </p:par>
                            </p:childTnLst>
                          </p:cTn>
                        </p:par>
                        <p:par>
                          <p:cTn id="42" fill="hold">
                            <p:stCondLst>
                              <p:cond delay="11600"/>
                            </p:stCondLst>
                            <p:childTnLst>
                              <p:par>
                                <p:cTn id="43" presetID="2" presetClass="entr" presetSubtype="12" fill="hold" grpId="0" nodeType="afterEffect">
                                  <p:stCondLst>
                                    <p:cond delay="0"/>
                                  </p:stCondLst>
                                  <p:childTnLst>
                                    <p:set>
                                      <p:cBhvr>
                                        <p:cTn id="44" dur="1" fill="hold">
                                          <p:stCondLst>
                                            <p:cond delay="0"/>
                                          </p:stCondLst>
                                        </p:cTn>
                                        <p:tgtEl>
                                          <p:spTgt spid="4106"/>
                                        </p:tgtEl>
                                        <p:attrNameLst>
                                          <p:attrName>style.visibility</p:attrName>
                                        </p:attrNameLst>
                                      </p:cBhvr>
                                      <p:to>
                                        <p:strVal val="visible"/>
                                      </p:to>
                                    </p:set>
                                    <p:anim calcmode="lin" valueType="num">
                                      <p:cBhvr additive="base">
                                        <p:cTn id="45" dur="500" fill="hold"/>
                                        <p:tgtEl>
                                          <p:spTgt spid="4106"/>
                                        </p:tgtEl>
                                        <p:attrNameLst>
                                          <p:attrName>ppt_x</p:attrName>
                                        </p:attrNameLst>
                                      </p:cBhvr>
                                      <p:tavLst>
                                        <p:tav tm="0">
                                          <p:val>
                                            <p:strVal val="0-#ppt_w/2"/>
                                          </p:val>
                                        </p:tav>
                                        <p:tav tm="100000">
                                          <p:val>
                                            <p:strVal val="#ppt_x"/>
                                          </p:val>
                                        </p:tav>
                                      </p:tavLst>
                                    </p:anim>
                                    <p:anim calcmode="lin" valueType="num">
                                      <p:cBhvr additive="base">
                                        <p:cTn id="46" dur="500" fill="hold"/>
                                        <p:tgtEl>
                                          <p:spTgt spid="4106"/>
                                        </p:tgtEl>
                                        <p:attrNameLst>
                                          <p:attrName>ppt_y</p:attrName>
                                        </p:attrNameLst>
                                      </p:cBhvr>
                                      <p:tavLst>
                                        <p:tav tm="0">
                                          <p:val>
                                            <p:strVal val="1+#ppt_h/2"/>
                                          </p:val>
                                        </p:tav>
                                        <p:tav tm="100000">
                                          <p:val>
                                            <p:strVal val="#ppt_y"/>
                                          </p:val>
                                        </p:tav>
                                      </p:tavLst>
                                    </p:anim>
                                  </p:childTnLst>
                                </p:cTn>
                              </p:par>
                            </p:childTnLst>
                          </p:cTn>
                        </p:par>
                        <p:par>
                          <p:cTn id="47" fill="hold">
                            <p:stCondLst>
                              <p:cond delay="12100"/>
                            </p:stCondLst>
                            <p:childTnLst>
                              <p:par>
                                <p:cTn id="48" presetID="2" presetClass="entr" presetSubtype="12" fill="hold" grpId="0" nodeType="afterEffect">
                                  <p:stCondLst>
                                    <p:cond delay="0"/>
                                  </p:stCondLst>
                                  <p:childTnLst>
                                    <p:set>
                                      <p:cBhvr>
                                        <p:cTn id="49" dur="1" fill="hold">
                                          <p:stCondLst>
                                            <p:cond delay="0"/>
                                          </p:stCondLst>
                                        </p:cTn>
                                        <p:tgtEl>
                                          <p:spTgt spid="4107"/>
                                        </p:tgtEl>
                                        <p:attrNameLst>
                                          <p:attrName>style.visibility</p:attrName>
                                        </p:attrNameLst>
                                      </p:cBhvr>
                                      <p:to>
                                        <p:strVal val="visible"/>
                                      </p:to>
                                    </p:set>
                                    <p:anim calcmode="lin" valueType="num">
                                      <p:cBhvr additive="base">
                                        <p:cTn id="50" dur="500" fill="hold"/>
                                        <p:tgtEl>
                                          <p:spTgt spid="4107"/>
                                        </p:tgtEl>
                                        <p:attrNameLst>
                                          <p:attrName>ppt_x</p:attrName>
                                        </p:attrNameLst>
                                      </p:cBhvr>
                                      <p:tavLst>
                                        <p:tav tm="0">
                                          <p:val>
                                            <p:strVal val="0-#ppt_w/2"/>
                                          </p:val>
                                        </p:tav>
                                        <p:tav tm="100000">
                                          <p:val>
                                            <p:strVal val="#ppt_x"/>
                                          </p:val>
                                        </p:tav>
                                      </p:tavLst>
                                    </p:anim>
                                    <p:anim calcmode="lin" valueType="num">
                                      <p:cBhvr additive="base">
                                        <p:cTn id="51" dur="500" fill="hold"/>
                                        <p:tgtEl>
                                          <p:spTgt spid="4107"/>
                                        </p:tgtEl>
                                        <p:attrNameLst>
                                          <p:attrName>ppt_y</p:attrName>
                                        </p:attrNameLst>
                                      </p:cBhvr>
                                      <p:tavLst>
                                        <p:tav tm="0">
                                          <p:val>
                                            <p:strVal val="1+#ppt_h/2"/>
                                          </p:val>
                                        </p:tav>
                                        <p:tav tm="100000">
                                          <p:val>
                                            <p:strVal val="#ppt_y"/>
                                          </p:val>
                                        </p:tav>
                                      </p:tavLst>
                                    </p:anim>
                                  </p:childTnLst>
                                </p:cTn>
                              </p:par>
                            </p:childTnLst>
                          </p:cTn>
                        </p:par>
                        <p:par>
                          <p:cTn id="52" fill="hold">
                            <p:stCondLst>
                              <p:cond delay="12600"/>
                            </p:stCondLst>
                            <p:childTnLst>
                              <p:par>
                                <p:cTn id="53" presetID="2" presetClass="entr" presetSubtype="12" fill="hold" grpId="0" nodeType="afterEffect">
                                  <p:stCondLst>
                                    <p:cond delay="0"/>
                                  </p:stCondLst>
                                  <p:childTnLst>
                                    <p:set>
                                      <p:cBhvr>
                                        <p:cTn id="54" dur="1" fill="hold">
                                          <p:stCondLst>
                                            <p:cond delay="0"/>
                                          </p:stCondLst>
                                        </p:cTn>
                                        <p:tgtEl>
                                          <p:spTgt spid="4108"/>
                                        </p:tgtEl>
                                        <p:attrNameLst>
                                          <p:attrName>style.visibility</p:attrName>
                                        </p:attrNameLst>
                                      </p:cBhvr>
                                      <p:to>
                                        <p:strVal val="visible"/>
                                      </p:to>
                                    </p:set>
                                    <p:anim calcmode="lin" valueType="num">
                                      <p:cBhvr additive="base">
                                        <p:cTn id="55" dur="500" fill="hold"/>
                                        <p:tgtEl>
                                          <p:spTgt spid="4108"/>
                                        </p:tgtEl>
                                        <p:attrNameLst>
                                          <p:attrName>ppt_x</p:attrName>
                                        </p:attrNameLst>
                                      </p:cBhvr>
                                      <p:tavLst>
                                        <p:tav tm="0">
                                          <p:val>
                                            <p:strVal val="0-#ppt_w/2"/>
                                          </p:val>
                                        </p:tav>
                                        <p:tav tm="100000">
                                          <p:val>
                                            <p:strVal val="#ppt_x"/>
                                          </p:val>
                                        </p:tav>
                                      </p:tavLst>
                                    </p:anim>
                                    <p:anim calcmode="lin" valueType="num">
                                      <p:cBhvr additive="base">
                                        <p:cTn id="56" dur="500" fill="hold"/>
                                        <p:tgtEl>
                                          <p:spTgt spid="4108"/>
                                        </p:tgtEl>
                                        <p:attrNameLst>
                                          <p:attrName>ppt_y</p:attrName>
                                        </p:attrNameLst>
                                      </p:cBhvr>
                                      <p:tavLst>
                                        <p:tav tm="0">
                                          <p:val>
                                            <p:strVal val="1+#ppt_h/2"/>
                                          </p:val>
                                        </p:tav>
                                        <p:tav tm="100000">
                                          <p:val>
                                            <p:strVal val="#ppt_y"/>
                                          </p:val>
                                        </p:tav>
                                      </p:tavLst>
                                    </p:anim>
                                  </p:childTnLst>
                                </p:cTn>
                              </p:par>
                            </p:childTnLst>
                          </p:cTn>
                        </p:par>
                        <p:par>
                          <p:cTn id="57" fill="hold">
                            <p:stCondLst>
                              <p:cond delay="13100"/>
                            </p:stCondLst>
                            <p:childTnLst>
                              <p:par>
                                <p:cTn id="58" presetID="2" presetClass="entr" presetSubtype="12" fill="hold" grpId="0" nodeType="afterEffect">
                                  <p:stCondLst>
                                    <p:cond delay="0"/>
                                  </p:stCondLst>
                                  <p:childTnLst>
                                    <p:set>
                                      <p:cBhvr>
                                        <p:cTn id="59" dur="1" fill="hold">
                                          <p:stCondLst>
                                            <p:cond delay="0"/>
                                          </p:stCondLst>
                                        </p:cTn>
                                        <p:tgtEl>
                                          <p:spTgt spid="4109"/>
                                        </p:tgtEl>
                                        <p:attrNameLst>
                                          <p:attrName>style.visibility</p:attrName>
                                        </p:attrNameLst>
                                      </p:cBhvr>
                                      <p:to>
                                        <p:strVal val="visible"/>
                                      </p:to>
                                    </p:set>
                                    <p:anim calcmode="lin" valueType="num">
                                      <p:cBhvr additive="base">
                                        <p:cTn id="60" dur="500" fill="hold"/>
                                        <p:tgtEl>
                                          <p:spTgt spid="4109"/>
                                        </p:tgtEl>
                                        <p:attrNameLst>
                                          <p:attrName>ppt_x</p:attrName>
                                        </p:attrNameLst>
                                      </p:cBhvr>
                                      <p:tavLst>
                                        <p:tav tm="0">
                                          <p:val>
                                            <p:strVal val="0-#ppt_w/2"/>
                                          </p:val>
                                        </p:tav>
                                        <p:tav tm="100000">
                                          <p:val>
                                            <p:strVal val="#ppt_x"/>
                                          </p:val>
                                        </p:tav>
                                      </p:tavLst>
                                    </p:anim>
                                    <p:anim calcmode="lin" valueType="num">
                                      <p:cBhvr additive="base">
                                        <p:cTn id="61" dur="500" fill="hold"/>
                                        <p:tgtEl>
                                          <p:spTgt spid="4109"/>
                                        </p:tgtEl>
                                        <p:attrNameLst>
                                          <p:attrName>ppt_y</p:attrName>
                                        </p:attrNameLst>
                                      </p:cBhvr>
                                      <p:tavLst>
                                        <p:tav tm="0">
                                          <p:val>
                                            <p:strVal val="1+#ppt_h/2"/>
                                          </p:val>
                                        </p:tav>
                                        <p:tav tm="100000">
                                          <p:val>
                                            <p:strVal val="#ppt_y"/>
                                          </p:val>
                                        </p:tav>
                                      </p:tavLst>
                                    </p:anim>
                                  </p:childTnLst>
                                </p:cTn>
                              </p:par>
                            </p:childTnLst>
                          </p:cTn>
                        </p:par>
                        <p:par>
                          <p:cTn id="62" fill="hold">
                            <p:stCondLst>
                              <p:cond delay="13600"/>
                            </p:stCondLst>
                            <p:childTnLst>
                              <p:par>
                                <p:cTn id="63" presetID="2" presetClass="entr" presetSubtype="12" fill="hold" grpId="0" nodeType="afterEffect">
                                  <p:stCondLst>
                                    <p:cond delay="0"/>
                                  </p:stCondLst>
                                  <p:childTnLst>
                                    <p:set>
                                      <p:cBhvr>
                                        <p:cTn id="64" dur="1" fill="hold">
                                          <p:stCondLst>
                                            <p:cond delay="0"/>
                                          </p:stCondLst>
                                        </p:cTn>
                                        <p:tgtEl>
                                          <p:spTgt spid="4110"/>
                                        </p:tgtEl>
                                        <p:attrNameLst>
                                          <p:attrName>style.visibility</p:attrName>
                                        </p:attrNameLst>
                                      </p:cBhvr>
                                      <p:to>
                                        <p:strVal val="visible"/>
                                      </p:to>
                                    </p:set>
                                    <p:anim calcmode="lin" valueType="num">
                                      <p:cBhvr additive="base">
                                        <p:cTn id="65" dur="500" fill="hold"/>
                                        <p:tgtEl>
                                          <p:spTgt spid="4110"/>
                                        </p:tgtEl>
                                        <p:attrNameLst>
                                          <p:attrName>ppt_x</p:attrName>
                                        </p:attrNameLst>
                                      </p:cBhvr>
                                      <p:tavLst>
                                        <p:tav tm="0">
                                          <p:val>
                                            <p:strVal val="0-#ppt_w/2"/>
                                          </p:val>
                                        </p:tav>
                                        <p:tav tm="100000">
                                          <p:val>
                                            <p:strVal val="#ppt_x"/>
                                          </p:val>
                                        </p:tav>
                                      </p:tavLst>
                                    </p:anim>
                                    <p:anim calcmode="lin" valueType="num">
                                      <p:cBhvr additive="base">
                                        <p:cTn id="66"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xit" presetSubtype="32" fill="hold" grpId="1" nodeType="clickEffect">
                                  <p:stCondLst>
                                    <p:cond delay="0"/>
                                  </p:stCondLst>
                                  <p:childTnLst>
                                    <p:anim calcmode="lin" valueType="num">
                                      <p:cBhvr>
                                        <p:cTn id="70" dur="500"/>
                                        <p:tgtEl>
                                          <p:spTgt spid="4106"/>
                                        </p:tgtEl>
                                        <p:attrNameLst>
                                          <p:attrName>ppt_w</p:attrName>
                                        </p:attrNameLst>
                                      </p:cBhvr>
                                      <p:tavLst>
                                        <p:tav tm="0">
                                          <p:val>
                                            <p:strVal val="ppt_w"/>
                                          </p:val>
                                        </p:tav>
                                        <p:tav tm="100000">
                                          <p:val>
                                            <p:fltVal val="0"/>
                                          </p:val>
                                        </p:tav>
                                      </p:tavLst>
                                    </p:anim>
                                    <p:anim calcmode="lin" valueType="num">
                                      <p:cBhvr>
                                        <p:cTn id="71" dur="500"/>
                                        <p:tgtEl>
                                          <p:spTgt spid="4106"/>
                                        </p:tgtEl>
                                        <p:attrNameLst>
                                          <p:attrName>ppt_h</p:attrName>
                                        </p:attrNameLst>
                                      </p:cBhvr>
                                      <p:tavLst>
                                        <p:tav tm="0">
                                          <p:val>
                                            <p:strVal val="ppt_h"/>
                                          </p:val>
                                        </p:tav>
                                        <p:tav tm="100000">
                                          <p:val>
                                            <p:fltVal val="0"/>
                                          </p:val>
                                        </p:tav>
                                      </p:tavLst>
                                    </p:anim>
                                    <p:set>
                                      <p:cBhvr>
                                        <p:cTn id="72" dur="1" fill="hold">
                                          <p:stCondLst>
                                            <p:cond delay="499"/>
                                          </p:stCondLst>
                                        </p:cTn>
                                        <p:tgtEl>
                                          <p:spTgt spid="4106"/>
                                        </p:tgtEl>
                                        <p:attrNameLst>
                                          <p:attrName>style.visibility</p:attrName>
                                        </p:attrNameLst>
                                      </p:cBhvr>
                                      <p:to>
                                        <p:strVal val="hidden"/>
                                      </p:to>
                                    </p:set>
                                  </p:childTnLst>
                                </p:cTn>
                              </p:par>
                            </p:childTnLst>
                          </p:cTn>
                        </p:par>
                        <p:par>
                          <p:cTn id="73" fill="hold">
                            <p:stCondLst>
                              <p:cond delay="500"/>
                            </p:stCondLst>
                            <p:childTnLst>
                              <p:par>
                                <p:cTn id="74" presetID="23" presetClass="exit" presetSubtype="32" fill="hold" grpId="1" nodeType="afterEffect">
                                  <p:stCondLst>
                                    <p:cond delay="0"/>
                                  </p:stCondLst>
                                  <p:childTnLst>
                                    <p:anim calcmode="lin" valueType="num">
                                      <p:cBhvr>
                                        <p:cTn id="75" dur="500"/>
                                        <p:tgtEl>
                                          <p:spTgt spid="4107"/>
                                        </p:tgtEl>
                                        <p:attrNameLst>
                                          <p:attrName>ppt_w</p:attrName>
                                        </p:attrNameLst>
                                      </p:cBhvr>
                                      <p:tavLst>
                                        <p:tav tm="0">
                                          <p:val>
                                            <p:strVal val="ppt_w"/>
                                          </p:val>
                                        </p:tav>
                                        <p:tav tm="100000">
                                          <p:val>
                                            <p:fltVal val="0"/>
                                          </p:val>
                                        </p:tav>
                                      </p:tavLst>
                                    </p:anim>
                                    <p:anim calcmode="lin" valueType="num">
                                      <p:cBhvr>
                                        <p:cTn id="76" dur="500"/>
                                        <p:tgtEl>
                                          <p:spTgt spid="4107"/>
                                        </p:tgtEl>
                                        <p:attrNameLst>
                                          <p:attrName>ppt_h</p:attrName>
                                        </p:attrNameLst>
                                      </p:cBhvr>
                                      <p:tavLst>
                                        <p:tav tm="0">
                                          <p:val>
                                            <p:strVal val="ppt_h"/>
                                          </p:val>
                                        </p:tav>
                                        <p:tav tm="100000">
                                          <p:val>
                                            <p:fltVal val="0"/>
                                          </p:val>
                                        </p:tav>
                                      </p:tavLst>
                                    </p:anim>
                                    <p:set>
                                      <p:cBhvr>
                                        <p:cTn id="77" dur="1" fill="hold">
                                          <p:stCondLst>
                                            <p:cond delay="499"/>
                                          </p:stCondLst>
                                        </p:cTn>
                                        <p:tgtEl>
                                          <p:spTgt spid="4107"/>
                                        </p:tgtEl>
                                        <p:attrNameLst>
                                          <p:attrName>style.visibility</p:attrName>
                                        </p:attrNameLst>
                                      </p:cBhvr>
                                      <p:to>
                                        <p:strVal val="hidden"/>
                                      </p:to>
                                    </p:set>
                                  </p:childTnLst>
                                </p:cTn>
                              </p:par>
                            </p:childTnLst>
                          </p:cTn>
                        </p:par>
                        <p:par>
                          <p:cTn id="78" fill="hold">
                            <p:stCondLst>
                              <p:cond delay="1000"/>
                            </p:stCondLst>
                            <p:childTnLst>
                              <p:par>
                                <p:cTn id="79" presetID="23" presetClass="exit" presetSubtype="32" fill="hold" grpId="1" nodeType="afterEffect">
                                  <p:stCondLst>
                                    <p:cond delay="0"/>
                                  </p:stCondLst>
                                  <p:childTnLst>
                                    <p:anim calcmode="lin" valueType="num">
                                      <p:cBhvr>
                                        <p:cTn id="80" dur="500"/>
                                        <p:tgtEl>
                                          <p:spTgt spid="4108"/>
                                        </p:tgtEl>
                                        <p:attrNameLst>
                                          <p:attrName>ppt_w</p:attrName>
                                        </p:attrNameLst>
                                      </p:cBhvr>
                                      <p:tavLst>
                                        <p:tav tm="0">
                                          <p:val>
                                            <p:strVal val="ppt_w"/>
                                          </p:val>
                                        </p:tav>
                                        <p:tav tm="100000">
                                          <p:val>
                                            <p:fltVal val="0"/>
                                          </p:val>
                                        </p:tav>
                                      </p:tavLst>
                                    </p:anim>
                                    <p:anim calcmode="lin" valueType="num">
                                      <p:cBhvr>
                                        <p:cTn id="81" dur="500"/>
                                        <p:tgtEl>
                                          <p:spTgt spid="4108"/>
                                        </p:tgtEl>
                                        <p:attrNameLst>
                                          <p:attrName>ppt_h</p:attrName>
                                        </p:attrNameLst>
                                      </p:cBhvr>
                                      <p:tavLst>
                                        <p:tav tm="0">
                                          <p:val>
                                            <p:strVal val="ppt_h"/>
                                          </p:val>
                                        </p:tav>
                                        <p:tav tm="100000">
                                          <p:val>
                                            <p:fltVal val="0"/>
                                          </p:val>
                                        </p:tav>
                                      </p:tavLst>
                                    </p:anim>
                                    <p:set>
                                      <p:cBhvr>
                                        <p:cTn id="82" dur="1" fill="hold">
                                          <p:stCondLst>
                                            <p:cond delay="499"/>
                                          </p:stCondLst>
                                        </p:cTn>
                                        <p:tgtEl>
                                          <p:spTgt spid="4108"/>
                                        </p:tgtEl>
                                        <p:attrNameLst>
                                          <p:attrName>style.visibility</p:attrName>
                                        </p:attrNameLst>
                                      </p:cBhvr>
                                      <p:to>
                                        <p:strVal val="hidden"/>
                                      </p:to>
                                    </p:set>
                                  </p:childTnLst>
                                </p:cTn>
                              </p:par>
                            </p:childTnLst>
                          </p:cTn>
                        </p:par>
                        <p:par>
                          <p:cTn id="83" fill="hold">
                            <p:stCondLst>
                              <p:cond delay="1500"/>
                            </p:stCondLst>
                            <p:childTnLst>
                              <p:par>
                                <p:cTn id="84" presetID="23" presetClass="exit" presetSubtype="32" fill="hold" grpId="1" nodeType="afterEffect">
                                  <p:stCondLst>
                                    <p:cond delay="0"/>
                                  </p:stCondLst>
                                  <p:childTnLst>
                                    <p:anim calcmode="lin" valueType="num">
                                      <p:cBhvr>
                                        <p:cTn id="85" dur="500"/>
                                        <p:tgtEl>
                                          <p:spTgt spid="4109"/>
                                        </p:tgtEl>
                                        <p:attrNameLst>
                                          <p:attrName>ppt_w</p:attrName>
                                        </p:attrNameLst>
                                      </p:cBhvr>
                                      <p:tavLst>
                                        <p:tav tm="0">
                                          <p:val>
                                            <p:strVal val="ppt_w"/>
                                          </p:val>
                                        </p:tav>
                                        <p:tav tm="100000">
                                          <p:val>
                                            <p:fltVal val="0"/>
                                          </p:val>
                                        </p:tav>
                                      </p:tavLst>
                                    </p:anim>
                                    <p:anim calcmode="lin" valueType="num">
                                      <p:cBhvr>
                                        <p:cTn id="86" dur="500"/>
                                        <p:tgtEl>
                                          <p:spTgt spid="4109"/>
                                        </p:tgtEl>
                                        <p:attrNameLst>
                                          <p:attrName>ppt_h</p:attrName>
                                        </p:attrNameLst>
                                      </p:cBhvr>
                                      <p:tavLst>
                                        <p:tav tm="0">
                                          <p:val>
                                            <p:strVal val="ppt_h"/>
                                          </p:val>
                                        </p:tav>
                                        <p:tav tm="100000">
                                          <p:val>
                                            <p:fltVal val="0"/>
                                          </p:val>
                                        </p:tav>
                                      </p:tavLst>
                                    </p:anim>
                                    <p:set>
                                      <p:cBhvr>
                                        <p:cTn id="87" dur="1" fill="hold">
                                          <p:stCondLst>
                                            <p:cond delay="499"/>
                                          </p:stCondLst>
                                        </p:cTn>
                                        <p:tgtEl>
                                          <p:spTgt spid="4109"/>
                                        </p:tgtEl>
                                        <p:attrNameLst>
                                          <p:attrName>style.visibility</p:attrName>
                                        </p:attrNameLst>
                                      </p:cBhvr>
                                      <p:to>
                                        <p:strVal val="hidden"/>
                                      </p:to>
                                    </p:set>
                                  </p:childTnLst>
                                </p:cTn>
                              </p:par>
                            </p:childTnLst>
                          </p:cTn>
                        </p:par>
                        <p:par>
                          <p:cTn id="88" fill="hold">
                            <p:stCondLst>
                              <p:cond delay="2000"/>
                            </p:stCondLst>
                            <p:childTnLst>
                              <p:par>
                                <p:cTn id="89" presetID="23" presetClass="exit" presetSubtype="32" fill="hold" grpId="1" nodeType="afterEffect">
                                  <p:stCondLst>
                                    <p:cond delay="0"/>
                                  </p:stCondLst>
                                  <p:childTnLst>
                                    <p:anim calcmode="lin" valueType="num">
                                      <p:cBhvr>
                                        <p:cTn id="90" dur="500"/>
                                        <p:tgtEl>
                                          <p:spTgt spid="4110"/>
                                        </p:tgtEl>
                                        <p:attrNameLst>
                                          <p:attrName>ppt_w</p:attrName>
                                        </p:attrNameLst>
                                      </p:cBhvr>
                                      <p:tavLst>
                                        <p:tav tm="0">
                                          <p:val>
                                            <p:strVal val="ppt_w"/>
                                          </p:val>
                                        </p:tav>
                                        <p:tav tm="100000">
                                          <p:val>
                                            <p:fltVal val="0"/>
                                          </p:val>
                                        </p:tav>
                                      </p:tavLst>
                                    </p:anim>
                                    <p:anim calcmode="lin" valueType="num">
                                      <p:cBhvr>
                                        <p:cTn id="91" dur="500"/>
                                        <p:tgtEl>
                                          <p:spTgt spid="4110"/>
                                        </p:tgtEl>
                                        <p:attrNameLst>
                                          <p:attrName>ppt_h</p:attrName>
                                        </p:attrNameLst>
                                      </p:cBhvr>
                                      <p:tavLst>
                                        <p:tav tm="0">
                                          <p:val>
                                            <p:strVal val="ppt_h"/>
                                          </p:val>
                                        </p:tav>
                                        <p:tav tm="100000">
                                          <p:val>
                                            <p:fltVal val="0"/>
                                          </p:val>
                                        </p:tav>
                                      </p:tavLst>
                                    </p:anim>
                                    <p:set>
                                      <p:cBhvr>
                                        <p:cTn id="92" dur="1" fill="hold">
                                          <p:stCondLst>
                                            <p:cond delay="499"/>
                                          </p:stCondLst>
                                        </p:cTn>
                                        <p:tgtEl>
                                          <p:spTgt spid="4110"/>
                                        </p:tgtEl>
                                        <p:attrNameLst>
                                          <p:attrName>style.visibility</p:attrName>
                                        </p:attrNameLst>
                                      </p:cBhvr>
                                      <p:to>
                                        <p:strVal val="hidden"/>
                                      </p:to>
                                    </p:set>
                                  </p:childTnLst>
                                </p:cTn>
                              </p:par>
                            </p:childTnLst>
                          </p:cTn>
                        </p:par>
                        <p:par>
                          <p:cTn id="93" fill="hold">
                            <p:stCondLst>
                              <p:cond delay="2500"/>
                            </p:stCondLst>
                            <p:childTnLst>
                              <p:par>
                                <p:cTn id="94" presetID="23" presetClass="exit" presetSubtype="32" fill="hold" grpId="1" nodeType="afterEffect">
                                  <p:stCondLst>
                                    <p:cond delay="0"/>
                                  </p:stCondLst>
                                  <p:childTnLst>
                                    <p:anim calcmode="lin" valueType="num">
                                      <p:cBhvr>
                                        <p:cTn id="95" dur="500"/>
                                        <p:tgtEl>
                                          <p:spTgt spid="4099"/>
                                        </p:tgtEl>
                                        <p:attrNameLst>
                                          <p:attrName>ppt_w</p:attrName>
                                        </p:attrNameLst>
                                      </p:cBhvr>
                                      <p:tavLst>
                                        <p:tav tm="0">
                                          <p:val>
                                            <p:strVal val="ppt_w"/>
                                          </p:val>
                                        </p:tav>
                                        <p:tav tm="100000">
                                          <p:val>
                                            <p:fltVal val="0"/>
                                          </p:val>
                                        </p:tav>
                                      </p:tavLst>
                                    </p:anim>
                                    <p:anim calcmode="lin" valueType="num">
                                      <p:cBhvr>
                                        <p:cTn id="96" dur="500"/>
                                        <p:tgtEl>
                                          <p:spTgt spid="4099"/>
                                        </p:tgtEl>
                                        <p:attrNameLst>
                                          <p:attrName>ppt_h</p:attrName>
                                        </p:attrNameLst>
                                      </p:cBhvr>
                                      <p:tavLst>
                                        <p:tav tm="0">
                                          <p:val>
                                            <p:strVal val="ppt_h"/>
                                          </p:val>
                                        </p:tav>
                                        <p:tav tm="100000">
                                          <p:val>
                                            <p:fltVal val="0"/>
                                          </p:val>
                                        </p:tav>
                                      </p:tavLst>
                                    </p:anim>
                                    <p:set>
                                      <p:cBhvr>
                                        <p:cTn id="97" dur="1" fill="hold">
                                          <p:stCondLst>
                                            <p:cond delay="499"/>
                                          </p:stCondLst>
                                        </p:cTn>
                                        <p:tgtEl>
                                          <p:spTgt spid="4099"/>
                                        </p:tgtEl>
                                        <p:attrNameLst>
                                          <p:attrName>style.visibility</p:attrName>
                                        </p:attrNameLst>
                                      </p:cBhvr>
                                      <p:to>
                                        <p:strVal val="hidden"/>
                                      </p:to>
                                    </p:set>
                                  </p:childTnLst>
                                </p:cTn>
                              </p:par>
                            </p:childTnLst>
                          </p:cTn>
                        </p:par>
                        <p:par>
                          <p:cTn id="98" fill="hold">
                            <p:stCondLst>
                              <p:cond delay="3000"/>
                            </p:stCondLst>
                            <p:childTnLst>
                              <p:par>
                                <p:cTn id="99" presetID="23" presetClass="exit" presetSubtype="32" fill="hold" grpId="1" nodeType="afterEffect">
                                  <p:stCondLst>
                                    <p:cond delay="0"/>
                                  </p:stCondLst>
                                  <p:childTnLst>
                                    <p:anim calcmode="lin" valueType="num">
                                      <p:cBhvr>
                                        <p:cTn id="100" dur="500"/>
                                        <p:tgtEl>
                                          <p:spTgt spid="4100"/>
                                        </p:tgtEl>
                                        <p:attrNameLst>
                                          <p:attrName>ppt_w</p:attrName>
                                        </p:attrNameLst>
                                      </p:cBhvr>
                                      <p:tavLst>
                                        <p:tav tm="0">
                                          <p:val>
                                            <p:strVal val="ppt_w"/>
                                          </p:val>
                                        </p:tav>
                                        <p:tav tm="100000">
                                          <p:val>
                                            <p:fltVal val="0"/>
                                          </p:val>
                                        </p:tav>
                                      </p:tavLst>
                                    </p:anim>
                                    <p:anim calcmode="lin" valueType="num">
                                      <p:cBhvr>
                                        <p:cTn id="101" dur="500"/>
                                        <p:tgtEl>
                                          <p:spTgt spid="4100"/>
                                        </p:tgtEl>
                                        <p:attrNameLst>
                                          <p:attrName>ppt_h</p:attrName>
                                        </p:attrNameLst>
                                      </p:cBhvr>
                                      <p:tavLst>
                                        <p:tav tm="0">
                                          <p:val>
                                            <p:strVal val="ppt_h"/>
                                          </p:val>
                                        </p:tav>
                                        <p:tav tm="100000">
                                          <p:val>
                                            <p:fltVal val="0"/>
                                          </p:val>
                                        </p:tav>
                                      </p:tavLst>
                                    </p:anim>
                                    <p:set>
                                      <p:cBhvr>
                                        <p:cTn id="102" dur="1" fill="hold">
                                          <p:stCondLst>
                                            <p:cond delay="499"/>
                                          </p:stCondLst>
                                        </p:cTn>
                                        <p:tgtEl>
                                          <p:spTgt spid="4100"/>
                                        </p:tgtEl>
                                        <p:attrNameLst>
                                          <p:attrName>style.visibility</p:attrName>
                                        </p:attrNameLst>
                                      </p:cBhvr>
                                      <p:to>
                                        <p:strVal val="hidden"/>
                                      </p:to>
                                    </p:set>
                                  </p:childTnLst>
                                </p:cTn>
                              </p:par>
                            </p:childTnLst>
                          </p:cTn>
                        </p:par>
                        <p:par>
                          <p:cTn id="103" fill="hold">
                            <p:stCondLst>
                              <p:cond delay="3500"/>
                            </p:stCondLst>
                            <p:childTnLst>
                              <p:par>
                                <p:cTn id="104" presetID="23" presetClass="exit" presetSubtype="32" fill="hold" grpId="1" nodeType="afterEffect">
                                  <p:stCondLst>
                                    <p:cond delay="0"/>
                                  </p:stCondLst>
                                  <p:childTnLst>
                                    <p:anim calcmode="lin" valueType="num">
                                      <p:cBhvr>
                                        <p:cTn id="105" dur="500"/>
                                        <p:tgtEl>
                                          <p:spTgt spid="4101"/>
                                        </p:tgtEl>
                                        <p:attrNameLst>
                                          <p:attrName>ppt_w</p:attrName>
                                        </p:attrNameLst>
                                      </p:cBhvr>
                                      <p:tavLst>
                                        <p:tav tm="0">
                                          <p:val>
                                            <p:strVal val="ppt_w"/>
                                          </p:val>
                                        </p:tav>
                                        <p:tav tm="100000">
                                          <p:val>
                                            <p:fltVal val="0"/>
                                          </p:val>
                                        </p:tav>
                                      </p:tavLst>
                                    </p:anim>
                                    <p:anim calcmode="lin" valueType="num">
                                      <p:cBhvr>
                                        <p:cTn id="106" dur="500"/>
                                        <p:tgtEl>
                                          <p:spTgt spid="4101"/>
                                        </p:tgtEl>
                                        <p:attrNameLst>
                                          <p:attrName>ppt_h</p:attrName>
                                        </p:attrNameLst>
                                      </p:cBhvr>
                                      <p:tavLst>
                                        <p:tav tm="0">
                                          <p:val>
                                            <p:strVal val="ppt_h"/>
                                          </p:val>
                                        </p:tav>
                                        <p:tav tm="100000">
                                          <p:val>
                                            <p:fltVal val="0"/>
                                          </p:val>
                                        </p:tav>
                                      </p:tavLst>
                                    </p:anim>
                                    <p:set>
                                      <p:cBhvr>
                                        <p:cTn id="107" dur="1" fill="hold">
                                          <p:stCondLst>
                                            <p:cond delay="499"/>
                                          </p:stCondLst>
                                        </p:cTn>
                                        <p:tgtEl>
                                          <p:spTgt spid="4101"/>
                                        </p:tgtEl>
                                        <p:attrNameLst>
                                          <p:attrName>style.visibility</p:attrName>
                                        </p:attrNameLst>
                                      </p:cBhvr>
                                      <p:to>
                                        <p:strVal val="hidden"/>
                                      </p:to>
                                    </p:set>
                                  </p:childTnLst>
                                </p:cTn>
                              </p:par>
                            </p:childTnLst>
                          </p:cTn>
                        </p:par>
                        <p:par>
                          <p:cTn id="108" fill="hold">
                            <p:stCondLst>
                              <p:cond delay="4000"/>
                            </p:stCondLst>
                            <p:childTnLst>
                              <p:par>
                                <p:cTn id="109" presetID="23" presetClass="exit" presetSubtype="32" fill="hold" nodeType="afterEffect">
                                  <p:stCondLst>
                                    <p:cond delay="0"/>
                                  </p:stCondLst>
                                  <p:childTnLst>
                                    <p:anim calcmode="lin" valueType="num">
                                      <p:cBhvr>
                                        <p:cTn id="110" dur="500"/>
                                        <p:tgtEl>
                                          <p:spTgt spid="4102"/>
                                        </p:tgtEl>
                                        <p:attrNameLst>
                                          <p:attrName>ppt_w</p:attrName>
                                        </p:attrNameLst>
                                      </p:cBhvr>
                                      <p:tavLst>
                                        <p:tav tm="0">
                                          <p:val>
                                            <p:strVal val="ppt_w"/>
                                          </p:val>
                                        </p:tav>
                                        <p:tav tm="100000">
                                          <p:val>
                                            <p:fltVal val="0"/>
                                          </p:val>
                                        </p:tav>
                                      </p:tavLst>
                                    </p:anim>
                                    <p:anim calcmode="lin" valueType="num">
                                      <p:cBhvr>
                                        <p:cTn id="111" dur="500"/>
                                        <p:tgtEl>
                                          <p:spTgt spid="4102"/>
                                        </p:tgtEl>
                                        <p:attrNameLst>
                                          <p:attrName>ppt_h</p:attrName>
                                        </p:attrNameLst>
                                      </p:cBhvr>
                                      <p:tavLst>
                                        <p:tav tm="0">
                                          <p:val>
                                            <p:strVal val="ppt_h"/>
                                          </p:val>
                                        </p:tav>
                                        <p:tav tm="100000">
                                          <p:val>
                                            <p:fltVal val="0"/>
                                          </p:val>
                                        </p:tav>
                                      </p:tavLst>
                                    </p:anim>
                                    <p:set>
                                      <p:cBhvr>
                                        <p:cTn id="112" dur="1" fill="hold">
                                          <p:stCondLst>
                                            <p:cond delay="499"/>
                                          </p:stCondLst>
                                        </p:cTn>
                                        <p:tgtEl>
                                          <p:spTgt spid="4102"/>
                                        </p:tgtEl>
                                        <p:attrNameLst>
                                          <p:attrName>style.visibility</p:attrName>
                                        </p:attrNameLst>
                                      </p:cBhvr>
                                      <p:to>
                                        <p:strVal val="hidden"/>
                                      </p:to>
                                    </p:set>
                                  </p:childTnLst>
                                </p:cTn>
                              </p:par>
                            </p:childTnLst>
                          </p:cTn>
                        </p:par>
                        <p:par>
                          <p:cTn id="113" fill="hold">
                            <p:stCondLst>
                              <p:cond delay="4500"/>
                            </p:stCondLst>
                            <p:childTnLst>
                              <p:par>
                                <p:cTn id="114" presetID="23" presetClass="exit" presetSubtype="32" fill="hold" nodeType="afterEffect">
                                  <p:stCondLst>
                                    <p:cond delay="0"/>
                                  </p:stCondLst>
                                  <p:childTnLst>
                                    <p:anim calcmode="lin" valueType="num">
                                      <p:cBhvr>
                                        <p:cTn id="115" dur="500"/>
                                        <p:tgtEl>
                                          <p:spTgt spid="4104"/>
                                        </p:tgtEl>
                                        <p:attrNameLst>
                                          <p:attrName>ppt_w</p:attrName>
                                        </p:attrNameLst>
                                      </p:cBhvr>
                                      <p:tavLst>
                                        <p:tav tm="0">
                                          <p:val>
                                            <p:strVal val="ppt_w"/>
                                          </p:val>
                                        </p:tav>
                                        <p:tav tm="100000">
                                          <p:val>
                                            <p:fltVal val="0"/>
                                          </p:val>
                                        </p:tav>
                                      </p:tavLst>
                                    </p:anim>
                                    <p:anim calcmode="lin" valueType="num">
                                      <p:cBhvr>
                                        <p:cTn id="116" dur="500"/>
                                        <p:tgtEl>
                                          <p:spTgt spid="4104"/>
                                        </p:tgtEl>
                                        <p:attrNameLst>
                                          <p:attrName>ppt_h</p:attrName>
                                        </p:attrNameLst>
                                      </p:cBhvr>
                                      <p:tavLst>
                                        <p:tav tm="0">
                                          <p:val>
                                            <p:strVal val="ppt_h"/>
                                          </p:val>
                                        </p:tav>
                                        <p:tav tm="100000">
                                          <p:val>
                                            <p:fltVal val="0"/>
                                          </p:val>
                                        </p:tav>
                                      </p:tavLst>
                                    </p:anim>
                                    <p:set>
                                      <p:cBhvr>
                                        <p:cTn id="117" dur="1" fill="hold">
                                          <p:stCondLst>
                                            <p:cond delay="499"/>
                                          </p:stCondLst>
                                        </p:cTn>
                                        <p:tgtEl>
                                          <p:spTgt spid="4104"/>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3" presetClass="exit" presetSubtype="32" fill="hold" nodeType="clickEffect">
                                  <p:stCondLst>
                                    <p:cond delay="0"/>
                                  </p:stCondLst>
                                  <p:childTnLst>
                                    <p:anim calcmode="lin" valueType="num">
                                      <p:cBhvr>
                                        <p:cTn id="121" dur="500"/>
                                        <p:tgtEl>
                                          <p:spTgt spid="4111"/>
                                        </p:tgtEl>
                                        <p:attrNameLst>
                                          <p:attrName>ppt_w</p:attrName>
                                        </p:attrNameLst>
                                      </p:cBhvr>
                                      <p:tavLst>
                                        <p:tav tm="0">
                                          <p:val>
                                            <p:strVal val="ppt_w"/>
                                          </p:val>
                                        </p:tav>
                                        <p:tav tm="100000">
                                          <p:val>
                                            <p:fltVal val="0"/>
                                          </p:val>
                                        </p:tav>
                                      </p:tavLst>
                                    </p:anim>
                                    <p:anim calcmode="lin" valueType="num">
                                      <p:cBhvr>
                                        <p:cTn id="122" dur="500"/>
                                        <p:tgtEl>
                                          <p:spTgt spid="4111"/>
                                        </p:tgtEl>
                                        <p:attrNameLst>
                                          <p:attrName>ppt_h</p:attrName>
                                        </p:attrNameLst>
                                      </p:cBhvr>
                                      <p:tavLst>
                                        <p:tav tm="0">
                                          <p:val>
                                            <p:strVal val="ppt_h"/>
                                          </p:val>
                                        </p:tav>
                                        <p:tav tm="100000">
                                          <p:val>
                                            <p:fltVal val="0"/>
                                          </p:val>
                                        </p:tav>
                                      </p:tavLst>
                                    </p:anim>
                                    <p:set>
                                      <p:cBhvr>
                                        <p:cTn id="123" dur="1" fill="hold">
                                          <p:stCondLst>
                                            <p:cond delay="499"/>
                                          </p:stCondLst>
                                        </p:cTn>
                                        <p:tgtEl>
                                          <p:spTgt spid="4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099" grpId="1" autoUpdateAnimBg="0"/>
      <p:bldP spid="4100" grpId="0" autoUpdateAnimBg="0"/>
      <p:bldP spid="4100" grpId="1" autoUpdateAnimBg="0"/>
      <p:bldP spid="4101" grpId="0" autoUpdateAnimBg="0"/>
      <p:bldP spid="4101" grpId="1" autoUpdateAnimBg="0"/>
      <p:bldP spid="4106" grpId="0" animBg="1"/>
      <p:bldP spid="4106" grpId="1" animBg="1"/>
      <p:bldP spid="4107" grpId="0" animBg="1"/>
      <p:bldP spid="4107" grpId="1" animBg="1"/>
      <p:bldP spid="4108" grpId="0" animBg="1"/>
      <p:bldP spid="4108" grpId="1" animBg="1"/>
      <p:bldP spid="4109" grpId="0" animBg="1"/>
      <p:bldP spid="4109" grpId="1" animBg="1"/>
      <p:bldP spid="4110" grpId="0" animBg="1"/>
      <p:bldP spid="41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609600" y="1447800"/>
            <a:ext cx="7848600" cy="1917700"/>
          </a:xfrm>
          <a:prstGeom prst="rect">
            <a:avLst/>
          </a:prstGeom>
          <a:noFill/>
          <a:ln w="9525">
            <a:noFill/>
            <a:miter lim="800000"/>
            <a:headEnd/>
            <a:tailEnd/>
          </a:ln>
        </p:spPr>
        <p:txBody>
          <a:bodyPr>
            <a:spAutoFit/>
          </a:bodyPr>
          <a:lstStyle/>
          <a:p>
            <a:pPr algn="just"/>
            <a:r>
              <a:rPr lang="pt-BR">
                <a:cs typeface="Times" pitchFamily="18" charset="0"/>
                <a:sym typeface="Symbol" pitchFamily="18" charset="2"/>
              </a:rPr>
              <a:t> </a:t>
            </a:r>
            <a:r>
              <a:rPr lang="pt-BR"/>
              <a:t>conflitos conjugais,  </a:t>
            </a:r>
          </a:p>
          <a:p>
            <a:r>
              <a:rPr lang="pt-BR">
                <a:cs typeface="Times" pitchFamily="18" charset="0"/>
                <a:sym typeface="Symbol" pitchFamily="18" charset="2"/>
              </a:rPr>
              <a:t> </a:t>
            </a:r>
            <a:r>
              <a:rPr lang="pt-BR"/>
              <a:t>violência contra a mulher, </a:t>
            </a:r>
          </a:p>
          <a:p>
            <a:r>
              <a:rPr lang="pt-BR">
                <a:cs typeface="Times" pitchFamily="18" charset="0"/>
                <a:sym typeface="Symbol" pitchFamily="18" charset="2"/>
              </a:rPr>
              <a:t> </a:t>
            </a:r>
            <a:r>
              <a:rPr lang="pt-BR"/>
              <a:t>maus tratos à criança .</a:t>
            </a:r>
          </a:p>
          <a:p>
            <a:r>
              <a:rPr lang="pt-BR">
                <a:cs typeface="Times" pitchFamily="18" charset="0"/>
                <a:sym typeface="Symbol" pitchFamily="18" charset="2"/>
              </a:rPr>
              <a:t> </a:t>
            </a:r>
            <a:r>
              <a:rPr lang="pt-BR"/>
              <a:t>programas televisivos mostranto a cena do crime ao vivo com todas as cores da violência e crueldade.</a:t>
            </a:r>
          </a:p>
        </p:txBody>
      </p:sp>
      <p:sp>
        <p:nvSpPr>
          <p:cNvPr id="12292" name="Text Box 4"/>
          <p:cNvSpPr txBox="1">
            <a:spLocks noChangeArrowheads="1"/>
          </p:cNvSpPr>
          <p:nvPr/>
        </p:nvSpPr>
        <p:spPr bwMode="auto">
          <a:xfrm>
            <a:off x="457200" y="3873500"/>
            <a:ext cx="3962400" cy="1917700"/>
          </a:xfrm>
          <a:prstGeom prst="rect">
            <a:avLst/>
          </a:prstGeom>
          <a:noFill/>
          <a:ln w="9525">
            <a:noFill/>
            <a:miter lim="800000"/>
            <a:headEnd/>
            <a:tailEnd/>
          </a:ln>
        </p:spPr>
        <p:txBody>
          <a:bodyPr>
            <a:spAutoFit/>
          </a:bodyPr>
          <a:lstStyle/>
          <a:p>
            <a:pPr algn="r">
              <a:spcBef>
                <a:spcPct val="50000"/>
              </a:spcBef>
            </a:pPr>
            <a:r>
              <a:rPr lang="pt-BR">
                <a:latin typeface="Calibri" pitchFamily="34" charset="0"/>
              </a:rPr>
              <a:t>O  clima de insegurança pode ser um fermento de violência e divisão no seio da sociedade pelos medos e ações irracionais  que ele ocasiona.</a:t>
            </a:r>
          </a:p>
        </p:txBody>
      </p:sp>
      <p:sp>
        <p:nvSpPr>
          <p:cNvPr id="12293" name="Rectangle 5"/>
          <p:cNvSpPr>
            <a:spLocks noChangeArrowheads="1"/>
          </p:cNvSpPr>
          <p:nvPr/>
        </p:nvSpPr>
        <p:spPr bwMode="auto">
          <a:xfrm>
            <a:off x="76200" y="792163"/>
            <a:ext cx="6188075" cy="536575"/>
          </a:xfrm>
          <a:prstGeom prst="rect">
            <a:avLst/>
          </a:prstGeom>
          <a:noFill/>
          <a:ln w="9525">
            <a:noFill/>
            <a:miter lim="800000"/>
            <a:headEnd/>
            <a:tailEnd/>
          </a:ln>
        </p:spPr>
        <p:txBody>
          <a:bodyPr wrap="none">
            <a:spAutoFit/>
          </a:bodyPr>
          <a:lstStyle/>
          <a:p>
            <a:r>
              <a:rPr lang="pt-BR" sz="2800" b="1">
                <a:latin typeface="Gadget"/>
              </a:rPr>
              <a:t>Violência no espaço da família</a:t>
            </a:r>
            <a:endParaRPr lang="en-US" sz="2800" b="1">
              <a:latin typeface="Gadget"/>
            </a:endParaRPr>
          </a:p>
        </p:txBody>
      </p:sp>
      <p:sp>
        <p:nvSpPr>
          <p:cNvPr id="12295" name="Line 7"/>
          <p:cNvSpPr>
            <a:spLocks noChangeShapeType="1"/>
          </p:cNvSpPr>
          <p:nvPr/>
        </p:nvSpPr>
        <p:spPr bwMode="auto">
          <a:xfrm flipH="1">
            <a:off x="0" y="3581400"/>
            <a:ext cx="4648200" cy="0"/>
          </a:xfrm>
          <a:prstGeom prst="line">
            <a:avLst/>
          </a:prstGeom>
          <a:noFill/>
          <a:ln w="9525">
            <a:solidFill>
              <a:schemeClr val="tx1"/>
            </a:solidFill>
            <a:round/>
            <a:headEnd/>
            <a:tailEnd/>
          </a:ln>
        </p:spPr>
        <p:txBody>
          <a:bodyPr wrap="none" anchor="ctr"/>
          <a:lstStyle/>
          <a:p>
            <a:endParaRPr lang="pt-BR"/>
          </a:p>
        </p:txBody>
      </p:sp>
      <p:pic>
        <p:nvPicPr>
          <p:cNvPr id="12296" name="Picture 8" descr="&#10; compartilhar                                                  0001BF32Macintosh HD                   B2BC4C64:"/>
          <p:cNvPicPr>
            <a:picLocks noChangeAspect="1" noChangeArrowheads="1"/>
          </p:cNvPicPr>
          <p:nvPr/>
        </p:nvPicPr>
        <p:blipFill>
          <a:blip r:embed="rId2"/>
          <a:srcRect/>
          <a:stretch>
            <a:fillRect/>
          </a:stretch>
        </p:blipFill>
        <p:spPr bwMode="auto">
          <a:xfrm>
            <a:off x="4648200" y="3581400"/>
            <a:ext cx="4276725" cy="2565400"/>
          </a:xfrm>
          <a:prstGeom prst="rect">
            <a:avLst/>
          </a:prstGeom>
          <a:noFill/>
          <a:effectLst>
            <a:outerShdw blurRad="63500" dist="107763"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fltVal val="0"/>
                                          </p:val>
                                        </p:tav>
                                        <p:tav tm="100000">
                                          <p:val>
                                            <p:strVal val="#ppt_h"/>
                                          </p:val>
                                        </p:tav>
                                      </p:tavLst>
                                    </p:anim>
                                    <p:anim calcmode="lin" valueType="num">
                                      <p:cBhvr>
                                        <p:cTn id="9" dur="500" fill="hold"/>
                                        <p:tgtEl>
                                          <p:spTgt spid="12293"/>
                                        </p:tgtEl>
                                        <p:attrNameLst>
                                          <p:attrName>ppt_x</p:attrName>
                                        </p:attrNameLst>
                                      </p:cBhvr>
                                      <p:tavLst>
                                        <p:tav tm="0">
                                          <p:val>
                                            <p:fltVal val="0.5"/>
                                          </p:val>
                                        </p:tav>
                                        <p:tav tm="100000">
                                          <p:val>
                                            <p:strVal val="#ppt_x"/>
                                          </p:val>
                                        </p:tav>
                                      </p:tavLst>
                                    </p:anim>
                                    <p:anim calcmode="lin" valueType="num">
                                      <p:cBhvr>
                                        <p:cTn id="10" dur="500" fill="hold"/>
                                        <p:tgtEl>
                                          <p:spTgt spid="1229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3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5" dur="300" fill="hold"/>
                                        <p:tgtEl>
                                          <p:spTgt spid="12291">
                                            <p:txEl>
                                              <p:pRg st="0" end="0"/>
                                            </p:txEl>
                                          </p:spTgt>
                                        </p:tgtEl>
                                        <p:attrNameLst>
                                          <p:attrName>ppt_h</p:attrName>
                                        </p:attrNameLst>
                                      </p:cBhvr>
                                      <p:tavLst>
                                        <p:tav tm="0">
                                          <p:val>
                                            <p:fltVal val="0"/>
                                          </p:val>
                                        </p:tav>
                                        <p:tav tm="100000">
                                          <p:val>
                                            <p:strVal val="#ppt_h"/>
                                          </p:val>
                                        </p:tav>
                                      </p:tavLst>
                                    </p:anim>
                                    <p:anim calcmode="lin" valueType="num">
                                      <p:cBhvr>
                                        <p:cTn id="16" dur="300" fill="hold"/>
                                        <p:tgtEl>
                                          <p:spTgt spid="12291">
                                            <p:txEl>
                                              <p:pRg st="0" end="0"/>
                                            </p:txEl>
                                          </p:spTgt>
                                        </p:tgtEl>
                                        <p:attrNameLst>
                                          <p:attrName>ppt_x</p:attrName>
                                        </p:attrNameLst>
                                      </p:cBhvr>
                                      <p:tavLst>
                                        <p:tav tm="0">
                                          <p:val>
                                            <p:fltVal val="0.5"/>
                                          </p:val>
                                        </p:tav>
                                        <p:tav tm="100000">
                                          <p:val>
                                            <p:strVal val="#ppt_x"/>
                                          </p:val>
                                        </p:tav>
                                      </p:tavLst>
                                    </p:anim>
                                    <p:anim calcmode="lin" valueType="num">
                                      <p:cBhvr>
                                        <p:cTn id="17" dur="300" fill="hold"/>
                                        <p:tgtEl>
                                          <p:spTgt spid="12291">
                                            <p:txEl>
                                              <p:pRg st="0" end="0"/>
                                            </p:txEl>
                                          </p:spTgt>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23" presetClass="entr" presetSubtype="528" fill="hold" grpId="0" nodeType="afterEffect">
                                  <p:stCondLst>
                                    <p:cond delay="0"/>
                                  </p:stCondLst>
                                  <p:iterate type="wd">
                                    <p:tmPct val="100000"/>
                                  </p:iterate>
                                  <p:childTnLst>
                                    <p:set>
                                      <p:cBhvr>
                                        <p:cTn id="20" dur="1" fill="hold">
                                          <p:stCondLst>
                                            <p:cond delay="0"/>
                                          </p:stCondLst>
                                        </p:cTn>
                                        <p:tgtEl>
                                          <p:spTgt spid="12291">
                                            <p:txEl>
                                              <p:pRg st="1" end="1"/>
                                            </p:txEl>
                                          </p:spTgt>
                                        </p:tgtEl>
                                        <p:attrNameLst>
                                          <p:attrName>style.visibility</p:attrName>
                                        </p:attrNameLst>
                                      </p:cBhvr>
                                      <p:to>
                                        <p:strVal val="visible"/>
                                      </p:to>
                                    </p:set>
                                    <p:anim calcmode="lin" valueType="num">
                                      <p:cBhvr>
                                        <p:cTn id="21" dur="3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22" dur="300" fill="hold"/>
                                        <p:tgtEl>
                                          <p:spTgt spid="12291">
                                            <p:txEl>
                                              <p:pRg st="1" end="1"/>
                                            </p:txEl>
                                          </p:spTgt>
                                        </p:tgtEl>
                                        <p:attrNameLst>
                                          <p:attrName>ppt_h</p:attrName>
                                        </p:attrNameLst>
                                      </p:cBhvr>
                                      <p:tavLst>
                                        <p:tav tm="0">
                                          <p:val>
                                            <p:fltVal val="0"/>
                                          </p:val>
                                        </p:tav>
                                        <p:tav tm="100000">
                                          <p:val>
                                            <p:strVal val="#ppt_h"/>
                                          </p:val>
                                        </p:tav>
                                      </p:tavLst>
                                    </p:anim>
                                    <p:anim calcmode="lin" valueType="num">
                                      <p:cBhvr>
                                        <p:cTn id="23" dur="300" fill="hold"/>
                                        <p:tgtEl>
                                          <p:spTgt spid="12291">
                                            <p:txEl>
                                              <p:pRg st="1" end="1"/>
                                            </p:txEl>
                                          </p:spTgt>
                                        </p:tgtEl>
                                        <p:attrNameLst>
                                          <p:attrName>ppt_x</p:attrName>
                                        </p:attrNameLst>
                                      </p:cBhvr>
                                      <p:tavLst>
                                        <p:tav tm="0">
                                          <p:val>
                                            <p:fltVal val="0.5"/>
                                          </p:val>
                                        </p:tav>
                                        <p:tav tm="100000">
                                          <p:val>
                                            <p:strVal val="#ppt_x"/>
                                          </p:val>
                                        </p:tav>
                                      </p:tavLst>
                                    </p:anim>
                                    <p:anim calcmode="lin" valueType="num">
                                      <p:cBhvr>
                                        <p:cTn id="24" dur="300" fill="hold"/>
                                        <p:tgtEl>
                                          <p:spTgt spid="12291">
                                            <p:txEl>
                                              <p:pRg st="1" end="1"/>
                                            </p:txEl>
                                          </p:spTgt>
                                        </p:tgtEl>
                                        <p:attrNameLst>
                                          <p:attrName>ppt_y</p:attrName>
                                        </p:attrNameLst>
                                      </p:cBhvr>
                                      <p:tavLst>
                                        <p:tav tm="0">
                                          <p:val>
                                            <p:fltVal val="0.5"/>
                                          </p:val>
                                        </p:tav>
                                        <p:tav tm="100000">
                                          <p:val>
                                            <p:strVal val="#ppt_y"/>
                                          </p:val>
                                        </p:tav>
                                      </p:tavLst>
                                    </p:anim>
                                  </p:childTnLst>
                                </p:cTn>
                              </p:par>
                            </p:childTnLst>
                          </p:cTn>
                        </p:par>
                        <p:par>
                          <p:cTn id="25" fill="hold">
                            <p:stCondLst>
                              <p:cond delay="4100"/>
                            </p:stCondLst>
                            <p:childTnLst>
                              <p:par>
                                <p:cTn id="26" presetID="23" presetClass="entr" presetSubtype="528" fill="hold" grpId="0" nodeType="afterEffect">
                                  <p:stCondLst>
                                    <p:cond delay="0"/>
                                  </p:stCondLst>
                                  <p:iterate type="wd">
                                    <p:tmPct val="100000"/>
                                  </p:iterate>
                                  <p:childTnLst>
                                    <p:set>
                                      <p:cBhvr>
                                        <p:cTn id="27" dur="1" fill="hold">
                                          <p:stCondLst>
                                            <p:cond delay="0"/>
                                          </p:stCondLst>
                                        </p:cTn>
                                        <p:tgtEl>
                                          <p:spTgt spid="12291">
                                            <p:txEl>
                                              <p:pRg st="2" end="2"/>
                                            </p:txEl>
                                          </p:spTgt>
                                        </p:tgtEl>
                                        <p:attrNameLst>
                                          <p:attrName>style.visibility</p:attrName>
                                        </p:attrNameLst>
                                      </p:cBhvr>
                                      <p:to>
                                        <p:strVal val="visible"/>
                                      </p:to>
                                    </p:set>
                                    <p:anim calcmode="lin" valueType="num">
                                      <p:cBhvr>
                                        <p:cTn id="28" dur="3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9" dur="300" fill="hold"/>
                                        <p:tgtEl>
                                          <p:spTgt spid="12291">
                                            <p:txEl>
                                              <p:pRg st="2" end="2"/>
                                            </p:txEl>
                                          </p:spTgt>
                                        </p:tgtEl>
                                        <p:attrNameLst>
                                          <p:attrName>ppt_h</p:attrName>
                                        </p:attrNameLst>
                                      </p:cBhvr>
                                      <p:tavLst>
                                        <p:tav tm="0">
                                          <p:val>
                                            <p:fltVal val="0"/>
                                          </p:val>
                                        </p:tav>
                                        <p:tav tm="100000">
                                          <p:val>
                                            <p:strVal val="#ppt_h"/>
                                          </p:val>
                                        </p:tav>
                                      </p:tavLst>
                                    </p:anim>
                                    <p:anim calcmode="lin" valueType="num">
                                      <p:cBhvr>
                                        <p:cTn id="30" dur="300" fill="hold"/>
                                        <p:tgtEl>
                                          <p:spTgt spid="12291">
                                            <p:txEl>
                                              <p:pRg st="2" end="2"/>
                                            </p:txEl>
                                          </p:spTgt>
                                        </p:tgtEl>
                                        <p:attrNameLst>
                                          <p:attrName>ppt_x</p:attrName>
                                        </p:attrNameLst>
                                      </p:cBhvr>
                                      <p:tavLst>
                                        <p:tav tm="0">
                                          <p:val>
                                            <p:fltVal val="0.5"/>
                                          </p:val>
                                        </p:tav>
                                        <p:tav tm="100000">
                                          <p:val>
                                            <p:strVal val="#ppt_x"/>
                                          </p:val>
                                        </p:tav>
                                      </p:tavLst>
                                    </p:anim>
                                    <p:anim calcmode="lin" valueType="num">
                                      <p:cBhvr>
                                        <p:cTn id="31" dur="300" fill="hold"/>
                                        <p:tgtEl>
                                          <p:spTgt spid="12291">
                                            <p:txEl>
                                              <p:pRg st="2" end="2"/>
                                            </p:txEl>
                                          </p:spTgt>
                                        </p:tgtEl>
                                        <p:attrNameLst>
                                          <p:attrName>ppt_y</p:attrName>
                                        </p:attrNameLst>
                                      </p:cBhvr>
                                      <p:tavLst>
                                        <p:tav tm="0">
                                          <p:val>
                                            <p:fltVal val="0.5"/>
                                          </p:val>
                                        </p:tav>
                                        <p:tav tm="100000">
                                          <p:val>
                                            <p:strVal val="#ppt_y"/>
                                          </p:val>
                                        </p:tav>
                                      </p:tavLst>
                                    </p:anim>
                                  </p:childTnLst>
                                </p:cTn>
                              </p:par>
                            </p:childTnLst>
                          </p:cTn>
                        </p:par>
                        <p:par>
                          <p:cTn id="32" fill="hold">
                            <p:stCondLst>
                              <p:cond delay="5900"/>
                            </p:stCondLst>
                            <p:childTnLst>
                              <p:par>
                                <p:cTn id="33" presetID="23" presetClass="entr" presetSubtype="528" fill="hold" grpId="0" nodeType="afterEffect">
                                  <p:stCondLst>
                                    <p:cond delay="0"/>
                                  </p:stCondLst>
                                  <p:iterate type="wd">
                                    <p:tmPct val="100000"/>
                                  </p:iterate>
                                  <p:childTnLst>
                                    <p:set>
                                      <p:cBhvr>
                                        <p:cTn id="34" dur="1" fill="hold">
                                          <p:stCondLst>
                                            <p:cond delay="0"/>
                                          </p:stCondLst>
                                        </p:cTn>
                                        <p:tgtEl>
                                          <p:spTgt spid="12291">
                                            <p:txEl>
                                              <p:pRg st="3" end="3"/>
                                            </p:txEl>
                                          </p:spTgt>
                                        </p:tgtEl>
                                        <p:attrNameLst>
                                          <p:attrName>style.visibility</p:attrName>
                                        </p:attrNameLst>
                                      </p:cBhvr>
                                      <p:to>
                                        <p:strVal val="visible"/>
                                      </p:to>
                                    </p:set>
                                    <p:anim calcmode="lin" valueType="num">
                                      <p:cBhvr>
                                        <p:cTn id="35" dur="3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36" dur="3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37" dur="300" fill="hold"/>
                                        <p:tgtEl>
                                          <p:spTgt spid="12291">
                                            <p:txEl>
                                              <p:pRg st="3" end="3"/>
                                            </p:txEl>
                                          </p:spTgt>
                                        </p:tgtEl>
                                        <p:attrNameLst>
                                          <p:attrName>ppt_x</p:attrName>
                                        </p:attrNameLst>
                                      </p:cBhvr>
                                      <p:tavLst>
                                        <p:tav tm="0">
                                          <p:val>
                                            <p:fltVal val="0.5"/>
                                          </p:val>
                                        </p:tav>
                                        <p:tav tm="100000">
                                          <p:val>
                                            <p:strVal val="#ppt_x"/>
                                          </p:val>
                                        </p:tav>
                                      </p:tavLst>
                                    </p:anim>
                                    <p:anim calcmode="lin" valueType="num">
                                      <p:cBhvr>
                                        <p:cTn id="38" dur="300" fill="hold"/>
                                        <p:tgtEl>
                                          <p:spTgt spid="12291">
                                            <p:txEl>
                                              <p:pRg st="3" end="3"/>
                                            </p:txEl>
                                          </p:spTgt>
                                        </p:tgtEl>
                                        <p:attrNameLst>
                                          <p:attrName>ppt_y</p:attrName>
                                        </p:attrNameLst>
                                      </p:cBhvr>
                                      <p:tavLst>
                                        <p:tav tm="0">
                                          <p:val>
                                            <p:fltVal val="0.5"/>
                                          </p:val>
                                        </p:tav>
                                        <p:tav tm="100000">
                                          <p:val>
                                            <p:strVal val="#ppt_y"/>
                                          </p:val>
                                        </p:tav>
                                      </p:tavLst>
                                    </p:anim>
                                  </p:childTnLst>
                                </p:cTn>
                              </p:par>
                            </p:childTnLst>
                          </p:cTn>
                        </p:par>
                        <p:par>
                          <p:cTn id="39" fill="hold">
                            <p:stCondLst>
                              <p:cond delay="11600"/>
                            </p:stCondLst>
                            <p:childTnLst>
                              <p:par>
                                <p:cTn id="40" presetID="23" presetClass="entr" presetSubtype="528" fill="hold" grpId="0" nodeType="afterEffect">
                                  <p:stCondLst>
                                    <p:cond delay="0"/>
                                  </p:stCondLst>
                                  <p:childTnLst>
                                    <p:set>
                                      <p:cBhvr>
                                        <p:cTn id="41" dur="1" fill="hold">
                                          <p:stCondLst>
                                            <p:cond delay="0"/>
                                          </p:stCondLst>
                                        </p:cTn>
                                        <p:tgtEl>
                                          <p:spTgt spid="12295"/>
                                        </p:tgtEl>
                                        <p:attrNameLst>
                                          <p:attrName>style.visibility</p:attrName>
                                        </p:attrNameLst>
                                      </p:cBhvr>
                                      <p:to>
                                        <p:strVal val="visible"/>
                                      </p:to>
                                    </p:set>
                                    <p:anim calcmode="lin" valueType="num">
                                      <p:cBhvr>
                                        <p:cTn id="42" dur="500" fill="hold"/>
                                        <p:tgtEl>
                                          <p:spTgt spid="12295"/>
                                        </p:tgtEl>
                                        <p:attrNameLst>
                                          <p:attrName>ppt_w</p:attrName>
                                        </p:attrNameLst>
                                      </p:cBhvr>
                                      <p:tavLst>
                                        <p:tav tm="0">
                                          <p:val>
                                            <p:fltVal val="0"/>
                                          </p:val>
                                        </p:tav>
                                        <p:tav tm="100000">
                                          <p:val>
                                            <p:strVal val="#ppt_w"/>
                                          </p:val>
                                        </p:tav>
                                      </p:tavLst>
                                    </p:anim>
                                    <p:anim calcmode="lin" valueType="num">
                                      <p:cBhvr>
                                        <p:cTn id="43" dur="500" fill="hold"/>
                                        <p:tgtEl>
                                          <p:spTgt spid="12295"/>
                                        </p:tgtEl>
                                        <p:attrNameLst>
                                          <p:attrName>ppt_h</p:attrName>
                                        </p:attrNameLst>
                                      </p:cBhvr>
                                      <p:tavLst>
                                        <p:tav tm="0">
                                          <p:val>
                                            <p:fltVal val="0"/>
                                          </p:val>
                                        </p:tav>
                                        <p:tav tm="100000">
                                          <p:val>
                                            <p:strVal val="#ppt_h"/>
                                          </p:val>
                                        </p:tav>
                                      </p:tavLst>
                                    </p:anim>
                                    <p:anim calcmode="lin" valueType="num">
                                      <p:cBhvr>
                                        <p:cTn id="44" dur="500" fill="hold"/>
                                        <p:tgtEl>
                                          <p:spTgt spid="12295"/>
                                        </p:tgtEl>
                                        <p:attrNameLst>
                                          <p:attrName>ppt_x</p:attrName>
                                        </p:attrNameLst>
                                      </p:cBhvr>
                                      <p:tavLst>
                                        <p:tav tm="0">
                                          <p:val>
                                            <p:fltVal val="0.5"/>
                                          </p:val>
                                        </p:tav>
                                        <p:tav tm="100000">
                                          <p:val>
                                            <p:strVal val="#ppt_x"/>
                                          </p:val>
                                        </p:tav>
                                      </p:tavLst>
                                    </p:anim>
                                    <p:anim calcmode="lin" valueType="num">
                                      <p:cBhvr>
                                        <p:cTn id="45" dur="500" fill="hold"/>
                                        <p:tgtEl>
                                          <p:spTgt spid="12295"/>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528" fill="hold" nodeType="clickEffect">
                                  <p:stCondLst>
                                    <p:cond delay="0"/>
                                  </p:stCondLst>
                                  <p:childTnLst>
                                    <p:set>
                                      <p:cBhvr>
                                        <p:cTn id="49" dur="1" fill="hold">
                                          <p:stCondLst>
                                            <p:cond delay="0"/>
                                          </p:stCondLst>
                                        </p:cTn>
                                        <p:tgtEl>
                                          <p:spTgt spid="12296"/>
                                        </p:tgtEl>
                                        <p:attrNameLst>
                                          <p:attrName>style.visibility</p:attrName>
                                        </p:attrNameLst>
                                      </p:cBhvr>
                                      <p:to>
                                        <p:strVal val="visible"/>
                                      </p:to>
                                    </p:set>
                                    <p:anim calcmode="lin" valueType="num">
                                      <p:cBhvr>
                                        <p:cTn id="50" dur="500" fill="hold"/>
                                        <p:tgtEl>
                                          <p:spTgt spid="12296"/>
                                        </p:tgtEl>
                                        <p:attrNameLst>
                                          <p:attrName>ppt_w</p:attrName>
                                        </p:attrNameLst>
                                      </p:cBhvr>
                                      <p:tavLst>
                                        <p:tav tm="0">
                                          <p:val>
                                            <p:fltVal val="0"/>
                                          </p:val>
                                        </p:tav>
                                        <p:tav tm="100000">
                                          <p:val>
                                            <p:strVal val="#ppt_w"/>
                                          </p:val>
                                        </p:tav>
                                      </p:tavLst>
                                    </p:anim>
                                    <p:anim calcmode="lin" valueType="num">
                                      <p:cBhvr>
                                        <p:cTn id="51" dur="500" fill="hold"/>
                                        <p:tgtEl>
                                          <p:spTgt spid="12296"/>
                                        </p:tgtEl>
                                        <p:attrNameLst>
                                          <p:attrName>ppt_h</p:attrName>
                                        </p:attrNameLst>
                                      </p:cBhvr>
                                      <p:tavLst>
                                        <p:tav tm="0">
                                          <p:val>
                                            <p:fltVal val="0"/>
                                          </p:val>
                                        </p:tav>
                                        <p:tav tm="100000">
                                          <p:val>
                                            <p:strVal val="#ppt_h"/>
                                          </p:val>
                                        </p:tav>
                                      </p:tavLst>
                                    </p:anim>
                                    <p:anim calcmode="lin" valueType="num">
                                      <p:cBhvr>
                                        <p:cTn id="52" dur="500" fill="hold"/>
                                        <p:tgtEl>
                                          <p:spTgt spid="12296"/>
                                        </p:tgtEl>
                                        <p:attrNameLst>
                                          <p:attrName>ppt_x</p:attrName>
                                        </p:attrNameLst>
                                      </p:cBhvr>
                                      <p:tavLst>
                                        <p:tav tm="0">
                                          <p:val>
                                            <p:fltVal val="0.5"/>
                                          </p:val>
                                        </p:tav>
                                        <p:tav tm="100000">
                                          <p:val>
                                            <p:strVal val="#ppt_x"/>
                                          </p:val>
                                        </p:tav>
                                      </p:tavLst>
                                    </p:anim>
                                    <p:anim calcmode="lin" valueType="num">
                                      <p:cBhvr>
                                        <p:cTn id="53" dur="500" fill="hold"/>
                                        <p:tgtEl>
                                          <p:spTgt spid="12296"/>
                                        </p:tgtEl>
                                        <p:attrNameLst>
                                          <p:attrName>ppt_y</p:attrName>
                                        </p:attrNameLst>
                                      </p:cBhvr>
                                      <p:tavLst>
                                        <p:tav tm="0">
                                          <p:val>
                                            <p:fltVal val="0.5"/>
                                          </p:val>
                                        </p:tav>
                                        <p:tav tm="100000">
                                          <p:val>
                                            <p:strVal val="#ppt_y"/>
                                          </p:val>
                                        </p:tav>
                                      </p:tavLst>
                                    </p:anim>
                                  </p:childTnLst>
                                </p:cTn>
                              </p:par>
                            </p:childTnLst>
                          </p:cTn>
                        </p:par>
                        <p:par>
                          <p:cTn id="54" fill="hold">
                            <p:stCondLst>
                              <p:cond delay="500"/>
                            </p:stCondLst>
                            <p:childTnLst>
                              <p:par>
                                <p:cTn id="55" presetID="23" presetClass="entr" presetSubtype="528" fill="hold" grpId="0" nodeType="afterEffect">
                                  <p:stCondLst>
                                    <p:cond delay="0"/>
                                  </p:stCondLst>
                                  <p:iterate type="wd">
                                    <p:tmPct val="100000"/>
                                  </p:iterate>
                                  <p:childTnLst>
                                    <p:set>
                                      <p:cBhvr>
                                        <p:cTn id="56" dur="1" fill="hold">
                                          <p:stCondLst>
                                            <p:cond delay="0"/>
                                          </p:stCondLst>
                                        </p:cTn>
                                        <p:tgtEl>
                                          <p:spTgt spid="12292">
                                            <p:txEl>
                                              <p:pRg st="0" end="0"/>
                                            </p:txEl>
                                          </p:spTgt>
                                        </p:tgtEl>
                                        <p:attrNameLst>
                                          <p:attrName>style.visibility</p:attrName>
                                        </p:attrNameLst>
                                      </p:cBhvr>
                                      <p:to>
                                        <p:strVal val="visible"/>
                                      </p:to>
                                    </p:set>
                                    <p:anim calcmode="lin" valueType="num">
                                      <p:cBhvr>
                                        <p:cTn id="57" dur="300" fill="hold"/>
                                        <p:tgtEl>
                                          <p:spTgt spid="12292">
                                            <p:txEl>
                                              <p:pRg st="0" end="0"/>
                                            </p:txEl>
                                          </p:spTgt>
                                        </p:tgtEl>
                                        <p:attrNameLst>
                                          <p:attrName>ppt_w</p:attrName>
                                        </p:attrNameLst>
                                      </p:cBhvr>
                                      <p:tavLst>
                                        <p:tav tm="0">
                                          <p:val>
                                            <p:fltVal val="0"/>
                                          </p:val>
                                        </p:tav>
                                        <p:tav tm="100000">
                                          <p:val>
                                            <p:strVal val="#ppt_w"/>
                                          </p:val>
                                        </p:tav>
                                      </p:tavLst>
                                    </p:anim>
                                    <p:anim calcmode="lin" valueType="num">
                                      <p:cBhvr>
                                        <p:cTn id="58" dur="300" fill="hold"/>
                                        <p:tgtEl>
                                          <p:spTgt spid="12292">
                                            <p:txEl>
                                              <p:pRg st="0" end="0"/>
                                            </p:txEl>
                                          </p:spTgt>
                                        </p:tgtEl>
                                        <p:attrNameLst>
                                          <p:attrName>ppt_h</p:attrName>
                                        </p:attrNameLst>
                                      </p:cBhvr>
                                      <p:tavLst>
                                        <p:tav tm="0">
                                          <p:val>
                                            <p:fltVal val="0"/>
                                          </p:val>
                                        </p:tav>
                                        <p:tav tm="100000">
                                          <p:val>
                                            <p:strVal val="#ppt_h"/>
                                          </p:val>
                                        </p:tav>
                                      </p:tavLst>
                                    </p:anim>
                                    <p:anim calcmode="lin" valueType="num">
                                      <p:cBhvr>
                                        <p:cTn id="59" dur="300" fill="hold"/>
                                        <p:tgtEl>
                                          <p:spTgt spid="12292">
                                            <p:txEl>
                                              <p:pRg st="0" end="0"/>
                                            </p:txEl>
                                          </p:spTgt>
                                        </p:tgtEl>
                                        <p:attrNameLst>
                                          <p:attrName>ppt_x</p:attrName>
                                        </p:attrNameLst>
                                      </p:cBhvr>
                                      <p:tavLst>
                                        <p:tav tm="0">
                                          <p:val>
                                            <p:fltVal val="0.5"/>
                                          </p:val>
                                        </p:tav>
                                        <p:tav tm="100000">
                                          <p:val>
                                            <p:strVal val="#ppt_x"/>
                                          </p:val>
                                        </p:tav>
                                      </p:tavLst>
                                    </p:anim>
                                    <p:anim calcmode="lin" valueType="num">
                                      <p:cBhvr>
                                        <p:cTn id="60" dur="300" fill="hold"/>
                                        <p:tgtEl>
                                          <p:spTgt spid="12292">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3" presetClass="exit" presetSubtype="32" fill="hold" grpId="1" nodeType="clickEffect">
                                  <p:stCondLst>
                                    <p:cond delay="0"/>
                                  </p:stCondLst>
                                  <p:childTnLst>
                                    <p:anim calcmode="lin" valueType="num">
                                      <p:cBhvr>
                                        <p:cTn id="64" dur="500"/>
                                        <p:tgtEl>
                                          <p:spTgt spid="12291"/>
                                        </p:tgtEl>
                                        <p:attrNameLst>
                                          <p:attrName>ppt_w</p:attrName>
                                        </p:attrNameLst>
                                      </p:cBhvr>
                                      <p:tavLst>
                                        <p:tav tm="0">
                                          <p:val>
                                            <p:strVal val="ppt_w"/>
                                          </p:val>
                                        </p:tav>
                                        <p:tav tm="100000">
                                          <p:val>
                                            <p:fltVal val="0"/>
                                          </p:val>
                                        </p:tav>
                                      </p:tavLst>
                                    </p:anim>
                                    <p:anim calcmode="lin" valueType="num">
                                      <p:cBhvr>
                                        <p:cTn id="65" dur="500"/>
                                        <p:tgtEl>
                                          <p:spTgt spid="12291"/>
                                        </p:tgtEl>
                                        <p:attrNameLst>
                                          <p:attrName>ppt_h</p:attrName>
                                        </p:attrNameLst>
                                      </p:cBhvr>
                                      <p:tavLst>
                                        <p:tav tm="0">
                                          <p:val>
                                            <p:strVal val="ppt_h"/>
                                          </p:val>
                                        </p:tav>
                                        <p:tav tm="100000">
                                          <p:val>
                                            <p:fltVal val="0"/>
                                          </p:val>
                                        </p:tav>
                                      </p:tavLst>
                                    </p:anim>
                                    <p:set>
                                      <p:cBhvr>
                                        <p:cTn id="66" dur="1" fill="hold">
                                          <p:stCondLst>
                                            <p:cond delay="499"/>
                                          </p:stCondLst>
                                        </p:cTn>
                                        <p:tgtEl>
                                          <p:spTgt spid="12291"/>
                                        </p:tgtEl>
                                        <p:attrNameLst>
                                          <p:attrName>style.visibility</p:attrName>
                                        </p:attrNameLst>
                                      </p:cBhvr>
                                      <p:to>
                                        <p:strVal val="hidden"/>
                                      </p:to>
                                    </p:set>
                                  </p:childTnLst>
                                </p:cTn>
                              </p:par>
                            </p:childTnLst>
                          </p:cTn>
                        </p:par>
                        <p:par>
                          <p:cTn id="67" fill="hold">
                            <p:stCondLst>
                              <p:cond delay="500"/>
                            </p:stCondLst>
                            <p:childTnLst>
                              <p:par>
                                <p:cTn id="68" presetID="23" presetClass="exit" presetSubtype="32" fill="hold" grpId="1" nodeType="afterEffect">
                                  <p:stCondLst>
                                    <p:cond delay="0"/>
                                  </p:stCondLst>
                                  <p:childTnLst>
                                    <p:anim calcmode="lin" valueType="num">
                                      <p:cBhvr>
                                        <p:cTn id="69" dur="500"/>
                                        <p:tgtEl>
                                          <p:spTgt spid="12292"/>
                                        </p:tgtEl>
                                        <p:attrNameLst>
                                          <p:attrName>ppt_w</p:attrName>
                                        </p:attrNameLst>
                                      </p:cBhvr>
                                      <p:tavLst>
                                        <p:tav tm="0">
                                          <p:val>
                                            <p:strVal val="ppt_w"/>
                                          </p:val>
                                        </p:tav>
                                        <p:tav tm="100000">
                                          <p:val>
                                            <p:fltVal val="0"/>
                                          </p:val>
                                        </p:tav>
                                      </p:tavLst>
                                    </p:anim>
                                    <p:anim calcmode="lin" valueType="num">
                                      <p:cBhvr>
                                        <p:cTn id="70" dur="500"/>
                                        <p:tgtEl>
                                          <p:spTgt spid="12292"/>
                                        </p:tgtEl>
                                        <p:attrNameLst>
                                          <p:attrName>ppt_h</p:attrName>
                                        </p:attrNameLst>
                                      </p:cBhvr>
                                      <p:tavLst>
                                        <p:tav tm="0">
                                          <p:val>
                                            <p:strVal val="ppt_h"/>
                                          </p:val>
                                        </p:tav>
                                        <p:tav tm="100000">
                                          <p:val>
                                            <p:fltVal val="0"/>
                                          </p:val>
                                        </p:tav>
                                      </p:tavLst>
                                    </p:anim>
                                    <p:set>
                                      <p:cBhvr>
                                        <p:cTn id="71" dur="1" fill="hold">
                                          <p:stCondLst>
                                            <p:cond delay="499"/>
                                          </p:stCondLst>
                                        </p:cTn>
                                        <p:tgtEl>
                                          <p:spTgt spid="12292"/>
                                        </p:tgtEl>
                                        <p:attrNameLst>
                                          <p:attrName>style.visibility</p:attrName>
                                        </p:attrNameLst>
                                      </p:cBhvr>
                                      <p:to>
                                        <p:strVal val="hidden"/>
                                      </p:to>
                                    </p:set>
                                  </p:childTnLst>
                                </p:cTn>
                              </p:par>
                            </p:childTnLst>
                          </p:cTn>
                        </p:par>
                        <p:par>
                          <p:cTn id="72" fill="hold">
                            <p:stCondLst>
                              <p:cond delay="1000"/>
                            </p:stCondLst>
                            <p:childTnLst>
                              <p:par>
                                <p:cTn id="73" presetID="23" presetClass="exit" presetSubtype="32" fill="hold" grpId="1" nodeType="afterEffect">
                                  <p:stCondLst>
                                    <p:cond delay="0"/>
                                  </p:stCondLst>
                                  <p:childTnLst>
                                    <p:anim calcmode="lin" valueType="num">
                                      <p:cBhvr>
                                        <p:cTn id="74" dur="500"/>
                                        <p:tgtEl>
                                          <p:spTgt spid="12293"/>
                                        </p:tgtEl>
                                        <p:attrNameLst>
                                          <p:attrName>ppt_w</p:attrName>
                                        </p:attrNameLst>
                                      </p:cBhvr>
                                      <p:tavLst>
                                        <p:tav tm="0">
                                          <p:val>
                                            <p:strVal val="ppt_w"/>
                                          </p:val>
                                        </p:tav>
                                        <p:tav tm="100000">
                                          <p:val>
                                            <p:fltVal val="0"/>
                                          </p:val>
                                        </p:tav>
                                      </p:tavLst>
                                    </p:anim>
                                    <p:anim calcmode="lin" valueType="num">
                                      <p:cBhvr>
                                        <p:cTn id="75" dur="500"/>
                                        <p:tgtEl>
                                          <p:spTgt spid="12293"/>
                                        </p:tgtEl>
                                        <p:attrNameLst>
                                          <p:attrName>ppt_h</p:attrName>
                                        </p:attrNameLst>
                                      </p:cBhvr>
                                      <p:tavLst>
                                        <p:tav tm="0">
                                          <p:val>
                                            <p:strVal val="ppt_h"/>
                                          </p:val>
                                        </p:tav>
                                        <p:tav tm="100000">
                                          <p:val>
                                            <p:fltVal val="0"/>
                                          </p:val>
                                        </p:tav>
                                      </p:tavLst>
                                    </p:anim>
                                    <p:set>
                                      <p:cBhvr>
                                        <p:cTn id="76" dur="1" fill="hold">
                                          <p:stCondLst>
                                            <p:cond delay="499"/>
                                          </p:stCondLst>
                                        </p:cTn>
                                        <p:tgtEl>
                                          <p:spTgt spid="12293"/>
                                        </p:tgtEl>
                                        <p:attrNameLst>
                                          <p:attrName>style.visibility</p:attrName>
                                        </p:attrNameLst>
                                      </p:cBhvr>
                                      <p:to>
                                        <p:strVal val="hidden"/>
                                      </p:to>
                                    </p:set>
                                  </p:childTnLst>
                                </p:cTn>
                              </p:par>
                            </p:childTnLst>
                          </p:cTn>
                        </p:par>
                        <p:par>
                          <p:cTn id="77" fill="hold">
                            <p:stCondLst>
                              <p:cond delay="1500"/>
                            </p:stCondLst>
                            <p:childTnLst>
                              <p:par>
                                <p:cTn id="78" presetID="23" presetClass="exit" presetSubtype="32" fill="hold" grpId="1" nodeType="afterEffect">
                                  <p:stCondLst>
                                    <p:cond delay="0"/>
                                  </p:stCondLst>
                                  <p:childTnLst>
                                    <p:anim calcmode="lin" valueType="num">
                                      <p:cBhvr>
                                        <p:cTn id="79" dur="500"/>
                                        <p:tgtEl>
                                          <p:spTgt spid="12295"/>
                                        </p:tgtEl>
                                        <p:attrNameLst>
                                          <p:attrName>ppt_w</p:attrName>
                                        </p:attrNameLst>
                                      </p:cBhvr>
                                      <p:tavLst>
                                        <p:tav tm="0">
                                          <p:val>
                                            <p:strVal val="ppt_w"/>
                                          </p:val>
                                        </p:tav>
                                        <p:tav tm="100000">
                                          <p:val>
                                            <p:fltVal val="0"/>
                                          </p:val>
                                        </p:tav>
                                      </p:tavLst>
                                    </p:anim>
                                    <p:anim calcmode="lin" valueType="num">
                                      <p:cBhvr>
                                        <p:cTn id="80" dur="500"/>
                                        <p:tgtEl>
                                          <p:spTgt spid="12295"/>
                                        </p:tgtEl>
                                        <p:attrNameLst>
                                          <p:attrName>ppt_h</p:attrName>
                                        </p:attrNameLst>
                                      </p:cBhvr>
                                      <p:tavLst>
                                        <p:tav tm="0">
                                          <p:val>
                                            <p:strVal val="ppt_h"/>
                                          </p:val>
                                        </p:tav>
                                        <p:tav tm="100000">
                                          <p:val>
                                            <p:fltVal val="0"/>
                                          </p:val>
                                        </p:tav>
                                      </p:tavLst>
                                    </p:anim>
                                    <p:set>
                                      <p:cBhvr>
                                        <p:cTn id="81" dur="1" fill="hold">
                                          <p:stCondLst>
                                            <p:cond delay="499"/>
                                          </p:stCondLst>
                                        </p:cTn>
                                        <p:tgtEl>
                                          <p:spTgt spid="12295"/>
                                        </p:tgtEl>
                                        <p:attrNameLst>
                                          <p:attrName>style.visibility</p:attrName>
                                        </p:attrNameLst>
                                      </p:cBhvr>
                                      <p:to>
                                        <p:strVal val="hidden"/>
                                      </p:to>
                                    </p:set>
                                  </p:childTnLst>
                                </p:cTn>
                              </p:par>
                            </p:childTnLst>
                          </p:cTn>
                        </p:par>
                        <p:par>
                          <p:cTn id="82" fill="hold">
                            <p:stCondLst>
                              <p:cond delay="2000"/>
                            </p:stCondLst>
                            <p:childTnLst>
                              <p:par>
                                <p:cTn id="83" presetID="23" presetClass="exit" presetSubtype="32" fill="hold" nodeType="afterEffect">
                                  <p:stCondLst>
                                    <p:cond delay="0"/>
                                  </p:stCondLst>
                                  <p:childTnLst>
                                    <p:anim calcmode="lin" valueType="num">
                                      <p:cBhvr>
                                        <p:cTn id="84" dur="500"/>
                                        <p:tgtEl>
                                          <p:spTgt spid="12296"/>
                                        </p:tgtEl>
                                        <p:attrNameLst>
                                          <p:attrName>ppt_w</p:attrName>
                                        </p:attrNameLst>
                                      </p:cBhvr>
                                      <p:tavLst>
                                        <p:tav tm="0">
                                          <p:val>
                                            <p:strVal val="ppt_w"/>
                                          </p:val>
                                        </p:tav>
                                        <p:tav tm="100000">
                                          <p:val>
                                            <p:fltVal val="0"/>
                                          </p:val>
                                        </p:tav>
                                      </p:tavLst>
                                    </p:anim>
                                    <p:anim calcmode="lin" valueType="num">
                                      <p:cBhvr>
                                        <p:cTn id="85" dur="500"/>
                                        <p:tgtEl>
                                          <p:spTgt spid="12296"/>
                                        </p:tgtEl>
                                        <p:attrNameLst>
                                          <p:attrName>ppt_h</p:attrName>
                                        </p:attrNameLst>
                                      </p:cBhvr>
                                      <p:tavLst>
                                        <p:tav tm="0">
                                          <p:val>
                                            <p:strVal val="ppt_h"/>
                                          </p:val>
                                        </p:tav>
                                        <p:tav tm="100000">
                                          <p:val>
                                            <p:fltVal val="0"/>
                                          </p:val>
                                        </p:tav>
                                      </p:tavLst>
                                    </p:anim>
                                    <p:set>
                                      <p:cBhvr>
                                        <p:cTn id="86" dur="1" fill="hold">
                                          <p:stCondLst>
                                            <p:cond delay="499"/>
                                          </p:stCondLst>
                                        </p:cTn>
                                        <p:tgtEl>
                                          <p:spTgt spid="12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advAuto="0"/>
      <p:bldP spid="12291" grpId="1" autoUpdateAnimBg="0"/>
      <p:bldP spid="12292" grpId="0" build="p" autoUpdateAnimBg="0" advAuto="0"/>
      <p:bldP spid="12292" grpId="1" autoUpdateAnimBg="0"/>
      <p:bldP spid="12293" grpId="0" autoUpdateAnimBg="0"/>
      <p:bldP spid="12293" grpId="1" autoUpdateAnimBg="0"/>
      <p:bldP spid="12295" grpId="0" animBg="1"/>
      <p:bldP spid="1229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838200"/>
            <a:ext cx="8382000" cy="369888"/>
          </a:xfrm>
          <a:prstGeom prst="rect">
            <a:avLst/>
          </a:prstGeom>
          <a:noFill/>
          <a:ln w="9525">
            <a:noFill/>
            <a:miter lim="800000"/>
            <a:headEnd/>
            <a:tailEnd/>
          </a:ln>
        </p:spPr>
        <p:txBody>
          <a:bodyPr>
            <a:spAutoFit/>
          </a:bodyPr>
          <a:lstStyle/>
          <a:p>
            <a:pPr algn="just">
              <a:spcAft>
                <a:spcPts val="738"/>
              </a:spcAft>
            </a:pPr>
            <a:r>
              <a:rPr lang="pt-BR" b="1">
                <a:latin typeface="Gadget"/>
              </a:rPr>
              <a:t>ESTRATÉGIAS DE INCLUSÃO</a:t>
            </a:r>
            <a:endParaRPr lang="pt-BR">
              <a:latin typeface="Gadget"/>
            </a:endParaRPr>
          </a:p>
        </p:txBody>
      </p:sp>
      <p:sp>
        <p:nvSpPr>
          <p:cNvPr id="5125" name="Text Box 5"/>
          <p:cNvSpPr txBox="1">
            <a:spLocks noChangeArrowheads="1"/>
          </p:cNvSpPr>
          <p:nvPr/>
        </p:nvSpPr>
        <p:spPr bwMode="auto">
          <a:xfrm>
            <a:off x="381000" y="1295400"/>
            <a:ext cx="8382000" cy="1193800"/>
          </a:xfrm>
          <a:prstGeom prst="rect">
            <a:avLst/>
          </a:prstGeom>
          <a:noFill/>
          <a:ln w="9525">
            <a:noFill/>
            <a:miter lim="800000"/>
            <a:headEnd/>
            <a:tailEnd/>
          </a:ln>
        </p:spPr>
        <p:txBody>
          <a:bodyPr>
            <a:spAutoFit/>
          </a:bodyPr>
          <a:lstStyle/>
          <a:p>
            <a:pPr algn="just">
              <a:spcAft>
                <a:spcPts val="738"/>
              </a:spcAft>
            </a:pPr>
            <a:r>
              <a:rPr lang="pt-BR" sz="2000" b="1"/>
              <a:t>a)</a:t>
            </a:r>
            <a:r>
              <a:rPr lang="pt-BR" sz="2000"/>
              <a:t> através de organizações: associações, pastorais, sindicatos -</a:t>
            </a:r>
            <a:r>
              <a:rPr lang="pt-BR" sz="2000">
                <a:solidFill>
                  <a:srgbClr val="ED181E"/>
                </a:solidFill>
              </a:rPr>
              <a:t>famílias substitutas </a:t>
            </a:r>
            <a:r>
              <a:rPr lang="pt-BR" sz="2000"/>
              <a:t>nutrem suas necessidades</a:t>
            </a:r>
          </a:p>
          <a:p>
            <a:pPr lvl="1" algn="just">
              <a:spcAft>
                <a:spcPts val="738"/>
              </a:spcAft>
            </a:pPr>
            <a:endParaRPr lang="pt-BR" sz="2000"/>
          </a:p>
        </p:txBody>
      </p:sp>
      <p:sp>
        <p:nvSpPr>
          <p:cNvPr id="5126" name="Text Box 6"/>
          <p:cNvSpPr txBox="1">
            <a:spLocks noChangeArrowheads="1"/>
          </p:cNvSpPr>
          <p:nvPr/>
        </p:nvSpPr>
        <p:spPr bwMode="auto">
          <a:xfrm>
            <a:off x="381000" y="3243263"/>
            <a:ext cx="8305800" cy="1404937"/>
          </a:xfrm>
          <a:prstGeom prst="rect">
            <a:avLst/>
          </a:prstGeom>
          <a:noFill/>
          <a:ln w="9525">
            <a:noFill/>
            <a:miter lim="800000"/>
            <a:headEnd/>
            <a:tailEnd/>
          </a:ln>
        </p:spPr>
        <p:txBody>
          <a:bodyPr>
            <a:spAutoFit/>
          </a:bodyPr>
          <a:lstStyle/>
          <a:p>
            <a:pPr algn="just">
              <a:spcAft>
                <a:spcPts val="738"/>
              </a:spcAft>
            </a:pPr>
            <a:r>
              <a:rPr lang="pt-BR" sz="2000" b="1"/>
              <a:t>b)</a:t>
            </a:r>
            <a:r>
              <a:rPr lang="pt-BR" sz="2000">
                <a:solidFill>
                  <a:srgbClr val="ED181E"/>
                </a:solidFill>
              </a:rPr>
              <a:t>gangs</a:t>
            </a:r>
            <a:r>
              <a:rPr lang="pt-BR" sz="2000"/>
              <a:t>: internets sociais de jovens: </a:t>
            </a:r>
          </a:p>
          <a:p>
            <a:pPr lvl="1" algn="just"/>
            <a:r>
              <a:rPr lang="pt-BR" sz="2000">
                <a:cs typeface="Times" pitchFamily="18" charset="0"/>
                <a:sym typeface="Symbol" pitchFamily="18" charset="2"/>
              </a:rPr>
              <a:t>	</a:t>
            </a:r>
            <a:r>
              <a:rPr lang="pt-BR" sz="2000"/>
              <a:t>suprir o sentimento de anomia, abandono</a:t>
            </a:r>
          </a:p>
          <a:p>
            <a:pPr lvl="1"/>
            <a:r>
              <a:rPr lang="pt-BR" sz="2000">
                <a:cs typeface="Times" pitchFamily="18" charset="0"/>
                <a:sym typeface="Symbol" pitchFamily="18" charset="2"/>
              </a:rPr>
              <a:t>	</a:t>
            </a:r>
            <a:r>
              <a:rPr lang="pt-BR" sz="2000"/>
              <a:t>desejo de inserção em um grupo que lhe confira pertencimento</a:t>
            </a:r>
          </a:p>
          <a:p>
            <a:pPr lvl="2"/>
            <a:endParaRPr lang="pt-BR" sz="2000"/>
          </a:p>
        </p:txBody>
      </p:sp>
      <p:sp>
        <p:nvSpPr>
          <p:cNvPr id="5127" name="Text Box 7"/>
          <p:cNvSpPr txBox="1">
            <a:spLocks noChangeArrowheads="1"/>
          </p:cNvSpPr>
          <p:nvPr/>
        </p:nvSpPr>
        <p:spPr bwMode="auto">
          <a:xfrm>
            <a:off x="381000" y="4251325"/>
            <a:ext cx="7924800" cy="1311275"/>
          </a:xfrm>
          <a:prstGeom prst="rect">
            <a:avLst/>
          </a:prstGeom>
          <a:noFill/>
          <a:ln w="9525">
            <a:noFill/>
            <a:miter lim="800000"/>
            <a:headEnd/>
            <a:tailEnd/>
          </a:ln>
        </p:spPr>
        <p:txBody>
          <a:bodyPr>
            <a:spAutoFit/>
          </a:bodyPr>
          <a:lstStyle/>
          <a:p>
            <a:pPr algn="just"/>
            <a:r>
              <a:rPr lang="pt-BR" sz="2000" b="1"/>
              <a:t>c)</a:t>
            </a:r>
            <a:r>
              <a:rPr lang="pt-BR" sz="2000"/>
              <a:t> padecem de </a:t>
            </a:r>
            <a:r>
              <a:rPr lang="pt-BR" sz="2000">
                <a:solidFill>
                  <a:srgbClr val="ED181E"/>
                </a:solidFill>
              </a:rPr>
              <a:t>crises nervosas</a:t>
            </a:r>
            <a:endParaRPr lang="pt-BR" sz="2000"/>
          </a:p>
          <a:p>
            <a:pPr lvl="1" algn="just"/>
            <a:r>
              <a:rPr lang="pt-BR" sz="2000">
                <a:cs typeface="Times" pitchFamily="18" charset="0"/>
                <a:sym typeface="Symbol" pitchFamily="18" charset="2"/>
              </a:rPr>
              <a:t> </a:t>
            </a:r>
            <a:r>
              <a:rPr lang="pt-BR" sz="2000"/>
              <a:t>os mais sensíveis, padecem de depressão, alcoolismo, drogas… </a:t>
            </a:r>
          </a:p>
          <a:p>
            <a:pPr lvl="2"/>
            <a:endParaRPr lang="pt-BR" sz="2000"/>
          </a:p>
        </p:txBody>
      </p:sp>
      <p:sp>
        <p:nvSpPr>
          <p:cNvPr id="5128" name="Text Box 8"/>
          <p:cNvSpPr txBox="1">
            <a:spLocks noChangeArrowheads="1"/>
          </p:cNvSpPr>
          <p:nvPr/>
        </p:nvSpPr>
        <p:spPr bwMode="auto">
          <a:xfrm>
            <a:off x="381000" y="5181600"/>
            <a:ext cx="7924800" cy="1466850"/>
          </a:xfrm>
          <a:prstGeom prst="rect">
            <a:avLst/>
          </a:prstGeom>
          <a:noFill/>
          <a:ln w="9525">
            <a:noFill/>
            <a:miter lim="800000"/>
            <a:headEnd/>
            <a:tailEnd/>
          </a:ln>
        </p:spPr>
        <p:txBody>
          <a:bodyPr>
            <a:spAutoFit/>
          </a:bodyPr>
          <a:lstStyle/>
          <a:p>
            <a:pPr algn="just">
              <a:spcAft>
                <a:spcPts val="738"/>
              </a:spcAft>
            </a:pPr>
            <a:r>
              <a:rPr lang="pt-BR" sz="2000" b="1"/>
              <a:t>d)</a:t>
            </a:r>
            <a:r>
              <a:rPr lang="pt-BR" sz="2000"/>
              <a:t> mundo secreto da </a:t>
            </a:r>
            <a:r>
              <a:rPr lang="pt-BR" sz="2000">
                <a:solidFill>
                  <a:srgbClr val="ED181E"/>
                </a:solidFill>
              </a:rPr>
              <a:t>espiritualidade</a:t>
            </a:r>
            <a:r>
              <a:rPr lang="pt-BR" sz="2000"/>
              <a:t>. </a:t>
            </a:r>
          </a:p>
          <a:p>
            <a:pPr lvl="1" algn="just">
              <a:spcAft>
                <a:spcPts val="738"/>
              </a:spcAft>
            </a:pPr>
            <a:r>
              <a:rPr lang="pt-BR" sz="2000" baseline="30000">
                <a:solidFill>
                  <a:schemeClr val="hlink"/>
                </a:solidFill>
              </a:rPr>
              <a:t>“ </a:t>
            </a:r>
            <a:r>
              <a:rPr lang="pt-BR" sz="2800" baseline="30000">
                <a:solidFill>
                  <a:schemeClr val="hlink"/>
                </a:solidFill>
              </a:rPr>
              <a:t>O  sofrimento que padece o corpo  e a família dos excluídos , atinge violentamente as almas destes corpos.”</a:t>
            </a:r>
            <a:endParaRPr lang="pt-BR" sz="2000"/>
          </a:p>
          <a:p>
            <a:pPr lvl="2"/>
            <a:endParaRPr lang="pt-BR" sz="2000"/>
          </a:p>
        </p:txBody>
      </p:sp>
      <p:pic>
        <p:nvPicPr>
          <p:cNvPr id="5129" name="Picture 9" descr="rgs_gang                                                       0001F87FMacintosh HD                   B2BC4C64:"/>
          <p:cNvPicPr>
            <a:picLocks noChangeAspect="1" noChangeArrowheads="1"/>
          </p:cNvPicPr>
          <p:nvPr/>
        </p:nvPicPr>
        <p:blipFill>
          <a:blip r:embed="rId2"/>
          <a:srcRect/>
          <a:stretch>
            <a:fillRect/>
          </a:stretch>
        </p:blipFill>
        <p:spPr bwMode="auto">
          <a:xfrm>
            <a:off x="5486400" y="1828800"/>
            <a:ext cx="3109913" cy="1804988"/>
          </a:xfrm>
          <a:prstGeom prst="rect">
            <a:avLst/>
          </a:prstGeom>
          <a:noFill/>
          <a:ln w="9525">
            <a:noFill/>
            <a:miter lim="800000"/>
            <a:headEnd/>
            <a:tailEnd/>
          </a:ln>
        </p:spPr>
      </p:pic>
      <p:sp>
        <p:nvSpPr>
          <p:cNvPr id="5130" name="Line 10"/>
          <p:cNvSpPr>
            <a:spLocks noChangeShapeType="1"/>
          </p:cNvSpPr>
          <p:nvPr/>
        </p:nvSpPr>
        <p:spPr bwMode="auto">
          <a:xfrm flipH="1">
            <a:off x="1143000" y="2286000"/>
            <a:ext cx="3962400" cy="0"/>
          </a:xfrm>
          <a:prstGeom prst="line">
            <a:avLst/>
          </a:prstGeom>
          <a:noFill/>
          <a:ln w="9525">
            <a:solidFill>
              <a:schemeClr val="tx1"/>
            </a:solidFill>
            <a:round/>
            <a:headEnd/>
            <a:tailEnd/>
          </a:ln>
        </p:spPr>
        <p:txBody>
          <a:bodyPr wrap="none" anchor="ctr"/>
          <a:lstStyle/>
          <a:p>
            <a:endParaRPr lang="pt-BR"/>
          </a:p>
        </p:txBody>
      </p:sp>
      <p:sp>
        <p:nvSpPr>
          <p:cNvPr id="5131" name="Line 11"/>
          <p:cNvSpPr>
            <a:spLocks noChangeShapeType="1"/>
          </p:cNvSpPr>
          <p:nvPr/>
        </p:nvSpPr>
        <p:spPr bwMode="auto">
          <a:xfrm flipH="1">
            <a:off x="1143000" y="2438400"/>
            <a:ext cx="3962400" cy="0"/>
          </a:xfrm>
          <a:prstGeom prst="line">
            <a:avLst/>
          </a:prstGeom>
          <a:noFill/>
          <a:ln w="9525">
            <a:solidFill>
              <a:schemeClr val="tx1"/>
            </a:solidFill>
            <a:round/>
            <a:headEnd/>
            <a:tailEnd/>
          </a:ln>
        </p:spPr>
        <p:txBody>
          <a:bodyPr wrap="none" anchor="ctr"/>
          <a:lstStyle/>
          <a:p>
            <a:endParaRPr lang="pt-BR"/>
          </a:p>
        </p:txBody>
      </p:sp>
      <p:sp>
        <p:nvSpPr>
          <p:cNvPr id="5132" name="Line 12"/>
          <p:cNvSpPr>
            <a:spLocks noChangeShapeType="1"/>
          </p:cNvSpPr>
          <p:nvPr/>
        </p:nvSpPr>
        <p:spPr bwMode="auto">
          <a:xfrm flipH="1">
            <a:off x="1143000" y="2590800"/>
            <a:ext cx="3962400" cy="0"/>
          </a:xfrm>
          <a:prstGeom prst="line">
            <a:avLst/>
          </a:prstGeom>
          <a:noFill/>
          <a:ln w="9525">
            <a:solidFill>
              <a:schemeClr val="tx1"/>
            </a:solidFill>
            <a:round/>
            <a:headEnd/>
            <a:tailEnd/>
          </a:ln>
        </p:spPr>
        <p:txBody>
          <a:bodyPr wrap="none" anchor="ctr"/>
          <a:lstStyle/>
          <a:p>
            <a:endParaRPr lang="pt-BR"/>
          </a:p>
        </p:txBody>
      </p:sp>
      <p:sp>
        <p:nvSpPr>
          <p:cNvPr id="5133" name="Line 13"/>
          <p:cNvSpPr>
            <a:spLocks noChangeShapeType="1"/>
          </p:cNvSpPr>
          <p:nvPr/>
        </p:nvSpPr>
        <p:spPr bwMode="auto">
          <a:xfrm flipH="1">
            <a:off x="1143000" y="2743200"/>
            <a:ext cx="3962400" cy="0"/>
          </a:xfrm>
          <a:prstGeom prst="line">
            <a:avLst/>
          </a:prstGeom>
          <a:noFill/>
          <a:ln w="9525">
            <a:solidFill>
              <a:schemeClr val="tx1"/>
            </a:solidFill>
            <a:round/>
            <a:headEnd/>
            <a:tailEnd/>
          </a:ln>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75" fill="hold"/>
                                        <p:tgtEl>
                                          <p:spTgt spid="5124"/>
                                        </p:tgtEl>
                                        <p:attrNameLst>
                                          <p:attrName>ppt_x</p:attrName>
                                        </p:attrNameLst>
                                      </p:cBhvr>
                                      <p:tavLst>
                                        <p:tav tm="0">
                                          <p:val>
                                            <p:strVal val="1+#ppt_w/2"/>
                                          </p:val>
                                        </p:tav>
                                        <p:tav tm="100000">
                                          <p:val>
                                            <p:strVal val="#ppt_x"/>
                                          </p:val>
                                        </p:tav>
                                      </p:tavLst>
                                    </p:anim>
                                    <p:anim calcmode="lin" valueType="num">
                                      <p:cBhvr additive="base">
                                        <p:cTn id="8" dur="75"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300" fill="hold"/>
                                        <p:tgtEl>
                                          <p:spTgt spid="5125"/>
                                        </p:tgtEl>
                                        <p:attrNameLst>
                                          <p:attrName>ppt_x</p:attrName>
                                        </p:attrNameLst>
                                      </p:cBhvr>
                                      <p:tavLst>
                                        <p:tav tm="0">
                                          <p:val>
                                            <p:strVal val="#ppt_x"/>
                                          </p:val>
                                        </p:tav>
                                        <p:tav tm="100000">
                                          <p:val>
                                            <p:strVal val="#ppt_x"/>
                                          </p:val>
                                        </p:tav>
                                      </p:tavLst>
                                    </p:anim>
                                    <p:anim calcmode="lin" valueType="num">
                                      <p:cBhvr additive="base">
                                        <p:cTn id="14" dur="300" fill="hold"/>
                                        <p:tgtEl>
                                          <p:spTgt spid="5125"/>
                                        </p:tgtEl>
                                        <p:attrNameLst>
                                          <p:attrName>ppt_y</p:attrName>
                                        </p:attrNameLst>
                                      </p:cBhvr>
                                      <p:tavLst>
                                        <p:tav tm="0">
                                          <p:val>
                                            <p:strVal val="0-#ppt_h/2"/>
                                          </p:val>
                                        </p:tav>
                                        <p:tav tm="100000">
                                          <p:val>
                                            <p:strVal val="#ppt_y"/>
                                          </p:val>
                                        </p:tav>
                                      </p:tavLst>
                                    </p:anim>
                                  </p:childTnLst>
                                </p:cTn>
                              </p:par>
                            </p:childTnLst>
                          </p:cTn>
                        </p:par>
                        <p:par>
                          <p:cTn id="15" fill="hold">
                            <p:stCondLst>
                              <p:cond delay="4800"/>
                            </p:stCondLst>
                            <p:childTnLst>
                              <p:par>
                                <p:cTn id="16" presetID="15" presetClass="entr" presetSubtype="0" fill="hold" grpId="0" nodeType="afterEffect">
                                  <p:stCondLst>
                                    <p:cond delay="0"/>
                                  </p:stCondLst>
                                  <p:childTnLst>
                                    <p:set>
                                      <p:cBhvr>
                                        <p:cTn id="17" dur="1" fill="hold">
                                          <p:stCondLst>
                                            <p:cond delay="0"/>
                                          </p:stCondLst>
                                        </p:cTn>
                                        <p:tgtEl>
                                          <p:spTgt spid="5130"/>
                                        </p:tgtEl>
                                        <p:attrNameLst>
                                          <p:attrName>style.visibility</p:attrName>
                                        </p:attrNameLst>
                                      </p:cBhvr>
                                      <p:to>
                                        <p:strVal val="visible"/>
                                      </p:to>
                                    </p:set>
                                    <p:anim calcmode="lin" valueType="num">
                                      <p:cBhvr>
                                        <p:cTn id="18" dur="1000" fill="hold"/>
                                        <p:tgtEl>
                                          <p:spTgt spid="5130"/>
                                        </p:tgtEl>
                                        <p:attrNameLst>
                                          <p:attrName>ppt_w</p:attrName>
                                        </p:attrNameLst>
                                      </p:cBhvr>
                                      <p:tavLst>
                                        <p:tav tm="0">
                                          <p:val>
                                            <p:fltVal val="0"/>
                                          </p:val>
                                        </p:tav>
                                        <p:tav tm="100000">
                                          <p:val>
                                            <p:strVal val="#ppt_w"/>
                                          </p:val>
                                        </p:tav>
                                      </p:tavLst>
                                    </p:anim>
                                    <p:anim calcmode="lin" valueType="num">
                                      <p:cBhvr>
                                        <p:cTn id="19" dur="1000" fill="hold"/>
                                        <p:tgtEl>
                                          <p:spTgt spid="5130"/>
                                        </p:tgtEl>
                                        <p:attrNameLst>
                                          <p:attrName>ppt_h</p:attrName>
                                        </p:attrNameLst>
                                      </p:cBhvr>
                                      <p:tavLst>
                                        <p:tav tm="0">
                                          <p:val>
                                            <p:fltVal val="0"/>
                                          </p:val>
                                        </p:tav>
                                        <p:tav tm="100000">
                                          <p:val>
                                            <p:strVal val="#ppt_h"/>
                                          </p:val>
                                        </p:tav>
                                      </p:tavLst>
                                    </p:anim>
                                    <p:anim calcmode="lin" valueType="num">
                                      <p:cBhvr>
                                        <p:cTn id="20" dur="1000" fill="hold"/>
                                        <p:tgtEl>
                                          <p:spTgt spid="513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13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5800"/>
                            </p:stCondLst>
                            <p:childTnLst>
                              <p:par>
                                <p:cTn id="23" presetID="15" presetClass="entr" presetSubtype="0" fill="hold" grpId="0" nodeType="afterEffect">
                                  <p:stCondLst>
                                    <p:cond delay="0"/>
                                  </p:stCondLst>
                                  <p:childTnLst>
                                    <p:set>
                                      <p:cBhvr>
                                        <p:cTn id="24" dur="1" fill="hold">
                                          <p:stCondLst>
                                            <p:cond delay="0"/>
                                          </p:stCondLst>
                                        </p:cTn>
                                        <p:tgtEl>
                                          <p:spTgt spid="5131"/>
                                        </p:tgtEl>
                                        <p:attrNameLst>
                                          <p:attrName>style.visibility</p:attrName>
                                        </p:attrNameLst>
                                      </p:cBhvr>
                                      <p:to>
                                        <p:strVal val="visible"/>
                                      </p:to>
                                    </p:set>
                                    <p:anim calcmode="lin" valueType="num">
                                      <p:cBhvr>
                                        <p:cTn id="25" dur="1000" fill="hold"/>
                                        <p:tgtEl>
                                          <p:spTgt spid="5131"/>
                                        </p:tgtEl>
                                        <p:attrNameLst>
                                          <p:attrName>ppt_w</p:attrName>
                                        </p:attrNameLst>
                                      </p:cBhvr>
                                      <p:tavLst>
                                        <p:tav tm="0">
                                          <p:val>
                                            <p:fltVal val="0"/>
                                          </p:val>
                                        </p:tav>
                                        <p:tav tm="100000">
                                          <p:val>
                                            <p:strVal val="#ppt_w"/>
                                          </p:val>
                                        </p:tav>
                                      </p:tavLst>
                                    </p:anim>
                                    <p:anim calcmode="lin" valueType="num">
                                      <p:cBhvr>
                                        <p:cTn id="26" dur="1000" fill="hold"/>
                                        <p:tgtEl>
                                          <p:spTgt spid="5131"/>
                                        </p:tgtEl>
                                        <p:attrNameLst>
                                          <p:attrName>ppt_h</p:attrName>
                                        </p:attrNameLst>
                                      </p:cBhvr>
                                      <p:tavLst>
                                        <p:tav tm="0">
                                          <p:val>
                                            <p:fltVal val="0"/>
                                          </p:val>
                                        </p:tav>
                                        <p:tav tm="100000">
                                          <p:val>
                                            <p:strVal val="#ppt_h"/>
                                          </p:val>
                                        </p:tav>
                                      </p:tavLst>
                                    </p:anim>
                                    <p:anim calcmode="lin" valueType="num">
                                      <p:cBhvr>
                                        <p:cTn id="27" dur="1000" fill="hold"/>
                                        <p:tgtEl>
                                          <p:spTgt spid="513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13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6800"/>
                            </p:stCondLst>
                            <p:childTnLst>
                              <p:par>
                                <p:cTn id="30" presetID="15" presetClass="entr" presetSubtype="0" fill="hold" grpId="0" nodeType="afterEffect">
                                  <p:stCondLst>
                                    <p:cond delay="0"/>
                                  </p:stCondLst>
                                  <p:childTnLst>
                                    <p:set>
                                      <p:cBhvr>
                                        <p:cTn id="31" dur="1" fill="hold">
                                          <p:stCondLst>
                                            <p:cond delay="0"/>
                                          </p:stCondLst>
                                        </p:cTn>
                                        <p:tgtEl>
                                          <p:spTgt spid="5132"/>
                                        </p:tgtEl>
                                        <p:attrNameLst>
                                          <p:attrName>style.visibility</p:attrName>
                                        </p:attrNameLst>
                                      </p:cBhvr>
                                      <p:to>
                                        <p:strVal val="visible"/>
                                      </p:to>
                                    </p:set>
                                    <p:anim calcmode="lin" valueType="num">
                                      <p:cBhvr>
                                        <p:cTn id="32" dur="1000" fill="hold"/>
                                        <p:tgtEl>
                                          <p:spTgt spid="5132"/>
                                        </p:tgtEl>
                                        <p:attrNameLst>
                                          <p:attrName>ppt_w</p:attrName>
                                        </p:attrNameLst>
                                      </p:cBhvr>
                                      <p:tavLst>
                                        <p:tav tm="0">
                                          <p:val>
                                            <p:fltVal val="0"/>
                                          </p:val>
                                        </p:tav>
                                        <p:tav tm="100000">
                                          <p:val>
                                            <p:strVal val="#ppt_w"/>
                                          </p:val>
                                        </p:tav>
                                      </p:tavLst>
                                    </p:anim>
                                    <p:anim calcmode="lin" valueType="num">
                                      <p:cBhvr>
                                        <p:cTn id="33" dur="1000" fill="hold"/>
                                        <p:tgtEl>
                                          <p:spTgt spid="5132"/>
                                        </p:tgtEl>
                                        <p:attrNameLst>
                                          <p:attrName>ppt_h</p:attrName>
                                        </p:attrNameLst>
                                      </p:cBhvr>
                                      <p:tavLst>
                                        <p:tav tm="0">
                                          <p:val>
                                            <p:fltVal val="0"/>
                                          </p:val>
                                        </p:tav>
                                        <p:tav tm="100000">
                                          <p:val>
                                            <p:strVal val="#ppt_h"/>
                                          </p:val>
                                        </p:tav>
                                      </p:tavLst>
                                    </p:anim>
                                    <p:anim calcmode="lin" valueType="num">
                                      <p:cBhvr>
                                        <p:cTn id="34" dur="1000" fill="hold"/>
                                        <p:tgtEl>
                                          <p:spTgt spid="513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513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7800"/>
                            </p:stCondLst>
                            <p:childTnLst>
                              <p:par>
                                <p:cTn id="37" presetID="15" presetClass="entr" presetSubtype="0" fill="hold" grpId="0" nodeType="afterEffect">
                                  <p:stCondLst>
                                    <p:cond delay="0"/>
                                  </p:stCondLst>
                                  <p:childTnLst>
                                    <p:set>
                                      <p:cBhvr>
                                        <p:cTn id="38" dur="1" fill="hold">
                                          <p:stCondLst>
                                            <p:cond delay="0"/>
                                          </p:stCondLst>
                                        </p:cTn>
                                        <p:tgtEl>
                                          <p:spTgt spid="5133"/>
                                        </p:tgtEl>
                                        <p:attrNameLst>
                                          <p:attrName>style.visibility</p:attrName>
                                        </p:attrNameLst>
                                      </p:cBhvr>
                                      <p:to>
                                        <p:strVal val="visible"/>
                                      </p:to>
                                    </p:set>
                                    <p:anim calcmode="lin" valueType="num">
                                      <p:cBhvr>
                                        <p:cTn id="39" dur="1000" fill="hold"/>
                                        <p:tgtEl>
                                          <p:spTgt spid="5133"/>
                                        </p:tgtEl>
                                        <p:attrNameLst>
                                          <p:attrName>ppt_w</p:attrName>
                                        </p:attrNameLst>
                                      </p:cBhvr>
                                      <p:tavLst>
                                        <p:tav tm="0">
                                          <p:val>
                                            <p:fltVal val="0"/>
                                          </p:val>
                                        </p:tav>
                                        <p:tav tm="100000">
                                          <p:val>
                                            <p:strVal val="#ppt_w"/>
                                          </p:val>
                                        </p:tav>
                                      </p:tavLst>
                                    </p:anim>
                                    <p:anim calcmode="lin" valueType="num">
                                      <p:cBhvr>
                                        <p:cTn id="40" dur="1000" fill="hold"/>
                                        <p:tgtEl>
                                          <p:spTgt spid="5133"/>
                                        </p:tgtEl>
                                        <p:attrNameLst>
                                          <p:attrName>ppt_h</p:attrName>
                                        </p:attrNameLst>
                                      </p:cBhvr>
                                      <p:tavLst>
                                        <p:tav tm="0">
                                          <p:val>
                                            <p:fltVal val="0"/>
                                          </p:val>
                                        </p:tav>
                                        <p:tav tm="100000">
                                          <p:val>
                                            <p:strVal val="#ppt_h"/>
                                          </p:val>
                                        </p:tav>
                                      </p:tavLst>
                                    </p:anim>
                                    <p:anim calcmode="lin" valueType="num">
                                      <p:cBhvr>
                                        <p:cTn id="41" dur="1000" fill="hold"/>
                                        <p:tgtEl>
                                          <p:spTgt spid="513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133"/>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8800"/>
                            </p:stCondLst>
                            <p:childTnLst>
                              <p:par>
                                <p:cTn id="44" presetID="16" presetClass="entr" presetSubtype="26" fill="hold" nodeType="afterEffect">
                                  <p:stCondLst>
                                    <p:cond delay="0"/>
                                  </p:stCondLst>
                                  <p:childTnLst>
                                    <p:set>
                                      <p:cBhvr>
                                        <p:cTn id="45" dur="1" fill="hold">
                                          <p:stCondLst>
                                            <p:cond delay="0"/>
                                          </p:stCondLst>
                                        </p:cTn>
                                        <p:tgtEl>
                                          <p:spTgt spid="5129"/>
                                        </p:tgtEl>
                                        <p:attrNameLst>
                                          <p:attrName>style.visibility</p:attrName>
                                        </p:attrNameLst>
                                      </p:cBhvr>
                                      <p:to>
                                        <p:strVal val="visible"/>
                                      </p:to>
                                    </p:set>
                                    <p:animEffect transition="in" filter="barn(inHorizontal)">
                                      <p:cBhvr>
                                        <p:cTn id="46" dur="500"/>
                                        <p:tgtEl>
                                          <p:spTgt spid="512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wd">
                                    <p:tmPct val="100000"/>
                                  </p:iterate>
                                  <p:childTnLst>
                                    <p:set>
                                      <p:cBhvr>
                                        <p:cTn id="50" dur="1" fill="hold">
                                          <p:stCondLst>
                                            <p:cond delay="0"/>
                                          </p:stCondLst>
                                        </p:cTn>
                                        <p:tgtEl>
                                          <p:spTgt spid="5126"/>
                                        </p:tgtEl>
                                        <p:attrNameLst>
                                          <p:attrName>style.visibility</p:attrName>
                                        </p:attrNameLst>
                                      </p:cBhvr>
                                      <p:to>
                                        <p:strVal val="visible"/>
                                      </p:to>
                                    </p:set>
                                    <p:anim calcmode="lin" valueType="num">
                                      <p:cBhvr additive="base">
                                        <p:cTn id="51" dur="300" fill="hold"/>
                                        <p:tgtEl>
                                          <p:spTgt spid="5126"/>
                                        </p:tgtEl>
                                        <p:attrNameLst>
                                          <p:attrName>ppt_x</p:attrName>
                                        </p:attrNameLst>
                                      </p:cBhvr>
                                      <p:tavLst>
                                        <p:tav tm="0">
                                          <p:val>
                                            <p:strVal val="#ppt_x"/>
                                          </p:val>
                                        </p:tav>
                                        <p:tav tm="100000">
                                          <p:val>
                                            <p:strVal val="#ppt_x"/>
                                          </p:val>
                                        </p:tav>
                                      </p:tavLst>
                                    </p:anim>
                                    <p:anim calcmode="lin" valueType="num">
                                      <p:cBhvr additive="base">
                                        <p:cTn id="52" dur="3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iterate type="wd">
                                    <p:tmPct val="100000"/>
                                  </p:iterate>
                                  <p:childTnLst>
                                    <p:set>
                                      <p:cBhvr>
                                        <p:cTn id="56" dur="1" fill="hold">
                                          <p:stCondLst>
                                            <p:cond delay="0"/>
                                          </p:stCondLst>
                                        </p:cTn>
                                        <p:tgtEl>
                                          <p:spTgt spid="5127"/>
                                        </p:tgtEl>
                                        <p:attrNameLst>
                                          <p:attrName>style.visibility</p:attrName>
                                        </p:attrNameLst>
                                      </p:cBhvr>
                                      <p:to>
                                        <p:strVal val="visible"/>
                                      </p:to>
                                    </p:set>
                                    <p:anim calcmode="lin" valueType="num">
                                      <p:cBhvr additive="base">
                                        <p:cTn id="57" dur="300" fill="hold"/>
                                        <p:tgtEl>
                                          <p:spTgt spid="5127"/>
                                        </p:tgtEl>
                                        <p:attrNameLst>
                                          <p:attrName>ppt_x</p:attrName>
                                        </p:attrNameLst>
                                      </p:cBhvr>
                                      <p:tavLst>
                                        <p:tav tm="0">
                                          <p:val>
                                            <p:strVal val="#ppt_x"/>
                                          </p:val>
                                        </p:tav>
                                        <p:tav tm="100000">
                                          <p:val>
                                            <p:strVal val="#ppt_x"/>
                                          </p:val>
                                        </p:tav>
                                      </p:tavLst>
                                    </p:anim>
                                    <p:anim calcmode="lin" valueType="num">
                                      <p:cBhvr additive="base">
                                        <p:cTn id="58" dur="3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iterate type="lt">
                                    <p:tmPct val="100000"/>
                                  </p:iterate>
                                  <p:childTnLst>
                                    <p:set>
                                      <p:cBhvr>
                                        <p:cTn id="62" dur="1" fill="hold">
                                          <p:stCondLst>
                                            <p:cond delay="0"/>
                                          </p:stCondLst>
                                        </p:cTn>
                                        <p:tgtEl>
                                          <p:spTgt spid="5128"/>
                                        </p:tgtEl>
                                        <p:attrNameLst>
                                          <p:attrName>style.visibility</p:attrName>
                                        </p:attrNameLst>
                                      </p:cBhvr>
                                      <p:to>
                                        <p:strVal val="visible"/>
                                      </p:to>
                                    </p:set>
                                    <p:anim calcmode="lin" valueType="num">
                                      <p:cBhvr>
                                        <p:cTn id="63" dur="75" fill="hold"/>
                                        <p:tgtEl>
                                          <p:spTgt spid="5128"/>
                                        </p:tgtEl>
                                        <p:attrNameLst>
                                          <p:attrName>ppt_w</p:attrName>
                                        </p:attrNameLst>
                                      </p:cBhvr>
                                      <p:tavLst>
                                        <p:tav tm="0">
                                          <p:val>
                                            <p:fltVal val="0"/>
                                          </p:val>
                                        </p:tav>
                                        <p:tav tm="100000">
                                          <p:val>
                                            <p:strVal val="#ppt_w"/>
                                          </p:val>
                                        </p:tav>
                                      </p:tavLst>
                                    </p:anim>
                                    <p:anim calcmode="lin" valueType="num">
                                      <p:cBhvr>
                                        <p:cTn id="64" dur="75" fill="hold"/>
                                        <p:tgtEl>
                                          <p:spTgt spid="5128"/>
                                        </p:tgtEl>
                                        <p:attrNameLst>
                                          <p:attrName>ppt_h</p:attrName>
                                        </p:attrNameLst>
                                      </p:cBhvr>
                                      <p:tavLst>
                                        <p:tav tm="0">
                                          <p:val>
                                            <p:fltVal val="0"/>
                                          </p:val>
                                        </p:tav>
                                        <p:tav tm="100000">
                                          <p:val>
                                            <p:strVal val="#ppt_h"/>
                                          </p:val>
                                        </p:tav>
                                      </p:tavLst>
                                    </p:anim>
                                    <p:anim calcmode="lin" valueType="num">
                                      <p:cBhvr>
                                        <p:cTn id="65" dur="75" fill="hold"/>
                                        <p:tgtEl>
                                          <p:spTgt spid="5128"/>
                                        </p:tgtEl>
                                        <p:attrNameLst>
                                          <p:attrName>ppt_x</p:attrName>
                                        </p:attrNameLst>
                                      </p:cBhvr>
                                      <p:tavLst>
                                        <p:tav tm="0">
                                          <p:val>
                                            <p:fltVal val="0.5"/>
                                          </p:val>
                                        </p:tav>
                                        <p:tav tm="100000">
                                          <p:val>
                                            <p:strVal val="#ppt_x"/>
                                          </p:val>
                                        </p:tav>
                                      </p:tavLst>
                                    </p:anim>
                                    <p:anim calcmode="lin" valueType="num">
                                      <p:cBhvr>
                                        <p:cTn id="66" dur="75" fill="hold"/>
                                        <p:tgtEl>
                                          <p:spTgt spid="5128"/>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xit" presetSubtype="32" fill="hold" grpId="1" nodeType="clickEffect">
                                  <p:stCondLst>
                                    <p:cond delay="0"/>
                                  </p:stCondLst>
                                  <p:childTnLst>
                                    <p:anim calcmode="lin" valueType="num">
                                      <p:cBhvr>
                                        <p:cTn id="70" dur="500"/>
                                        <p:tgtEl>
                                          <p:spTgt spid="5124"/>
                                        </p:tgtEl>
                                        <p:attrNameLst>
                                          <p:attrName>ppt_w</p:attrName>
                                        </p:attrNameLst>
                                      </p:cBhvr>
                                      <p:tavLst>
                                        <p:tav tm="0">
                                          <p:val>
                                            <p:strVal val="ppt_w"/>
                                          </p:val>
                                        </p:tav>
                                        <p:tav tm="100000">
                                          <p:val>
                                            <p:fltVal val="0"/>
                                          </p:val>
                                        </p:tav>
                                      </p:tavLst>
                                    </p:anim>
                                    <p:anim calcmode="lin" valueType="num">
                                      <p:cBhvr>
                                        <p:cTn id="71" dur="500"/>
                                        <p:tgtEl>
                                          <p:spTgt spid="5124"/>
                                        </p:tgtEl>
                                        <p:attrNameLst>
                                          <p:attrName>ppt_h</p:attrName>
                                        </p:attrNameLst>
                                      </p:cBhvr>
                                      <p:tavLst>
                                        <p:tav tm="0">
                                          <p:val>
                                            <p:strVal val="ppt_h"/>
                                          </p:val>
                                        </p:tav>
                                        <p:tav tm="100000">
                                          <p:val>
                                            <p:fltVal val="0"/>
                                          </p:val>
                                        </p:tav>
                                      </p:tavLst>
                                    </p:anim>
                                    <p:set>
                                      <p:cBhvr>
                                        <p:cTn id="72" dur="1" fill="hold">
                                          <p:stCondLst>
                                            <p:cond delay="499"/>
                                          </p:stCondLst>
                                        </p:cTn>
                                        <p:tgtEl>
                                          <p:spTgt spid="5124"/>
                                        </p:tgtEl>
                                        <p:attrNameLst>
                                          <p:attrName>style.visibility</p:attrName>
                                        </p:attrNameLst>
                                      </p:cBhvr>
                                      <p:to>
                                        <p:strVal val="hidden"/>
                                      </p:to>
                                    </p:set>
                                  </p:childTnLst>
                                </p:cTn>
                              </p:par>
                            </p:childTnLst>
                          </p:cTn>
                        </p:par>
                        <p:par>
                          <p:cTn id="73" fill="hold">
                            <p:stCondLst>
                              <p:cond delay="500"/>
                            </p:stCondLst>
                            <p:childTnLst>
                              <p:par>
                                <p:cTn id="74" presetID="23" presetClass="exit" presetSubtype="32" fill="hold" grpId="1" nodeType="afterEffect">
                                  <p:stCondLst>
                                    <p:cond delay="0"/>
                                  </p:stCondLst>
                                  <p:childTnLst>
                                    <p:anim calcmode="lin" valueType="num">
                                      <p:cBhvr>
                                        <p:cTn id="75" dur="500"/>
                                        <p:tgtEl>
                                          <p:spTgt spid="5125"/>
                                        </p:tgtEl>
                                        <p:attrNameLst>
                                          <p:attrName>ppt_w</p:attrName>
                                        </p:attrNameLst>
                                      </p:cBhvr>
                                      <p:tavLst>
                                        <p:tav tm="0">
                                          <p:val>
                                            <p:strVal val="ppt_w"/>
                                          </p:val>
                                        </p:tav>
                                        <p:tav tm="100000">
                                          <p:val>
                                            <p:fltVal val="0"/>
                                          </p:val>
                                        </p:tav>
                                      </p:tavLst>
                                    </p:anim>
                                    <p:anim calcmode="lin" valueType="num">
                                      <p:cBhvr>
                                        <p:cTn id="76" dur="500"/>
                                        <p:tgtEl>
                                          <p:spTgt spid="5125"/>
                                        </p:tgtEl>
                                        <p:attrNameLst>
                                          <p:attrName>ppt_h</p:attrName>
                                        </p:attrNameLst>
                                      </p:cBhvr>
                                      <p:tavLst>
                                        <p:tav tm="0">
                                          <p:val>
                                            <p:strVal val="ppt_h"/>
                                          </p:val>
                                        </p:tav>
                                        <p:tav tm="100000">
                                          <p:val>
                                            <p:fltVal val="0"/>
                                          </p:val>
                                        </p:tav>
                                      </p:tavLst>
                                    </p:anim>
                                    <p:set>
                                      <p:cBhvr>
                                        <p:cTn id="77" dur="1" fill="hold">
                                          <p:stCondLst>
                                            <p:cond delay="499"/>
                                          </p:stCondLst>
                                        </p:cTn>
                                        <p:tgtEl>
                                          <p:spTgt spid="5125"/>
                                        </p:tgtEl>
                                        <p:attrNameLst>
                                          <p:attrName>style.visibility</p:attrName>
                                        </p:attrNameLst>
                                      </p:cBhvr>
                                      <p:to>
                                        <p:strVal val="hidden"/>
                                      </p:to>
                                    </p:set>
                                  </p:childTnLst>
                                </p:cTn>
                              </p:par>
                            </p:childTnLst>
                          </p:cTn>
                        </p:par>
                        <p:par>
                          <p:cTn id="78" fill="hold">
                            <p:stCondLst>
                              <p:cond delay="1000"/>
                            </p:stCondLst>
                            <p:childTnLst>
                              <p:par>
                                <p:cTn id="79" presetID="23" presetClass="exit" presetSubtype="32" fill="hold" grpId="1" nodeType="afterEffect">
                                  <p:stCondLst>
                                    <p:cond delay="0"/>
                                  </p:stCondLst>
                                  <p:childTnLst>
                                    <p:anim calcmode="lin" valueType="num">
                                      <p:cBhvr>
                                        <p:cTn id="80" dur="500"/>
                                        <p:tgtEl>
                                          <p:spTgt spid="5126"/>
                                        </p:tgtEl>
                                        <p:attrNameLst>
                                          <p:attrName>ppt_w</p:attrName>
                                        </p:attrNameLst>
                                      </p:cBhvr>
                                      <p:tavLst>
                                        <p:tav tm="0">
                                          <p:val>
                                            <p:strVal val="ppt_w"/>
                                          </p:val>
                                        </p:tav>
                                        <p:tav tm="100000">
                                          <p:val>
                                            <p:fltVal val="0"/>
                                          </p:val>
                                        </p:tav>
                                      </p:tavLst>
                                    </p:anim>
                                    <p:anim calcmode="lin" valueType="num">
                                      <p:cBhvr>
                                        <p:cTn id="81" dur="500"/>
                                        <p:tgtEl>
                                          <p:spTgt spid="5126"/>
                                        </p:tgtEl>
                                        <p:attrNameLst>
                                          <p:attrName>ppt_h</p:attrName>
                                        </p:attrNameLst>
                                      </p:cBhvr>
                                      <p:tavLst>
                                        <p:tav tm="0">
                                          <p:val>
                                            <p:strVal val="ppt_h"/>
                                          </p:val>
                                        </p:tav>
                                        <p:tav tm="100000">
                                          <p:val>
                                            <p:fltVal val="0"/>
                                          </p:val>
                                        </p:tav>
                                      </p:tavLst>
                                    </p:anim>
                                    <p:set>
                                      <p:cBhvr>
                                        <p:cTn id="82" dur="1" fill="hold">
                                          <p:stCondLst>
                                            <p:cond delay="499"/>
                                          </p:stCondLst>
                                        </p:cTn>
                                        <p:tgtEl>
                                          <p:spTgt spid="5126"/>
                                        </p:tgtEl>
                                        <p:attrNameLst>
                                          <p:attrName>style.visibility</p:attrName>
                                        </p:attrNameLst>
                                      </p:cBhvr>
                                      <p:to>
                                        <p:strVal val="hidden"/>
                                      </p:to>
                                    </p:set>
                                  </p:childTnLst>
                                </p:cTn>
                              </p:par>
                            </p:childTnLst>
                          </p:cTn>
                        </p:par>
                        <p:par>
                          <p:cTn id="83" fill="hold">
                            <p:stCondLst>
                              <p:cond delay="1500"/>
                            </p:stCondLst>
                            <p:childTnLst>
                              <p:par>
                                <p:cTn id="84" presetID="23" presetClass="exit" presetSubtype="32" fill="hold" grpId="1" nodeType="afterEffect">
                                  <p:stCondLst>
                                    <p:cond delay="0"/>
                                  </p:stCondLst>
                                  <p:childTnLst>
                                    <p:anim calcmode="lin" valueType="num">
                                      <p:cBhvr>
                                        <p:cTn id="85" dur="500"/>
                                        <p:tgtEl>
                                          <p:spTgt spid="5127"/>
                                        </p:tgtEl>
                                        <p:attrNameLst>
                                          <p:attrName>ppt_w</p:attrName>
                                        </p:attrNameLst>
                                      </p:cBhvr>
                                      <p:tavLst>
                                        <p:tav tm="0">
                                          <p:val>
                                            <p:strVal val="ppt_w"/>
                                          </p:val>
                                        </p:tav>
                                        <p:tav tm="100000">
                                          <p:val>
                                            <p:fltVal val="0"/>
                                          </p:val>
                                        </p:tav>
                                      </p:tavLst>
                                    </p:anim>
                                    <p:anim calcmode="lin" valueType="num">
                                      <p:cBhvr>
                                        <p:cTn id="86" dur="500"/>
                                        <p:tgtEl>
                                          <p:spTgt spid="5127"/>
                                        </p:tgtEl>
                                        <p:attrNameLst>
                                          <p:attrName>ppt_h</p:attrName>
                                        </p:attrNameLst>
                                      </p:cBhvr>
                                      <p:tavLst>
                                        <p:tav tm="0">
                                          <p:val>
                                            <p:strVal val="ppt_h"/>
                                          </p:val>
                                        </p:tav>
                                        <p:tav tm="100000">
                                          <p:val>
                                            <p:fltVal val="0"/>
                                          </p:val>
                                        </p:tav>
                                      </p:tavLst>
                                    </p:anim>
                                    <p:set>
                                      <p:cBhvr>
                                        <p:cTn id="87" dur="1" fill="hold">
                                          <p:stCondLst>
                                            <p:cond delay="499"/>
                                          </p:stCondLst>
                                        </p:cTn>
                                        <p:tgtEl>
                                          <p:spTgt spid="5127"/>
                                        </p:tgtEl>
                                        <p:attrNameLst>
                                          <p:attrName>style.visibility</p:attrName>
                                        </p:attrNameLst>
                                      </p:cBhvr>
                                      <p:to>
                                        <p:strVal val="hidden"/>
                                      </p:to>
                                    </p:set>
                                  </p:childTnLst>
                                </p:cTn>
                              </p:par>
                            </p:childTnLst>
                          </p:cTn>
                        </p:par>
                        <p:par>
                          <p:cTn id="88" fill="hold">
                            <p:stCondLst>
                              <p:cond delay="2000"/>
                            </p:stCondLst>
                            <p:childTnLst>
                              <p:par>
                                <p:cTn id="89" presetID="23" presetClass="exit" presetSubtype="32" fill="hold" grpId="1" nodeType="afterEffect">
                                  <p:stCondLst>
                                    <p:cond delay="0"/>
                                  </p:stCondLst>
                                  <p:childTnLst>
                                    <p:anim calcmode="lin" valueType="num">
                                      <p:cBhvr>
                                        <p:cTn id="90" dur="500"/>
                                        <p:tgtEl>
                                          <p:spTgt spid="5128"/>
                                        </p:tgtEl>
                                        <p:attrNameLst>
                                          <p:attrName>ppt_w</p:attrName>
                                        </p:attrNameLst>
                                      </p:cBhvr>
                                      <p:tavLst>
                                        <p:tav tm="0">
                                          <p:val>
                                            <p:strVal val="ppt_w"/>
                                          </p:val>
                                        </p:tav>
                                        <p:tav tm="100000">
                                          <p:val>
                                            <p:fltVal val="0"/>
                                          </p:val>
                                        </p:tav>
                                      </p:tavLst>
                                    </p:anim>
                                    <p:anim calcmode="lin" valueType="num">
                                      <p:cBhvr>
                                        <p:cTn id="91" dur="500"/>
                                        <p:tgtEl>
                                          <p:spTgt spid="5128"/>
                                        </p:tgtEl>
                                        <p:attrNameLst>
                                          <p:attrName>ppt_h</p:attrName>
                                        </p:attrNameLst>
                                      </p:cBhvr>
                                      <p:tavLst>
                                        <p:tav tm="0">
                                          <p:val>
                                            <p:strVal val="ppt_h"/>
                                          </p:val>
                                        </p:tav>
                                        <p:tav tm="100000">
                                          <p:val>
                                            <p:fltVal val="0"/>
                                          </p:val>
                                        </p:tav>
                                      </p:tavLst>
                                    </p:anim>
                                    <p:set>
                                      <p:cBhvr>
                                        <p:cTn id="92" dur="1" fill="hold">
                                          <p:stCondLst>
                                            <p:cond delay="499"/>
                                          </p:stCondLst>
                                        </p:cTn>
                                        <p:tgtEl>
                                          <p:spTgt spid="5128"/>
                                        </p:tgtEl>
                                        <p:attrNameLst>
                                          <p:attrName>style.visibility</p:attrName>
                                        </p:attrNameLst>
                                      </p:cBhvr>
                                      <p:to>
                                        <p:strVal val="hidden"/>
                                      </p:to>
                                    </p:set>
                                  </p:childTnLst>
                                </p:cTn>
                              </p:par>
                            </p:childTnLst>
                          </p:cTn>
                        </p:par>
                        <p:par>
                          <p:cTn id="93" fill="hold">
                            <p:stCondLst>
                              <p:cond delay="2500"/>
                            </p:stCondLst>
                            <p:childTnLst>
                              <p:par>
                                <p:cTn id="94" presetID="23" presetClass="exit" presetSubtype="32" fill="hold" nodeType="afterEffect">
                                  <p:stCondLst>
                                    <p:cond delay="0"/>
                                  </p:stCondLst>
                                  <p:childTnLst>
                                    <p:anim calcmode="lin" valueType="num">
                                      <p:cBhvr>
                                        <p:cTn id="95" dur="500"/>
                                        <p:tgtEl>
                                          <p:spTgt spid="5129"/>
                                        </p:tgtEl>
                                        <p:attrNameLst>
                                          <p:attrName>ppt_w</p:attrName>
                                        </p:attrNameLst>
                                      </p:cBhvr>
                                      <p:tavLst>
                                        <p:tav tm="0">
                                          <p:val>
                                            <p:strVal val="ppt_w"/>
                                          </p:val>
                                        </p:tav>
                                        <p:tav tm="100000">
                                          <p:val>
                                            <p:fltVal val="0"/>
                                          </p:val>
                                        </p:tav>
                                      </p:tavLst>
                                    </p:anim>
                                    <p:anim calcmode="lin" valueType="num">
                                      <p:cBhvr>
                                        <p:cTn id="96" dur="500"/>
                                        <p:tgtEl>
                                          <p:spTgt spid="5129"/>
                                        </p:tgtEl>
                                        <p:attrNameLst>
                                          <p:attrName>ppt_h</p:attrName>
                                        </p:attrNameLst>
                                      </p:cBhvr>
                                      <p:tavLst>
                                        <p:tav tm="0">
                                          <p:val>
                                            <p:strVal val="ppt_h"/>
                                          </p:val>
                                        </p:tav>
                                        <p:tav tm="100000">
                                          <p:val>
                                            <p:fltVal val="0"/>
                                          </p:val>
                                        </p:tav>
                                      </p:tavLst>
                                    </p:anim>
                                    <p:set>
                                      <p:cBhvr>
                                        <p:cTn id="97" dur="1" fill="hold">
                                          <p:stCondLst>
                                            <p:cond delay="499"/>
                                          </p:stCondLst>
                                        </p:cTn>
                                        <p:tgtEl>
                                          <p:spTgt spid="5129"/>
                                        </p:tgtEl>
                                        <p:attrNameLst>
                                          <p:attrName>style.visibility</p:attrName>
                                        </p:attrNameLst>
                                      </p:cBhvr>
                                      <p:to>
                                        <p:strVal val="hidden"/>
                                      </p:to>
                                    </p:set>
                                  </p:childTnLst>
                                </p:cTn>
                              </p:par>
                            </p:childTnLst>
                          </p:cTn>
                        </p:par>
                        <p:par>
                          <p:cTn id="98" fill="hold">
                            <p:stCondLst>
                              <p:cond delay="3000"/>
                            </p:stCondLst>
                            <p:childTnLst>
                              <p:par>
                                <p:cTn id="99" presetID="23" presetClass="exit" presetSubtype="32" fill="hold" grpId="1" nodeType="afterEffect">
                                  <p:stCondLst>
                                    <p:cond delay="0"/>
                                  </p:stCondLst>
                                  <p:childTnLst>
                                    <p:anim calcmode="lin" valueType="num">
                                      <p:cBhvr>
                                        <p:cTn id="100" dur="500"/>
                                        <p:tgtEl>
                                          <p:spTgt spid="5130"/>
                                        </p:tgtEl>
                                        <p:attrNameLst>
                                          <p:attrName>ppt_w</p:attrName>
                                        </p:attrNameLst>
                                      </p:cBhvr>
                                      <p:tavLst>
                                        <p:tav tm="0">
                                          <p:val>
                                            <p:strVal val="ppt_w"/>
                                          </p:val>
                                        </p:tav>
                                        <p:tav tm="100000">
                                          <p:val>
                                            <p:fltVal val="0"/>
                                          </p:val>
                                        </p:tav>
                                      </p:tavLst>
                                    </p:anim>
                                    <p:anim calcmode="lin" valueType="num">
                                      <p:cBhvr>
                                        <p:cTn id="101" dur="500"/>
                                        <p:tgtEl>
                                          <p:spTgt spid="5130"/>
                                        </p:tgtEl>
                                        <p:attrNameLst>
                                          <p:attrName>ppt_h</p:attrName>
                                        </p:attrNameLst>
                                      </p:cBhvr>
                                      <p:tavLst>
                                        <p:tav tm="0">
                                          <p:val>
                                            <p:strVal val="ppt_h"/>
                                          </p:val>
                                        </p:tav>
                                        <p:tav tm="100000">
                                          <p:val>
                                            <p:fltVal val="0"/>
                                          </p:val>
                                        </p:tav>
                                      </p:tavLst>
                                    </p:anim>
                                    <p:set>
                                      <p:cBhvr>
                                        <p:cTn id="102" dur="1" fill="hold">
                                          <p:stCondLst>
                                            <p:cond delay="499"/>
                                          </p:stCondLst>
                                        </p:cTn>
                                        <p:tgtEl>
                                          <p:spTgt spid="5130"/>
                                        </p:tgtEl>
                                        <p:attrNameLst>
                                          <p:attrName>style.visibility</p:attrName>
                                        </p:attrNameLst>
                                      </p:cBhvr>
                                      <p:to>
                                        <p:strVal val="hidden"/>
                                      </p:to>
                                    </p:set>
                                  </p:childTnLst>
                                </p:cTn>
                              </p:par>
                            </p:childTnLst>
                          </p:cTn>
                        </p:par>
                        <p:par>
                          <p:cTn id="103" fill="hold">
                            <p:stCondLst>
                              <p:cond delay="3500"/>
                            </p:stCondLst>
                            <p:childTnLst>
                              <p:par>
                                <p:cTn id="104" presetID="23" presetClass="exit" presetSubtype="32" fill="hold" grpId="1" nodeType="afterEffect">
                                  <p:stCondLst>
                                    <p:cond delay="0"/>
                                  </p:stCondLst>
                                  <p:childTnLst>
                                    <p:anim calcmode="lin" valueType="num">
                                      <p:cBhvr>
                                        <p:cTn id="105" dur="500"/>
                                        <p:tgtEl>
                                          <p:spTgt spid="5131"/>
                                        </p:tgtEl>
                                        <p:attrNameLst>
                                          <p:attrName>ppt_w</p:attrName>
                                        </p:attrNameLst>
                                      </p:cBhvr>
                                      <p:tavLst>
                                        <p:tav tm="0">
                                          <p:val>
                                            <p:strVal val="ppt_w"/>
                                          </p:val>
                                        </p:tav>
                                        <p:tav tm="100000">
                                          <p:val>
                                            <p:fltVal val="0"/>
                                          </p:val>
                                        </p:tav>
                                      </p:tavLst>
                                    </p:anim>
                                    <p:anim calcmode="lin" valueType="num">
                                      <p:cBhvr>
                                        <p:cTn id="106" dur="500"/>
                                        <p:tgtEl>
                                          <p:spTgt spid="5131"/>
                                        </p:tgtEl>
                                        <p:attrNameLst>
                                          <p:attrName>ppt_h</p:attrName>
                                        </p:attrNameLst>
                                      </p:cBhvr>
                                      <p:tavLst>
                                        <p:tav tm="0">
                                          <p:val>
                                            <p:strVal val="ppt_h"/>
                                          </p:val>
                                        </p:tav>
                                        <p:tav tm="100000">
                                          <p:val>
                                            <p:fltVal val="0"/>
                                          </p:val>
                                        </p:tav>
                                      </p:tavLst>
                                    </p:anim>
                                    <p:set>
                                      <p:cBhvr>
                                        <p:cTn id="107" dur="1" fill="hold">
                                          <p:stCondLst>
                                            <p:cond delay="499"/>
                                          </p:stCondLst>
                                        </p:cTn>
                                        <p:tgtEl>
                                          <p:spTgt spid="5131"/>
                                        </p:tgtEl>
                                        <p:attrNameLst>
                                          <p:attrName>style.visibility</p:attrName>
                                        </p:attrNameLst>
                                      </p:cBhvr>
                                      <p:to>
                                        <p:strVal val="hidden"/>
                                      </p:to>
                                    </p:set>
                                  </p:childTnLst>
                                </p:cTn>
                              </p:par>
                            </p:childTnLst>
                          </p:cTn>
                        </p:par>
                        <p:par>
                          <p:cTn id="108" fill="hold">
                            <p:stCondLst>
                              <p:cond delay="4000"/>
                            </p:stCondLst>
                            <p:childTnLst>
                              <p:par>
                                <p:cTn id="109" presetID="23" presetClass="exit" presetSubtype="32" fill="hold" grpId="1" nodeType="afterEffect">
                                  <p:stCondLst>
                                    <p:cond delay="0"/>
                                  </p:stCondLst>
                                  <p:childTnLst>
                                    <p:anim calcmode="lin" valueType="num">
                                      <p:cBhvr>
                                        <p:cTn id="110" dur="500"/>
                                        <p:tgtEl>
                                          <p:spTgt spid="5132"/>
                                        </p:tgtEl>
                                        <p:attrNameLst>
                                          <p:attrName>ppt_w</p:attrName>
                                        </p:attrNameLst>
                                      </p:cBhvr>
                                      <p:tavLst>
                                        <p:tav tm="0">
                                          <p:val>
                                            <p:strVal val="ppt_w"/>
                                          </p:val>
                                        </p:tav>
                                        <p:tav tm="100000">
                                          <p:val>
                                            <p:fltVal val="0"/>
                                          </p:val>
                                        </p:tav>
                                      </p:tavLst>
                                    </p:anim>
                                    <p:anim calcmode="lin" valueType="num">
                                      <p:cBhvr>
                                        <p:cTn id="111" dur="500"/>
                                        <p:tgtEl>
                                          <p:spTgt spid="5132"/>
                                        </p:tgtEl>
                                        <p:attrNameLst>
                                          <p:attrName>ppt_h</p:attrName>
                                        </p:attrNameLst>
                                      </p:cBhvr>
                                      <p:tavLst>
                                        <p:tav tm="0">
                                          <p:val>
                                            <p:strVal val="ppt_h"/>
                                          </p:val>
                                        </p:tav>
                                        <p:tav tm="100000">
                                          <p:val>
                                            <p:fltVal val="0"/>
                                          </p:val>
                                        </p:tav>
                                      </p:tavLst>
                                    </p:anim>
                                    <p:set>
                                      <p:cBhvr>
                                        <p:cTn id="112" dur="1" fill="hold">
                                          <p:stCondLst>
                                            <p:cond delay="499"/>
                                          </p:stCondLst>
                                        </p:cTn>
                                        <p:tgtEl>
                                          <p:spTgt spid="5132"/>
                                        </p:tgtEl>
                                        <p:attrNameLst>
                                          <p:attrName>style.visibility</p:attrName>
                                        </p:attrNameLst>
                                      </p:cBhvr>
                                      <p:to>
                                        <p:strVal val="hidden"/>
                                      </p:to>
                                    </p:set>
                                  </p:childTnLst>
                                </p:cTn>
                              </p:par>
                            </p:childTnLst>
                          </p:cTn>
                        </p:par>
                        <p:par>
                          <p:cTn id="113" fill="hold">
                            <p:stCondLst>
                              <p:cond delay="4500"/>
                            </p:stCondLst>
                            <p:childTnLst>
                              <p:par>
                                <p:cTn id="114" presetID="23" presetClass="exit" presetSubtype="32" fill="hold" grpId="1" nodeType="afterEffect">
                                  <p:stCondLst>
                                    <p:cond delay="0"/>
                                  </p:stCondLst>
                                  <p:childTnLst>
                                    <p:anim calcmode="lin" valueType="num">
                                      <p:cBhvr>
                                        <p:cTn id="115" dur="500"/>
                                        <p:tgtEl>
                                          <p:spTgt spid="5133"/>
                                        </p:tgtEl>
                                        <p:attrNameLst>
                                          <p:attrName>ppt_w</p:attrName>
                                        </p:attrNameLst>
                                      </p:cBhvr>
                                      <p:tavLst>
                                        <p:tav tm="0">
                                          <p:val>
                                            <p:strVal val="ppt_w"/>
                                          </p:val>
                                        </p:tav>
                                        <p:tav tm="100000">
                                          <p:val>
                                            <p:fltVal val="0"/>
                                          </p:val>
                                        </p:tav>
                                      </p:tavLst>
                                    </p:anim>
                                    <p:anim calcmode="lin" valueType="num">
                                      <p:cBhvr>
                                        <p:cTn id="116" dur="500"/>
                                        <p:tgtEl>
                                          <p:spTgt spid="5133"/>
                                        </p:tgtEl>
                                        <p:attrNameLst>
                                          <p:attrName>ppt_h</p:attrName>
                                        </p:attrNameLst>
                                      </p:cBhvr>
                                      <p:tavLst>
                                        <p:tav tm="0">
                                          <p:val>
                                            <p:strVal val="ppt_h"/>
                                          </p:val>
                                        </p:tav>
                                        <p:tav tm="100000">
                                          <p:val>
                                            <p:fltVal val="0"/>
                                          </p:val>
                                        </p:tav>
                                      </p:tavLst>
                                    </p:anim>
                                    <p:set>
                                      <p:cBhvr>
                                        <p:cTn id="117" dur="1" fill="hold">
                                          <p:stCondLst>
                                            <p:cond delay="499"/>
                                          </p:stCondLst>
                                        </p:cTn>
                                        <p:tgtEl>
                                          <p:spTgt spid="5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4" grpId="1" autoUpdateAnimBg="0"/>
      <p:bldP spid="5125" grpId="0" autoUpdateAnimBg="0"/>
      <p:bldP spid="5125" grpId="1" autoUpdateAnimBg="0"/>
      <p:bldP spid="5126" grpId="0" autoUpdateAnimBg="0"/>
      <p:bldP spid="5126" grpId="1" autoUpdateAnimBg="0"/>
      <p:bldP spid="5127" grpId="0" autoUpdateAnimBg="0"/>
      <p:bldP spid="5127" grpId="1" autoUpdateAnimBg="0"/>
      <p:bldP spid="5128" grpId="0" autoUpdateAnimBg="0"/>
      <p:bldP spid="5128" grpId="1" autoUpdateAnimBg="0"/>
      <p:bldP spid="5130" grpId="0" animBg="1"/>
      <p:bldP spid="5130" grpId="1" animBg="1"/>
      <p:bldP spid="5131" grpId="0" animBg="1"/>
      <p:bldP spid="5131" grpId="1" animBg="1"/>
      <p:bldP spid="5132" grpId="0" animBg="1"/>
      <p:bldP spid="5132" grpId="1" animBg="1"/>
      <p:bldP spid="5133" grpId="0" animBg="1"/>
      <p:bldP spid="513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pt-BR" smtClean="0"/>
              <a:t>Os jovens a favela e a escola</a:t>
            </a:r>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a:buChar char="•"/>
              <a:defRPr/>
            </a:pPr>
            <a:r>
              <a:rPr lang="pt-BR" dirty="0" smtClean="0"/>
              <a:t>No universo caótico que é a favela, as crianças e adolescentes são aquelas que estão menos  equipadas para se protegerem das agressões do meio em que vivem. A família que deveria ser este espaço de segurança e afetividade, a maioria das vezes é um espaço sufocante pelos conflitos violentos entre o casal, entre esse e os filhos, e entre os próprios filhos. Um espaço ocupado por um amante/marido,  provisório,    constitui  um fator de instabilidade afetiva  tanto para a mãe como para os filhos. Um casebre, um filho ou uma cicatriz, quase sempre é tudo aquilo que restou de uma dessas relações provisórias.</a:t>
            </a:r>
          </a:p>
          <a:p>
            <a:pPr fontAlgn="auto">
              <a:spcAft>
                <a:spcPts val="0"/>
              </a:spcAft>
              <a:buFont typeface="Arial"/>
              <a:buChar char="•"/>
              <a:defRPr/>
            </a:pPr>
            <a:endParaRPr lang="pt-BR" dirty="0" smtClean="0"/>
          </a:p>
          <a:p>
            <a:pPr fontAlgn="auto">
              <a:spcAft>
                <a:spcPts val="0"/>
              </a:spcAft>
              <a:buFont typeface="Arial"/>
              <a:buChar char="•"/>
              <a:defRPr/>
            </a:pPr>
            <a:endParaRPr/>
          </a:p>
          <a:p>
            <a:pPr fontAlgn="auto">
              <a:spcAft>
                <a:spcPts val="0"/>
              </a:spcAft>
              <a:buFont typeface="Arial"/>
              <a:buChar char="•"/>
              <a:defRPr/>
            </a:pPr>
            <a:endParaRPr lang="pt-B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TotalTime>
  <Words>2369</Words>
  <Application>Microsoft Macintosh PowerPoint</Application>
  <PresentationFormat>On-screen Show (4:3)</PresentationFormat>
  <Paragraphs>277</Paragraphs>
  <Slides>35</Slides>
  <Notes>20</Notes>
  <HiddenSlides>0</HiddenSlides>
  <MMClips>0</MMClips>
  <ScaleCrop>false</ScaleCrop>
  <HeadingPairs>
    <vt:vector size="8" baseType="variant">
      <vt:variant>
        <vt:lpstr>Fontes usadas</vt:lpstr>
      </vt:variant>
      <vt:variant>
        <vt:i4>16</vt:i4>
      </vt:variant>
      <vt:variant>
        <vt:lpstr>Modelo de design</vt:lpstr>
      </vt:variant>
      <vt:variant>
        <vt:i4>2</vt:i4>
      </vt:variant>
      <vt:variant>
        <vt:lpstr>Servidores OLE incorporados</vt:lpstr>
      </vt:variant>
      <vt:variant>
        <vt:i4>1</vt:i4>
      </vt:variant>
      <vt:variant>
        <vt:lpstr>Títulos de slides</vt:lpstr>
      </vt:variant>
      <vt:variant>
        <vt:i4>35</vt:i4>
      </vt:variant>
    </vt:vector>
  </HeadingPairs>
  <TitlesOfParts>
    <vt:vector size="54" baseType="lpstr">
      <vt:lpstr>Calibri</vt:lpstr>
      <vt:lpstr>Arial</vt:lpstr>
      <vt:lpstr>Times</vt:lpstr>
      <vt:lpstr>Charcoal</vt:lpstr>
      <vt:lpstr>Times New Roman</vt:lpstr>
      <vt:lpstr>Geneva</vt:lpstr>
      <vt:lpstr>Symbol</vt:lpstr>
      <vt:lpstr>New York</vt:lpstr>
      <vt:lpstr>Courier</vt:lpstr>
      <vt:lpstr>Gadget</vt:lpstr>
      <vt:lpstr>MS PGothic</vt:lpstr>
      <vt:lpstr>Chicago</vt:lpstr>
      <vt:lpstr>Wingdings</vt:lpstr>
      <vt:lpstr>Garamond</vt:lpstr>
      <vt:lpstr>Verdana</vt:lpstr>
      <vt:lpstr>Helvetica</vt:lpstr>
      <vt:lpstr>Office Theme</vt:lpstr>
      <vt:lpstr>Office Theme</vt:lpstr>
      <vt:lpstr>Worksheet</vt:lpstr>
      <vt:lpstr>Educação como processo de redução de  vulnerabilidades relacionadas ao uso de drogas:</vt:lpstr>
      <vt:lpstr>Slide 2</vt:lpstr>
      <vt:lpstr>Migração e suas conseqüências</vt:lpstr>
      <vt:lpstr>Slide 4</vt:lpstr>
      <vt:lpstr>Slide 5</vt:lpstr>
      <vt:lpstr>Slide 6</vt:lpstr>
      <vt:lpstr>Slide 7</vt:lpstr>
      <vt:lpstr>Slide 8</vt:lpstr>
      <vt:lpstr>Os jovens a favela e a escola</vt:lpstr>
      <vt:lpstr>Slide 10</vt:lpstr>
      <vt:lpstr>Slide 11</vt:lpstr>
      <vt:lpstr>Slide 12</vt:lpstr>
      <vt:lpstr>Slide 13</vt:lpstr>
      <vt:lpstr>A TERAPIA COMUNITÁRIA SE PROPÕE</vt:lpstr>
      <vt:lpstr>Slide 15</vt:lpstr>
      <vt:lpstr>  METODOLOGIA   Situação-problema  </vt:lpstr>
      <vt:lpstr>Slide 17</vt:lpstr>
      <vt:lpstr>« Eu sou parte do problema e parte da solução »</vt:lpstr>
      <vt:lpstr>Slide 19</vt:lpstr>
      <vt:lpstr>Eu sou parte do problema e parte da solução</vt:lpstr>
      <vt:lpstr>Slide 21</vt:lpstr>
      <vt:lpstr>Slide 22</vt:lpstr>
      <vt:lpstr>Slide 23</vt:lpstr>
      <vt:lpstr>Da Dependência  a Autonomia</vt:lpstr>
      <vt:lpstr>TerapiaComunitária e usuários de alcool e outras drogas</vt:lpstr>
      <vt:lpstr>Resultados do estudo de impacto da TC na saúde  N=12.000</vt:lpstr>
      <vt:lpstr> A TC reduziu a demanda por serviços especializados </vt:lpstr>
      <vt:lpstr>ESTRATÉGIAS DE ENFRENTAMENTO</vt:lpstr>
      <vt:lpstr>A TC e  drogadictos</vt:lpstr>
      <vt:lpstr>Slide 30</vt:lpstr>
      <vt:lpstr>Na educação em redução de danos</vt:lpstr>
      <vt:lpstr>Slide 32</vt:lpstr>
      <vt:lpstr>conclusão</vt:lpstr>
      <vt:lpstr>Slide 34</vt:lpstr>
      <vt:lpstr>Entre em contato conosco</vt:lpstr>
    </vt:vector>
  </TitlesOfParts>
  <Company>UFC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Dilemas que Afligem e Estratégias que  Aliviam a Escolha Profissional </dc:title>
  <dc:creator>Adalberto BARRETO</dc:creator>
  <cp:lastModifiedBy>Observa</cp:lastModifiedBy>
  <cp:revision>12</cp:revision>
  <dcterms:created xsi:type="dcterms:W3CDTF">2008-12-09T11:27:22Z</dcterms:created>
  <dcterms:modified xsi:type="dcterms:W3CDTF">2011-05-24T20:01:18Z</dcterms:modified>
</cp:coreProperties>
</file>